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2">
  <p:sldMasterIdLst>
    <p:sldMasterId id="2147487802" r:id="rId1"/>
    <p:sldMasterId id="2147487809" r:id="rId2"/>
    <p:sldMasterId id="2147487815" r:id="rId3"/>
  </p:sldMasterIdLst>
  <p:notesMasterIdLst>
    <p:notesMasterId r:id="rId21"/>
  </p:notesMasterIdLst>
  <p:handoutMasterIdLst>
    <p:handoutMasterId r:id="rId22"/>
  </p:handoutMasterIdLst>
  <p:sldIdLst>
    <p:sldId id="827" r:id="rId4"/>
    <p:sldId id="839" r:id="rId5"/>
    <p:sldId id="838" r:id="rId6"/>
    <p:sldId id="786" r:id="rId7"/>
    <p:sldId id="848" r:id="rId8"/>
    <p:sldId id="841" r:id="rId9"/>
    <p:sldId id="842" r:id="rId10"/>
    <p:sldId id="843" r:id="rId11"/>
    <p:sldId id="840" r:id="rId12"/>
    <p:sldId id="697" r:id="rId13"/>
    <p:sldId id="834" r:id="rId14"/>
    <p:sldId id="835" r:id="rId15"/>
    <p:sldId id="836" r:id="rId16"/>
    <p:sldId id="837" r:id="rId17"/>
    <p:sldId id="833" r:id="rId18"/>
    <p:sldId id="695" r:id="rId19"/>
    <p:sldId id="847" r:id="rId2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3C0E77-B9A1-40D8-9739-AC4271599696}">
          <p14:sldIdLst>
            <p14:sldId id="827"/>
            <p14:sldId id="839"/>
            <p14:sldId id="838"/>
            <p14:sldId id="786"/>
            <p14:sldId id="848"/>
            <p14:sldId id="841"/>
            <p14:sldId id="842"/>
            <p14:sldId id="843"/>
            <p14:sldId id="840"/>
            <p14:sldId id="697"/>
            <p14:sldId id="834"/>
            <p14:sldId id="835"/>
            <p14:sldId id="836"/>
            <p14:sldId id="837"/>
            <p14:sldId id="833"/>
            <p14:sldId id="695"/>
            <p14:sldId id="847"/>
          </p14:sldIdLst>
        </p14:section>
        <p14:section name="Untitled Section" id="{4E30852E-E53B-4D4F-B11E-20468207F87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3890" userDrawn="1">
          <p15:clr>
            <a:srgbClr val="A4A3A4"/>
          </p15:clr>
        </p15:guide>
        <p15:guide id="10" pos="181" userDrawn="1">
          <p15:clr>
            <a:srgbClr val="A4A3A4"/>
          </p15:clr>
        </p15:guide>
        <p15:guide id="11" pos="1433" userDrawn="1">
          <p15:clr>
            <a:srgbClr val="A4A3A4"/>
          </p15:clr>
        </p15:guide>
        <p15:guide id="12" pos="4504" userDrawn="1">
          <p15:clr>
            <a:srgbClr val="A4A3A4"/>
          </p15:clr>
        </p15:guide>
        <p15:guide id="13" pos="5129" userDrawn="1">
          <p15:clr>
            <a:srgbClr val="A4A3A4"/>
          </p15:clr>
        </p15:guide>
        <p15:guide id="14" pos="2063" userDrawn="1">
          <p15:clr>
            <a:srgbClr val="A4A3A4"/>
          </p15:clr>
        </p15:guide>
        <p15:guide id="15" pos="8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lavio Murolo" initials="FLO/FMu" lastIdx="20" clrIdx="0"/>
  <p:cmAuthor id="1" name="Dany Provost" initials="OPS/DP" lastIdx="1" clrIdx="1"/>
  <p:cmAuthor id="2" name="Hilary K. Wilson" initials="OPS/HKW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000000"/>
    <a:srgbClr val="00205B"/>
    <a:srgbClr val="FE5000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5" autoAdjust="0"/>
    <p:restoredTop sz="82104" autoAdjust="0"/>
  </p:normalViewPr>
  <p:slideViewPr>
    <p:cSldViewPr snapToGrid="0">
      <p:cViewPr varScale="1">
        <p:scale>
          <a:sx n="80" d="100"/>
          <a:sy n="80" d="100"/>
        </p:scale>
        <p:origin x="1742" y="67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3890"/>
        <p:guide pos="181"/>
        <p:guide pos="1433"/>
        <p:guide pos="4504"/>
        <p:guide pos="5129"/>
        <p:guide pos="2063"/>
        <p:guide pos="8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-3091" y="-8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65" cy="18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832382" y="0"/>
            <a:ext cx="65" cy="18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35848"/>
            <a:ext cx="65" cy="18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44468" y="9736201"/>
            <a:ext cx="187979" cy="18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695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645" cy="49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031" y="1"/>
            <a:ext cx="2944645" cy="49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27" y="4713931"/>
            <a:ext cx="4987425" cy="447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156"/>
            <a:ext cx="2944645" cy="49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031" y="9431156"/>
            <a:ext cx="2944645" cy="49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58" tIns="45978" rIns="91958" bIns="45978" numCol="1" anchor="b" anchorCtr="0" compatLnSpc="1">
            <a:prstTxWarp prst="textNoShape">
              <a:avLst/>
            </a:prstTxWarp>
          </a:bodyPr>
          <a:lstStyle>
            <a:lvl1pPr algn="r" defTabSz="920225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9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6638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8860"/>
            <a:fld id="{14C87EA2-C5E5-4364-A519-D09565D8AF39}" type="slidenum">
              <a:rPr lang="de-DE">
                <a:solidFill>
                  <a:srgbClr val="FFFFFF"/>
                </a:solidFill>
              </a:rPr>
              <a:pPr defTabSz="918860"/>
              <a:t>2</a:t>
            </a:fld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4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7848"/>
            <a:fld id="{A1F0CEA1-E696-42A4-B3CF-E6074414E57E}" type="slidenum">
              <a:rPr lang="de-DE" smtClean="0"/>
              <a:pPr defTabSz="917848"/>
              <a:t>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73914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7950" y="1077913"/>
            <a:ext cx="7180263" cy="538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800" i="1" dirty="0" smtClean="0">
                <a:solidFill>
                  <a:srgbClr val="002569"/>
                </a:solidFill>
              </a:rPr>
              <a:t>Statement of the problem</a:t>
            </a:r>
            <a:r>
              <a:rPr lang="en-US" sz="2400" dirty="0" smtClean="0"/>
              <a:t>: </a:t>
            </a:r>
            <a:r>
              <a:rPr lang="en-US" sz="1800" b="0" i="1" dirty="0" smtClean="0"/>
              <a:t>The </a:t>
            </a:r>
            <a:r>
              <a:rPr lang="en-US" sz="1800" b="0" i="1" dirty="0" err="1" smtClean="0"/>
              <a:t>Meteosat</a:t>
            </a:r>
            <a:r>
              <a:rPr lang="en-US" sz="1800" b="0" i="1" dirty="0" smtClean="0"/>
              <a:t> First Generation MVIRI/VIS band spectral response pre-launch characterization is subject to large uncertainties and spectral aging processes modify its shape during the mission life time (nearly 20 years for Meteosat-7). </a:t>
            </a:r>
          </a:p>
          <a:p>
            <a:pPr marL="0" indent="0">
              <a:spcBef>
                <a:spcPct val="0"/>
              </a:spcBef>
              <a:buFont typeface="Arial" pitchFamily="34" charset="0"/>
              <a:buNone/>
            </a:pPr>
            <a:endParaRPr lang="en-US" sz="1800" i="1" dirty="0" smtClean="0">
              <a:solidFill>
                <a:srgbClr val="002569"/>
              </a:solidFill>
            </a:endParaRPr>
          </a:p>
          <a:p>
            <a:pPr marL="0" indent="0">
              <a:spcBef>
                <a:spcPct val="0"/>
              </a:spcBef>
              <a:buFont typeface="Arial" pitchFamily="34" charset="0"/>
              <a:buNone/>
            </a:pPr>
            <a:r>
              <a:rPr lang="en-US" sz="1800" i="1" dirty="0" smtClean="0">
                <a:solidFill>
                  <a:srgbClr val="002569"/>
                </a:solidFill>
              </a:rPr>
              <a:t>Objectives: </a:t>
            </a:r>
            <a:r>
              <a:rPr lang="en-US" sz="1800" b="0" i="1" dirty="0" smtClean="0">
                <a:solidFill>
                  <a:srgbClr val="002569"/>
                </a:solidFill>
              </a:rPr>
              <a:t>to develop and apply an advanced reverse engineering method based on:</a:t>
            </a:r>
          </a:p>
          <a:p>
            <a:pPr marL="354013" lvl="1" indent="-354013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−"/>
            </a:pPr>
            <a:r>
              <a:rPr lang="en-US" sz="1800" dirty="0" smtClean="0"/>
              <a:t>Simulated TOA spectral radiances over different well-characterized Earth targets.</a:t>
            </a:r>
          </a:p>
          <a:p>
            <a:pPr marL="354013" lvl="1" indent="-354013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−"/>
            </a:pPr>
            <a:r>
              <a:rPr lang="en-US" sz="1800" dirty="0" smtClean="0"/>
              <a:t>Observed MVIRI/VIS radiances collected over these targets.</a:t>
            </a:r>
          </a:p>
          <a:p>
            <a:pPr marL="354013" lvl="1" indent="-354013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−"/>
            </a:pPr>
            <a:r>
              <a:rPr lang="en-US" sz="1800" dirty="0" smtClean="0"/>
              <a:t>Modeled sensor spectral response to characterize the temporal and spectral variations in the MVIRI/VIS radiances. 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baseline="0" dirty="0" smtClean="0"/>
              <a:t>Upper plot shows original calibration, with different trends for ocean and land targets and fewer and irregularly distributed calibrations over time.</a:t>
            </a:r>
          </a:p>
          <a:p>
            <a:r>
              <a:rPr lang="en-GB" baseline="0" dirty="0" smtClean="0"/>
              <a:t>Right plot shows temporal evolution of spectral aging in form of the reconstructed spectral response function. </a:t>
            </a:r>
          </a:p>
          <a:p>
            <a:r>
              <a:rPr lang="en-GB" baseline="0" dirty="0" smtClean="0"/>
              <a:t>Lower plot shows updated time series of calibration coefficients: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sea and desert targets have same trends now which means successful correction of the aging in the blue (shorter wavelength).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Computation of calibration coefficients is enabled under more </a:t>
            </a:r>
            <a:r>
              <a:rPr lang="en-GB" sz="1800" dirty="0" smtClean="0"/>
              <a:t>extreme observation geometry after the move to IODC in 2006.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9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9.jpeg"/><Relationship Id="rId7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4" y="230587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8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3" y="6145001"/>
            <a:ext cx="2893854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4276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4277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139632" y="6598212"/>
            <a:ext cx="850604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02599" y="6613452"/>
            <a:ext cx="326351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83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20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5" y="230588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675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9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4" y="5858397"/>
            <a:ext cx="2893853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306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6307" name="Clip" r:id="rId7" imgW="2833538" imgH="1919138" progId="">
                    <p:embed/>
                  </p:oleObj>
                </mc:Choice>
                <mc:Fallback>
                  <p:oleObj name="Clip" r:id="rId7" imgW="2833538" imgH="19191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9137" y="6319137"/>
            <a:ext cx="15228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2306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8512589" cy="854075"/>
          </a:xfrm>
        </p:spPr>
        <p:txBody>
          <a:bodyPr/>
          <a:lstStyle>
            <a:lvl1pPr marL="135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9000" indent="-189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3609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074420"/>
            <a:ext cx="6471139" cy="5334000"/>
          </a:xfrm>
        </p:spPr>
        <p:txBody>
          <a:bodyPr/>
          <a:lstStyle>
            <a:lvl1pPr algn="ctr">
              <a:defRPr sz="54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6789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25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C85EED5-3029-4AD6-BFFC-A5E4AB1B4728}" type="datetimeFigureOut">
              <a:rPr lang="en-GB" sz="1350" b="0" smtClean="0">
                <a:solidFill>
                  <a:srgbClr val="002569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08/03/2018</a:t>
            </a:fld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17659DF-F11D-4C76-8896-C42A62191F42}" type="slidenum">
              <a:rPr lang="en-GB" sz="1350" b="0" smtClean="0">
                <a:solidFill>
                  <a:srgbClr val="002569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6556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2590" cy="854075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32621" indent="-232621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04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>
            <a:grpSpLocks/>
          </p:cNvGrpSpPr>
          <p:nvPr userDrawn="1"/>
        </p:nvGrpSpPr>
        <p:grpSpPr bwMode="auto">
          <a:xfrm>
            <a:off x="4399" y="1090618"/>
            <a:ext cx="9139604" cy="128587"/>
            <a:chOff x="3" y="2044"/>
            <a:chExt cx="6237" cy="179"/>
          </a:xfrm>
        </p:grpSpPr>
        <p:sp>
          <p:nvSpPr>
            <p:cNvPr id="4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675">
                <a:solidFill>
                  <a:srgbClr val="FFFFFF"/>
                </a:solidFill>
              </a:endParaRPr>
            </a:p>
          </p:txBody>
        </p:sp>
        <p:sp>
          <p:nvSpPr>
            <p:cNvPr id="5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675">
                <a:solidFill>
                  <a:srgbClr val="FFFFFF"/>
                </a:solidFill>
              </a:endParaRPr>
            </a:p>
          </p:txBody>
        </p:sp>
        <p:sp>
          <p:nvSpPr>
            <p:cNvPr id="6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675">
                <a:solidFill>
                  <a:srgbClr val="FFFFFF"/>
                </a:solidFill>
              </a:endParaRPr>
            </a:p>
          </p:txBody>
        </p:sp>
        <p:sp>
          <p:nvSpPr>
            <p:cNvPr id="7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675">
                <a:solidFill>
                  <a:srgbClr val="FFFFFF"/>
                </a:solidFill>
              </a:endParaRPr>
            </a:p>
          </p:txBody>
        </p:sp>
        <p:sp>
          <p:nvSpPr>
            <p:cNvPr id="8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675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96051" y="6426201"/>
            <a:ext cx="656492" cy="241300"/>
          </a:xfrm>
          <a:prstGeom prst="rect">
            <a:avLst/>
          </a:prstGeom>
        </p:spPr>
        <p:txBody>
          <a:bodyPr lIns="91429" tIns="45715" rIns="91429" bIns="45715"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5F758D"/>
                </a:solidFill>
              </a:rPr>
              <a:t>Slide: </a:t>
            </a:r>
            <a:fld id="{E8622458-FD82-493E-8278-32B1FA663508}" type="slidenum">
              <a:rPr lang="en-GB">
                <a:solidFill>
                  <a:srgbClr val="5F758D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F75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14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9189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5" y="230588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GB" sz="675">
              <a:solidFill>
                <a:srgbClr val="FFFFFF"/>
              </a:solidFill>
              <a:latin typeface="Tahoma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209" y="532564"/>
            <a:ext cx="2413489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073204" y="5858397"/>
            <a:ext cx="2893853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284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285" name="Clip" r:id="rId7" imgW="2833538" imgH="1919138" progId="">
                    <p:embed/>
                  </p:oleObj>
                </mc:Choice>
                <mc:Fallback>
                  <p:oleObj name="Clip" r:id="rId7" imgW="2833538" imgH="191913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675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675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9137" y="6319137"/>
            <a:ext cx="15228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8360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8512589" cy="854075"/>
          </a:xfrm>
        </p:spPr>
        <p:txBody>
          <a:bodyPr/>
          <a:lstStyle>
            <a:lvl1pPr marL="135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89000" indent="-189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24476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074420"/>
            <a:ext cx="6471139" cy="5334000"/>
          </a:xfrm>
        </p:spPr>
        <p:txBody>
          <a:bodyPr/>
          <a:lstStyle>
            <a:lvl1pPr algn="ctr">
              <a:defRPr sz="54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05353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8556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C85EED5-3029-4AD6-BFFC-A5E4AB1B4728}" type="datetimeFigureOut">
              <a:rPr lang="en-GB" sz="1350" b="0" smtClean="0">
                <a:solidFill>
                  <a:srgbClr val="002569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08/03/2018</a:t>
            </a:fld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17659DF-F11D-4C76-8896-C42A62191F42}" type="slidenum">
              <a:rPr lang="en-GB" sz="1350" b="0" smtClean="0">
                <a:solidFill>
                  <a:srgbClr val="002569"/>
                </a:solidFill>
                <a:latin typeface="Tahom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350" b="0">
              <a:solidFill>
                <a:srgbClr val="00256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9668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1"/>
            <a:ext cx="8564934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5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07620" y="6624001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24001"/>
            <a:ext cx="2335236" cy="11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738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63560" y="6570139"/>
            <a:ext cx="314510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831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831" dirty="0">
              <a:solidFill>
                <a:srgbClr val="FFFFFF"/>
              </a:solidFill>
            </a:endParaRPr>
          </a:p>
        </p:txBody>
      </p:sp>
      <p:sp>
        <p:nvSpPr>
          <p:cNvPr id="8" name="Rectangle 61"/>
          <p:cNvSpPr>
            <a:spLocks noChangeArrowheads="1"/>
          </p:cNvSpPr>
          <p:nvPr userDrawn="1"/>
        </p:nvSpPr>
        <p:spPr bwMode="auto">
          <a:xfrm>
            <a:off x="578828" y="6652880"/>
            <a:ext cx="323486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600" b="0" baseline="0" dirty="0" smtClean="0">
                <a:solidFill>
                  <a:srgbClr val="00B5E2"/>
                </a:solidFill>
              </a:rPr>
              <a:t>11. Deutsche </a:t>
            </a:r>
            <a:r>
              <a:rPr lang="en-GB" sz="600" b="0" baseline="0" dirty="0" err="1" smtClean="0">
                <a:solidFill>
                  <a:srgbClr val="00B5E2"/>
                </a:solidFill>
              </a:rPr>
              <a:t>Klimatagung</a:t>
            </a:r>
            <a:r>
              <a:rPr lang="en-GB" sz="600" b="0" baseline="0" dirty="0" smtClean="0">
                <a:solidFill>
                  <a:srgbClr val="00B5E2"/>
                </a:solidFill>
              </a:rPr>
              <a:t>, </a:t>
            </a:r>
            <a:r>
              <a:rPr lang="en-GB" sz="600" b="0" baseline="0" dirty="0" err="1" smtClean="0">
                <a:solidFill>
                  <a:srgbClr val="00B5E2"/>
                </a:solidFill>
              </a:rPr>
              <a:t>Universität</a:t>
            </a:r>
            <a:r>
              <a:rPr lang="en-GB" sz="600" b="0" baseline="0" dirty="0" smtClean="0">
                <a:solidFill>
                  <a:srgbClr val="00B5E2"/>
                </a:solidFill>
              </a:rPr>
              <a:t> Frankfurt, Frankfurt am Main, Germany, 5-8 March 2018</a:t>
            </a:r>
            <a:endParaRPr lang="de-DE" sz="600" b="0" baseline="0" dirty="0" smtClean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03" r:id="rId1"/>
    <p:sldLayoutId id="2147487804" r:id="rId2"/>
    <p:sldLayoutId id="2147487808" r:id="rId3"/>
    <p:sldLayoutId id="2147487821" r:id="rId4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1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5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6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5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856493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FOREWORDe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6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7621" y="6646530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09532" y="6652880"/>
            <a:ext cx="9457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6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6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2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0" r:id="rId1"/>
    <p:sldLayoutId id="2147487811" r:id="rId2"/>
    <p:sldLayoutId id="2147487812" r:id="rId3"/>
    <p:sldLayoutId id="2147487813" r:id="rId4"/>
    <p:sldLayoutId id="2147487814" r:id="rId5"/>
  </p:sldLayoutIdLst>
  <p:transition/>
  <p:txStyles>
    <p:titleStyle>
      <a:lvl1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7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5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856493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FOREWORDe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6" y="992188"/>
            <a:ext cx="8720504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07621" y="6646530"/>
            <a:ext cx="74588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09532" y="6652880"/>
            <a:ext cx="9457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6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6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23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16" r:id="rId1"/>
    <p:sldLayoutId id="2147487817" r:id="rId2"/>
    <p:sldLayoutId id="2147487818" r:id="rId3"/>
    <p:sldLayoutId id="2147487819" r:id="rId4"/>
    <p:sldLayoutId id="2147487820" r:id="rId5"/>
  </p:sldLayoutIdLst>
  <p:transition/>
  <p:txStyles>
    <p:titleStyle>
      <a:lvl1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34541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bg1"/>
          </a:solidFill>
          <a:latin typeface="Century Gothic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7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1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5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defRPr sz="18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9111" y="3619663"/>
            <a:ext cx="5214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Jörg Schulz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Service&amp;Product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Manager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 bwMode="auto">
          <a:xfrm>
            <a:off x="2929812" y="1850604"/>
            <a:ext cx="6055567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7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GB" sz="4000" b="1" kern="0" dirty="0" smtClean="0">
                <a:solidFill>
                  <a:schemeClr val="accent3"/>
                </a:solidFill>
              </a:rPr>
              <a:t>CLIMATE@EUMETSAT</a:t>
            </a:r>
          </a:p>
          <a:p>
            <a:pPr marL="0" indent="0" algn="ctr">
              <a:buFont typeface="Arial" pitchFamily="34" charset="0"/>
              <a:buNone/>
            </a:pPr>
            <a:r>
              <a:rPr lang="en-GB" sz="3600" b="1" kern="0" dirty="0" smtClean="0">
                <a:solidFill>
                  <a:schemeClr val="accent3"/>
                </a:solidFill>
              </a:rPr>
              <a:t>From Weather to Climate</a:t>
            </a:r>
            <a:endParaRPr lang="en-GB" sz="3600" b="1" kern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507894" cy="854075"/>
          </a:xfrm>
        </p:spPr>
        <p:txBody>
          <a:bodyPr/>
          <a:lstStyle/>
          <a:p>
            <a:r>
              <a:rPr lang="en-GB" sz="2800" dirty="0" smtClean="0"/>
              <a:t>Recalibration of radar backscatter observations </a:t>
            </a:r>
            <a:endParaRPr lang="en-GB" sz="2800" dirty="0"/>
          </a:p>
        </p:txBody>
      </p:sp>
      <p:pic>
        <p:nvPicPr>
          <p:cNvPr id="4" name="Picture 2" descr="H:\work\image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34" y="1530634"/>
            <a:ext cx="1995035" cy="1286518"/>
          </a:xfrm>
          <a:prstGeom prst="rect">
            <a:avLst/>
          </a:prstGeom>
          <a:noFill/>
        </p:spPr>
      </p:pic>
      <p:pic>
        <p:nvPicPr>
          <p:cNvPr id="5" name="Picture 3" descr="H:\work\image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431" y="1558602"/>
            <a:ext cx="1566196" cy="1230583"/>
          </a:xfrm>
          <a:prstGeom prst="rect">
            <a:avLst/>
          </a:prstGeom>
          <a:noFill/>
        </p:spPr>
      </p:pic>
      <p:pic>
        <p:nvPicPr>
          <p:cNvPr id="6" name="Picture 4" descr="H:\work\image002.jpg"/>
          <p:cNvPicPr>
            <a:picLocks noChangeAspect="1" noChangeArrowheads="1"/>
          </p:cNvPicPr>
          <p:nvPr/>
        </p:nvPicPr>
        <p:blipFill>
          <a:blip r:embed="rId4" cstate="print"/>
          <a:srcRect l="5999" t="4347" r="4417" b="3478"/>
          <a:stretch>
            <a:fillRect/>
          </a:stretch>
        </p:blipFill>
        <p:spPr bwMode="auto">
          <a:xfrm>
            <a:off x="2971415" y="1406243"/>
            <a:ext cx="1280571" cy="1535300"/>
          </a:xfrm>
          <a:prstGeom prst="rect">
            <a:avLst/>
          </a:prstGeom>
          <a:noFill/>
        </p:spPr>
      </p:pic>
      <p:pic>
        <p:nvPicPr>
          <p:cNvPr id="7" name="Picture 5" descr="H:\work\image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3072" y="1456054"/>
            <a:ext cx="1808583" cy="14356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3382" y="1066562"/>
            <a:ext cx="81706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ASCAT                                            Ocean winds                                 Sea ice drift                                             Soil moisture	 </a:t>
            </a:r>
            <a:endParaRPr lang="en-GB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15004" y="3333933"/>
            <a:ext cx="5526651" cy="2505776"/>
            <a:chOff x="4986762" y="3246121"/>
            <a:chExt cx="6062238" cy="308579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86762" y="3246121"/>
              <a:ext cx="6062238" cy="3078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5790008" y="5993361"/>
              <a:ext cx="4878338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tabLst>
                  <a:tab pos="27000" algn="l"/>
                </a:tabLst>
              </a:pPr>
              <a:r>
                <a:rPr lang="en-GB" sz="1050" dirty="0">
                  <a:solidFill>
                    <a:schemeClr val="tx2"/>
                  </a:solidFill>
                </a:rPr>
                <a:t>2007    2008     2009    2010     2011    2012     2013     2014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4433" y="3995064"/>
            <a:ext cx="1854337" cy="1186536"/>
            <a:chOff x="3961886" y="5727287"/>
            <a:chExt cx="1477997" cy="839924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61886" y="5932111"/>
              <a:ext cx="1394756" cy="6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 descr="FP7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428" y="5727287"/>
              <a:ext cx="500455" cy="41301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 bwMode="auto">
          <a:xfrm>
            <a:off x="3855721" y="5467687"/>
            <a:ext cx="224192" cy="3149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>
              <a:spcBef>
                <a:spcPct val="50000"/>
              </a:spcBef>
            </a:pPr>
            <a:endParaRPr lang="en-GB" sz="675"/>
          </a:p>
        </p:txBody>
      </p:sp>
      <p:sp>
        <p:nvSpPr>
          <p:cNvPr id="9" name="TextBox 8"/>
          <p:cNvSpPr txBox="1"/>
          <p:nvPr/>
        </p:nvSpPr>
        <p:spPr>
          <a:xfrm>
            <a:off x="4147285" y="5968193"/>
            <a:ext cx="2437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>
                <a:solidFill>
                  <a:schemeClr val="tx1"/>
                </a:solidFill>
              </a:rPr>
              <a:t>Craig Anderson, EUMETSAT</a:t>
            </a:r>
            <a:endParaRPr lang="en-GB" sz="14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ASCAT </a:t>
            </a:r>
            <a:r>
              <a:rPr lang="en-GB" dirty="0" err="1" smtClean="0"/>
              <a:t>Scatterometer</a:t>
            </a:r>
            <a:r>
              <a:rPr lang="en-GB" dirty="0" smtClean="0"/>
              <a:t> Ocean Surface Winds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9" y="1219201"/>
            <a:ext cx="8620465" cy="48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7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854075"/>
          </a:xfrm>
        </p:spPr>
        <p:txBody>
          <a:bodyPr/>
          <a:lstStyle/>
          <a:p>
            <a:r>
              <a:rPr lang="en-US" sz="2800" dirty="0"/>
              <a:t>Coupled </a:t>
            </a:r>
            <a:r>
              <a:rPr lang="en-US" sz="2800" dirty="0" smtClean="0"/>
              <a:t>Assimilation -</a:t>
            </a:r>
            <a:br>
              <a:rPr lang="en-US" sz="2800" dirty="0" smtClean="0"/>
            </a:br>
            <a:r>
              <a:rPr lang="en-US" sz="2800" dirty="0" smtClean="0"/>
              <a:t>Atmospheric </a:t>
            </a:r>
            <a:r>
              <a:rPr lang="en-US" sz="2800" dirty="0"/>
              <a:t>winds impact salinity</a:t>
            </a:r>
            <a:endParaRPr lang="en-GB" sz="2800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523391" y="5807516"/>
            <a:ext cx="1619418" cy="16200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6B3B0B0F-E794-1244-9699-107C60B9C23A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2627971" y="5807517"/>
            <a:ext cx="3040229" cy="17299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00" b="1" kern="1200">
                <a:solidFill>
                  <a:schemeClr val="bg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prstClr val="white"/>
                </a:solidFill>
              </a:rPr>
              <a:t>European Centre for Medium-Range Weather Forecasts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6510" r="9468" b="16894"/>
          <a:stretch/>
        </p:blipFill>
        <p:spPr>
          <a:xfrm>
            <a:off x="4595221" y="3305738"/>
            <a:ext cx="4343039" cy="234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6851" r="8679" b="16383"/>
          <a:stretch/>
        </p:blipFill>
        <p:spPr>
          <a:xfrm>
            <a:off x="4613303" y="3306524"/>
            <a:ext cx="4349036" cy="234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t="18596" r="9575" b="2937"/>
          <a:stretch/>
        </p:blipFill>
        <p:spPr>
          <a:xfrm>
            <a:off x="331099" y="2155208"/>
            <a:ext cx="4228199" cy="2489400"/>
          </a:xfrm>
          <a:prstGeom prst="rect">
            <a:avLst/>
          </a:prstGeom>
        </p:spPr>
      </p:pic>
      <p:pic>
        <p:nvPicPr>
          <p:cNvPr id="9" name="Content Placeholder 1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9663" r="51862" b="11791"/>
          <a:stretch/>
        </p:blipFill>
        <p:spPr>
          <a:xfrm>
            <a:off x="5887827" y="2593308"/>
            <a:ext cx="2465923" cy="32320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96492" y="3137679"/>
            <a:ext cx="391500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500133" y="3071908"/>
            <a:ext cx="529185" cy="13854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GB" sz="1350" b="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34422" y="3150739"/>
            <a:ext cx="408015" cy="264269"/>
          </a:xfrm>
          <a:prstGeom prst="straightConnector1">
            <a:avLst/>
          </a:prstGeom>
          <a:ln>
            <a:solidFill>
              <a:srgbClr val="000000">
                <a:alpha val="50196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34422" y="3151533"/>
            <a:ext cx="408015" cy="2424500"/>
          </a:xfrm>
          <a:prstGeom prst="straightConnector1">
            <a:avLst/>
          </a:prstGeom>
          <a:ln>
            <a:solidFill>
              <a:srgbClr val="000000">
                <a:alpha val="50196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534422" y="2604361"/>
            <a:ext cx="1880711" cy="546377"/>
          </a:xfrm>
          <a:prstGeom prst="straightConnector1">
            <a:avLst/>
          </a:prstGeom>
          <a:ln>
            <a:solidFill>
              <a:srgbClr val="000000">
                <a:alpha val="50196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34422" y="3151533"/>
            <a:ext cx="1848936" cy="2337465"/>
          </a:xfrm>
          <a:prstGeom prst="straightConnector1">
            <a:avLst/>
          </a:prstGeom>
          <a:ln>
            <a:solidFill>
              <a:srgbClr val="000000">
                <a:alpha val="50196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82218" y="1749865"/>
            <a:ext cx="41376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002060"/>
                </a:solidFill>
                <a:latin typeface="Arial"/>
              </a:rPr>
              <a:t>Impact of scatterometer winds on ocean salinity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66304" y="2118274"/>
            <a:ext cx="2971006" cy="663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4375" lvl="1" defTabSz="342900" fontAlgn="auto">
              <a:spcBef>
                <a:spcPts val="0"/>
              </a:spcBef>
              <a:spcAft>
                <a:spcPts val="0"/>
              </a:spcAft>
            </a:pPr>
            <a:endParaRPr lang="en-US" sz="1238" dirty="0">
              <a:solidFill>
                <a:srgbClr val="1F497D"/>
              </a:solidFill>
              <a:latin typeface="Arial"/>
            </a:endParaRPr>
          </a:p>
          <a:p>
            <a:pPr marL="354375" lvl="1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38" b="0" dirty="0">
                <a:solidFill>
                  <a:srgbClr val="1F497D"/>
                </a:solidFill>
                <a:latin typeface="Arial"/>
              </a:rPr>
              <a:t>Improved fit to in-situ observations</a:t>
            </a:r>
          </a:p>
          <a:p>
            <a:pPr marL="354375" lvl="1" defTabSz="342900" fontAlgn="auto">
              <a:spcBef>
                <a:spcPts val="0"/>
              </a:spcBef>
              <a:spcAft>
                <a:spcPts val="0"/>
              </a:spcAft>
            </a:pPr>
            <a:endParaRPr lang="en-US" sz="1238" b="0" dirty="0">
              <a:solidFill>
                <a:srgbClr val="1F497D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3988" y="4987510"/>
            <a:ext cx="1201661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srgbClr val="FF0000"/>
                </a:solidFill>
                <a:latin typeface="Arial"/>
              </a:rPr>
              <a:t>SCATT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prstClr val="black"/>
                </a:solidFill>
                <a:latin typeface="Arial"/>
              </a:rPr>
              <a:t>No SCATT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83812" y="3438155"/>
            <a:ext cx="585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dirty="0" err="1">
                <a:solidFill>
                  <a:prstClr val="white">
                    <a:lumMod val="50000"/>
                  </a:prstClr>
                </a:solidFill>
                <a:latin typeface="Arial"/>
              </a:rPr>
              <a:t>rmse</a:t>
            </a:r>
            <a:endParaRPr lang="en-GB" sz="1050" b="0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9599" y="2774539"/>
            <a:ext cx="11332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dirty="0">
                <a:solidFill>
                  <a:prstClr val="white">
                    <a:lumMod val="50000"/>
                  </a:prstClr>
                </a:solidFill>
                <a:latin typeface="Arial"/>
              </a:rPr>
              <a:t>Mean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050" b="0" dirty="0">
                <a:solidFill>
                  <a:prstClr val="white">
                    <a:lumMod val="50000"/>
                  </a:prstClr>
                </a:solidFill>
                <a:latin typeface="Arial"/>
              </a:rPr>
              <a:t>departure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8638" y="5488998"/>
            <a:ext cx="20746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chemeClr val="tx1"/>
                </a:solidFill>
              </a:rPr>
              <a:t>Courtesy of ECMWF</a:t>
            </a:r>
          </a:p>
        </p:txBody>
      </p:sp>
    </p:spTree>
    <p:extLst>
      <p:ext uri="{BB962C8B-B14F-4D97-AF65-F5344CB8AC3E}">
        <p14:creationId xmlns:p14="http://schemas.microsoft.com/office/powerpoint/2010/main" val="3153178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8" grpId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2" y="81465"/>
            <a:ext cx="8564935" cy="640556"/>
          </a:xfrm>
        </p:spPr>
        <p:txBody>
          <a:bodyPr/>
          <a:lstStyle/>
          <a:p>
            <a:r>
              <a:rPr lang="en-GB" sz="2800" dirty="0" smtClean="0"/>
              <a:t>Soil moisture anomaly early July 2017</a:t>
            </a:r>
            <a:endParaRPr lang="en-GB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 b="2842"/>
          <a:stretch/>
        </p:blipFill>
        <p:spPr>
          <a:xfrm>
            <a:off x="246460" y="1498806"/>
            <a:ext cx="7170168" cy="42018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43300" y="4602761"/>
            <a:ext cx="16002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0604" y="5700623"/>
            <a:ext cx="49680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 smtClean="0">
                <a:solidFill>
                  <a:srgbClr val="800000"/>
                </a:solidFill>
                <a:latin typeface="Century Gothic"/>
              </a:rPr>
              <a:t>Too dry   </a:t>
            </a:r>
            <a:r>
              <a:rPr lang="en-GB" dirty="0" smtClean="0">
                <a:solidFill>
                  <a:srgbClr val="002569"/>
                </a:solidFill>
                <a:latin typeface="Tahoma"/>
              </a:rPr>
              <a:t>- compared to long-term July average (1979-2016) - </a:t>
            </a:r>
            <a:r>
              <a:rPr lang="en-GB" sz="1500" dirty="0" smtClean="0">
                <a:solidFill>
                  <a:srgbClr val="002569"/>
                </a:solidFill>
                <a:latin typeface="Century Gothic"/>
              </a:rPr>
              <a:t>   </a:t>
            </a:r>
            <a:r>
              <a:rPr lang="en-GB" sz="1500" dirty="0" smtClean="0">
                <a:solidFill>
                  <a:srgbClr val="0033CC"/>
                </a:solidFill>
                <a:latin typeface="Century Gothic"/>
              </a:rPr>
              <a:t>too wet</a:t>
            </a:r>
            <a:endParaRPr lang="en-GB" sz="1500" dirty="0">
              <a:solidFill>
                <a:srgbClr val="0033CC"/>
              </a:solidFill>
              <a:latin typeface="Century Gothic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82467" y="3061097"/>
            <a:ext cx="685800" cy="628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350" b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11" y="1709191"/>
            <a:ext cx="1669108" cy="9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8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Drought 2017 in North Kenia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" y="1851611"/>
            <a:ext cx="8694363" cy="3817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64" y="915219"/>
            <a:ext cx="2648176" cy="1872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3425" y="1741988"/>
            <a:ext cx="5334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b="0" dirty="0" smtClean="0">
                <a:solidFill>
                  <a:srgbClr val="002569"/>
                </a:solidFill>
                <a:latin typeface="Tahoma"/>
              </a:rPr>
              <a:t>Soil moisture anomaly relative to mean (2007-2016) derived from ASCAT data. </a:t>
            </a:r>
            <a:endParaRPr lang="en-GB" sz="2000" b="0" dirty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3425" y="5685013"/>
            <a:ext cx="368735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Mariette </a:t>
            </a:r>
            <a:r>
              <a:rPr lang="en-GB" sz="1350" b="0" dirty="0" err="1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Vreugdenhil</a:t>
            </a:r>
            <a:r>
              <a:rPr lang="en-GB" sz="1350" b="0" dirty="0">
                <a:solidFill>
                  <a:srgbClr val="0025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/TU Wien, EUMETSAT H SAF </a:t>
            </a:r>
            <a:endParaRPr lang="en-GB" sz="1350" b="0" dirty="0">
              <a:solidFill>
                <a:srgbClr val="002569"/>
              </a:solidFill>
              <a:latin typeface="Taho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" y="2755837"/>
            <a:ext cx="1669108" cy="9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9143999" cy="854075"/>
          </a:xfrm>
        </p:spPr>
        <p:txBody>
          <a:bodyPr/>
          <a:lstStyle/>
          <a:p>
            <a:pPr marL="165593" algn="ctr"/>
            <a:r>
              <a:rPr lang="en-GB" sz="2800" dirty="0" smtClean="0"/>
              <a:t>Interim Climate Data Record: Climate in “real time”</a:t>
            </a:r>
          </a:p>
        </p:txBody>
      </p:sp>
      <p:pic>
        <p:nvPicPr>
          <p:cNvPr id="11264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367" y="1038450"/>
            <a:ext cx="3017226" cy="133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TextBox 7"/>
          <p:cNvSpPr txBox="1">
            <a:spLocks noChangeArrowheads="1"/>
          </p:cNvSpPr>
          <p:nvPr/>
        </p:nvSpPr>
        <p:spPr bwMode="auto">
          <a:xfrm rot="10800000" flipV="1">
            <a:off x="5018942" y="5789452"/>
            <a:ext cx="4391758" cy="49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1292" dirty="0">
                <a:solidFill>
                  <a:srgbClr val="002569"/>
                </a:solidFill>
                <a:cs typeface="Arial" pitchFamily="34" charset="0"/>
              </a:rPr>
              <a:t>Daily updated Northern Hemisphere Sea Ice Extent compared to long term data record</a:t>
            </a:r>
            <a:endParaRPr lang="en-GB" sz="1292" dirty="0">
              <a:solidFill>
                <a:srgbClr val="002569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" y="958362"/>
            <a:ext cx="4706377" cy="5671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60" y="2377812"/>
            <a:ext cx="4204575" cy="3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Conclusion</a:t>
            </a:r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062460"/>
            <a:ext cx="8327571" cy="553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900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EUMETSAT is committed to continuity and improvement of observations for 20+ years, directly and through </a:t>
            </a:r>
            <a:r>
              <a:rPr lang="en-GB" sz="24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Copernicus;</a:t>
            </a:r>
            <a:endParaRPr lang="en-GB" sz="2400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900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40+ years of observations is a unique </a:t>
            </a:r>
            <a:r>
              <a:rPr lang="en-GB" sz="24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asset;</a:t>
            </a:r>
            <a:endParaRPr lang="en-GB" sz="2400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900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Production of climate records is a demanding scientific </a:t>
            </a:r>
            <a:r>
              <a:rPr lang="en-GB" sz="24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task;</a:t>
            </a:r>
            <a:endParaRPr lang="en-GB" sz="2400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189000" lvl="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The formation of Fundamental Climate Data Records is essential for every mission to enable optimal use;</a:t>
            </a:r>
          </a:p>
          <a:p>
            <a:pPr marL="189000" lvl="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Uncertainty estimates for FCDRs is challenging but </a:t>
            </a:r>
            <a:r>
              <a:rPr lang="en-GB" sz="24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development is progressing </a:t>
            </a: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well;</a:t>
            </a:r>
          </a:p>
          <a:p>
            <a:pPr marL="189000" indent="-189000">
              <a:spcBef>
                <a:spcPts val="450"/>
              </a:spcBef>
              <a:spcAft>
                <a:spcPts val="450"/>
              </a:spcAft>
              <a:buFont typeface="Arial" pitchFamily="34" charset="0"/>
              <a:buChar char="•"/>
            </a:pPr>
            <a:r>
              <a:rPr lang="en-GB" sz="24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EUMETSAT supports many usages of climate data records, e.g., in global reanalysis also enabling analysis of high impact weather attributable to climate change.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Meteosat-6 MVIRI Visible Channel Last Images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29" y="1034143"/>
            <a:ext cx="6659984" cy="55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6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594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925390" y="2151918"/>
            <a:ext cx="2094035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grpSp>
        <p:nvGrpSpPr>
          <p:cNvPr id="2" name="Group 160"/>
          <p:cNvGrpSpPr>
            <a:grpSpLocks/>
          </p:cNvGrpSpPr>
          <p:nvPr/>
        </p:nvGrpSpPr>
        <p:grpSpPr bwMode="auto">
          <a:xfrm>
            <a:off x="926123" y="2734408"/>
            <a:ext cx="8040566" cy="1852246"/>
            <a:chOff x="1002937" y="2676053"/>
            <a:chExt cx="8710406" cy="2007045"/>
          </a:xfrm>
        </p:grpSpPr>
        <p:sp>
          <p:nvSpPr>
            <p:cNvPr id="110652" name="Rectangle 96"/>
            <p:cNvSpPr>
              <a:spLocks noChangeArrowheads="1"/>
            </p:cNvSpPr>
            <p:nvPr/>
          </p:nvSpPr>
          <p:spPr bwMode="auto">
            <a:xfrm>
              <a:off x="1002937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3" name="Rectangle 97"/>
            <p:cNvSpPr>
              <a:spLocks noChangeArrowheads="1"/>
            </p:cNvSpPr>
            <p:nvPr/>
          </p:nvSpPr>
          <p:spPr bwMode="auto">
            <a:xfrm>
              <a:off x="1759900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4" name="Rectangle 98"/>
            <p:cNvSpPr>
              <a:spLocks noChangeArrowheads="1"/>
            </p:cNvSpPr>
            <p:nvPr/>
          </p:nvSpPr>
          <p:spPr bwMode="auto">
            <a:xfrm>
              <a:off x="2516863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5" name="Rectangle 101"/>
            <p:cNvSpPr>
              <a:spLocks noChangeArrowheads="1"/>
            </p:cNvSpPr>
            <p:nvPr/>
          </p:nvSpPr>
          <p:spPr bwMode="auto">
            <a:xfrm>
              <a:off x="327382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6" name="Rectangle 102"/>
            <p:cNvSpPr>
              <a:spLocks noChangeArrowheads="1"/>
            </p:cNvSpPr>
            <p:nvPr/>
          </p:nvSpPr>
          <p:spPr bwMode="auto">
            <a:xfrm>
              <a:off x="403078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7" name="Rectangle 103"/>
            <p:cNvSpPr>
              <a:spLocks noChangeArrowheads="1"/>
            </p:cNvSpPr>
            <p:nvPr/>
          </p:nvSpPr>
          <p:spPr bwMode="auto">
            <a:xfrm>
              <a:off x="478775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8" name="Rectangle 104"/>
            <p:cNvSpPr>
              <a:spLocks noChangeArrowheads="1"/>
            </p:cNvSpPr>
            <p:nvPr/>
          </p:nvSpPr>
          <p:spPr bwMode="auto">
            <a:xfrm>
              <a:off x="5544716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59" name="Rectangle 105"/>
            <p:cNvSpPr>
              <a:spLocks noChangeArrowheads="1"/>
            </p:cNvSpPr>
            <p:nvPr/>
          </p:nvSpPr>
          <p:spPr bwMode="auto">
            <a:xfrm>
              <a:off x="6301679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60" name="Rectangle 106"/>
            <p:cNvSpPr>
              <a:spLocks noChangeArrowheads="1"/>
            </p:cNvSpPr>
            <p:nvPr/>
          </p:nvSpPr>
          <p:spPr bwMode="auto">
            <a:xfrm>
              <a:off x="7058642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61" name="Rectangle 107"/>
            <p:cNvSpPr>
              <a:spLocks noChangeArrowheads="1"/>
            </p:cNvSpPr>
            <p:nvPr/>
          </p:nvSpPr>
          <p:spPr bwMode="auto">
            <a:xfrm>
              <a:off x="7815605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62" name="Rectangle 108"/>
            <p:cNvSpPr>
              <a:spLocks noChangeArrowheads="1"/>
            </p:cNvSpPr>
            <p:nvPr/>
          </p:nvSpPr>
          <p:spPr bwMode="auto">
            <a:xfrm>
              <a:off x="8572568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  <p:sp>
          <p:nvSpPr>
            <p:cNvPr id="110663" name="Rectangle 109"/>
            <p:cNvSpPr>
              <a:spLocks noChangeArrowheads="1"/>
            </p:cNvSpPr>
            <p:nvPr/>
          </p:nvSpPr>
          <p:spPr bwMode="auto">
            <a:xfrm>
              <a:off x="9329531" y="2676053"/>
              <a:ext cx="383812" cy="2007045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lIns="33231" tIns="33231" rIns="33231" bIns="33231"/>
            <a:lstStyle/>
            <a:p>
              <a:pPr eaLnBrk="0" hangingPunct="0">
                <a:spcBef>
                  <a:spcPct val="50000"/>
                </a:spcBef>
              </a:pPr>
              <a:endParaRPr lang="en-US" sz="831">
                <a:solidFill>
                  <a:srgbClr val="FFFFFF"/>
                </a:solidFill>
              </a:endParaRPr>
            </a:p>
          </p:txBody>
        </p:sp>
      </p:grpSp>
      <p:sp>
        <p:nvSpPr>
          <p:cNvPr id="110596" name="Title 1"/>
          <p:cNvSpPr>
            <a:spLocks noGrp="1"/>
          </p:cNvSpPr>
          <p:nvPr>
            <p:ph type="title"/>
          </p:nvPr>
        </p:nvSpPr>
        <p:spPr>
          <a:xfrm>
            <a:off x="-136854" y="1466"/>
            <a:ext cx="9467765" cy="788377"/>
          </a:xfrm>
        </p:spPr>
        <p:txBody>
          <a:bodyPr/>
          <a:lstStyle/>
          <a:p>
            <a:r>
              <a:rPr lang="en-GB" sz="2400" dirty="0"/>
              <a:t>Deployment of current generation </a:t>
            </a:r>
            <a:r>
              <a:rPr lang="en-GB" sz="2400" dirty="0" smtClean="0"/>
              <a:t>satellites completes </a:t>
            </a:r>
            <a:r>
              <a:rPr lang="en-GB" sz="2400" dirty="0"/>
              <a:t>in </a:t>
            </a:r>
            <a:r>
              <a:rPr lang="en-GB" sz="2400" dirty="0" smtClean="0"/>
              <a:t>2018</a:t>
            </a:r>
            <a:endParaRPr lang="en-GB" sz="2400" dirty="0"/>
          </a:p>
        </p:txBody>
      </p:sp>
      <p:grpSp>
        <p:nvGrpSpPr>
          <p:cNvPr id="3" name="Group 132"/>
          <p:cNvGrpSpPr>
            <a:grpSpLocks/>
          </p:cNvGrpSpPr>
          <p:nvPr/>
        </p:nvGrpSpPr>
        <p:grpSpPr bwMode="auto">
          <a:xfrm>
            <a:off x="930520" y="2785697"/>
            <a:ext cx="8223738" cy="816219"/>
            <a:chOff x="1008508" y="2868857"/>
            <a:chExt cx="8907517" cy="884238"/>
          </a:xfrm>
        </p:grpSpPr>
        <p:sp>
          <p:nvSpPr>
            <p:cNvPr id="65" name="Rectangle 64"/>
            <p:cNvSpPr/>
            <p:nvPr/>
          </p:nvSpPr>
          <p:spPr>
            <a:xfrm>
              <a:off x="1008508" y="2868857"/>
              <a:ext cx="8705939" cy="165100"/>
            </a:xfrm>
            <a:prstGeom prst="rect">
              <a:avLst/>
            </a:prstGeom>
            <a:solidFill>
              <a:srgbClr val="00B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 METEOSAT SECOND GENERATION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11682" y="3046657"/>
              <a:ext cx="3776012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METEOSAT-8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340191" y="3230807"/>
              <a:ext cx="3203024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METEOSAT-9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794044" y="3408608"/>
              <a:ext cx="2831613" cy="165100"/>
            </a:xfrm>
            <a:prstGeom prst="rect">
              <a:avLst/>
            </a:prstGeom>
            <a:solidFill>
              <a:srgbClr val="00B5E2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MSG-3/METEOSAT-10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946370" y="3587995"/>
              <a:ext cx="3969655" cy="165100"/>
            </a:xfrm>
            <a:prstGeom prst="rect">
              <a:avLst/>
            </a:prstGeom>
            <a:gradFill flip="none" rotWithShape="1">
              <a:gsLst>
                <a:gs pos="0">
                  <a:srgbClr val="8BE1D5"/>
                </a:gs>
                <a:gs pos="0">
                  <a:srgbClr val="8BE1D5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MSG-4/METEOSAT-11*</a:t>
              </a:r>
            </a:p>
          </p:txBody>
        </p:sp>
      </p:grpSp>
      <p:grpSp>
        <p:nvGrpSpPr>
          <p:cNvPr id="4" name="Group 133"/>
          <p:cNvGrpSpPr>
            <a:grpSpLocks/>
          </p:cNvGrpSpPr>
          <p:nvPr/>
        </p:nvGrpSpPr>
        <p:grpSpPr bwMode="auto">
          <a:xfrm>
            <a:off x="2363666" y="3894993"/>
            <a:ext cx="6780334" cy="700454"/>
            <a:chOff x="2561186" y="3772145"/>
            <a:chExt cx="7344727" cy="759196"/>
          </a:xfrm>
        </p:grpSpPr>
        <p:sp>
          <p:nvSpPr>
            <p:cNvPr id="67" name="Rectangle 66"/>
            <p:cNvSpPr/>
            <p:nvPr/>
          </p:nvSpPr>
          <p:spPr>
            <a:xfrm>
              <a:off x="2561186" y="3772145"/>
              <a:ext cx="6278019" cy="165181"/>
            </a:xfrm>
            <a:prstGeom prst="rect">
              <a:avLst/>
            </a:prstGeom>
            <a:solidFill>
              <a:srgbClr val="FED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EUMETSAT POLAR SYSTEM (EPS)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61186" y="3959149"/>
              <a:ext cx="4884769" cy="181476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METOP-A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831115" y="4140625"/>
              <a:ext cx="3963644" cy="187417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METOP-B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42315" y="4361396"/>
              <a:ext cx="2763598" cy="169945"/>
            </a:xfrm>
            <a:prstGeom prst="rect">
              <a:avLst/>
            </a:prstGeom>
            <a:solidFill>
              <a:srgbClr val="FEDB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sz="831" dirty="0">
                  <a:solidFill>
                    <a:srgbClr val="002569"/>
                  </a:solidFill>
                  <a:latin typeface="Arial" pitchFamily="34" charset="0"/>
                  <a:cs typeface="Arial" pitchFamily="34" charset="0"/>
                </a:rPr>
                <a:t>  METOP-C</a:t>
              </a:r>
            </a:p>
          </p:txBody>
        </p:sp>
      </p:grp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131884" y="3642946"/>
            <a:ext cx="8845062" cy="319446"/>
            <a:chOff x="142875" y="900113"/>
            <a:chExt cx="9582778" cy="346067"/>
          </a:xfrm>
        </p:grpSpPr>
        <p:sp>
          <p:nvSpPr>
            <p:cNvPr id="110618" name="TextBox 199"/>
            <p:cNvSpPr txBox="1">
              <a:spLocks noChangeArrowheads="1"/>
            </p:cNvSpPr>
            <p:nvPr/>
          </p:nvSpPr>
          <p:spPr bwMode="auto">
            <a:xfrm>
              <a:off x="9311684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2025</a:t>
              </a:r>
            </a:p>
          </p:txBody>
        </p:sp>
        <p:sp>
          <p:nvSpPr>
            <p:cNvPr id="110619" name="TextBox 215"/>
            <p:cNvSpPr txBox="1">
              <a:spLocks noChangeArrowheads="1"/>
            </p:cNvSpPr>
            <p:nvPr/>
          </p:nvSpPr>
          <p:spPr bwMode="auto">
            <a:xfrm>
              <a:off x="142875" y="900113"/>
              <a:ext cx="561302" cy="2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738" b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YEAR...</a:t>
              </a:r>
            </a:p>
          </p:txBody>
        </p:sp>
        <p:sp>
          <p:nvSpPr>
            <p:cNvPr id="110620" name="TextBox 199"/>
            <p:cNvSpPr txBox="1">
              <a:spLocks noChangeArrowheads="1"/>
            </p:cNvSpPr>
            <p:nvPr/>
          </p:nvSpPr>
          <p:spPr bwMode="auto">
            <a:xfrm>
              <a:off x="8931776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2024</a:t>
              </a:r>
            </a:p>
          </p:txBody>
        </p:sp>
        <p:sp>
          <p:nvSpPr>
            <p:cNvPr id="110621" name="TextBox 199"/>
            <p:cNvSpPr txBox="1">
              <a:spLocks noChangeArrowheads="1"/>
            </p:cNvSpPr>
            <p:nvPr/>
          </p:nvSpPr>
          <p:spPr bwMode="auto">
            <a:xfrm>
              <a:off x="8554486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2023</a:t>
              </a:r>
            </a:p>
          </p:txBody>
        </p:sp>
        <p:sp>
          <p:nvSpPr>
            <p:cNvPr id="110622" name="TextBox 199"/>
            <p:cNvSpPr txBox="1">
              <a:spLocks noChangeArrowheads="1"/>
            </p:cNvSpPr>
            <p:nvPr/>
          </p:nvSpPr>
          <p:spPr bwMode="auto">
            <a:xfrm>
              <a:off x="8177199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2022</a:t>
              </a:r>
            </a:p>
          </p:txBody>
        </p:sp>
        <p:sp>
          <p:nvSpPr>
            <p:cNvPr id="110623" name="TextBox 199"/>
            <p:cNvSpPr txBox="1">
              <a:spLocks noChangeArrowheads="1"/>
            </p:cNvSpPr>
            <p:nvPr/>
          </p:nvSpPr>
          <p:spPr bwMode="auto">
            <a:xfrm>
              <a:off x="7797291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2021</a:t>
              </a:r>
            </a:p>
          </p:txBody>
        </p:sp>
        <p:sp>
          <p:nvSpPr>
            <p:cNvPr id="110624" name="TextBox 199"/>
            <p:cNvSpPr txBox="1">
              <a:spLocks noChangeArrowheads="1"/>
            </p:cNvSpPr>
            <p:nvPr/>
          </p:nvSpPr>
          <p:spPr bwMode="auto">
            <a:xfrm>
              <a:off x="7420003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2020</a:t>
              </a:r>
            </a:p>
          </p:txBody>
        </p:sp>
        <p:sp>
          <p:nvSpPr>
            <p:cNvPr id="110625" name="TextBox 199"/>
            <p:cNvSpPr txBox="1">
              <a:spLocks noChangeArrowheads="1"/>
            </p:cNvSpPr>
            <p:nvPr/>
          </p:nvSpPr>
          <p:spPr bwMode="auto">
            <a:xfrm>
              <a:off x="7042715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2019</a:t>
              </a:r>
            </a:p>
          </p:txBody>
        </p:sp>
        <p:sp>
          <p:nvSpPr>
            <p:cNvPr id="110626" name="TextBox 199"/>
            <p:cNvSpPr txBox="1">
              <a:spLocks noChangeArrowheads="1"/>
            </p:cNvSpPr>
            <p:nvPr/>
          </p:nvSpPr>
          <p:spPr bwMode="auto">
            <a:xfrm>
              <a:off x="6665427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2018</a:t>
              </a:r>
            </a:p>
          </p:txBody>
        </p:sp>
        <p:sp>
          <p:nvSpPr>
            <p:cNvPr id="110627" name="TextBox 199"/>
            <p:cNvSpPr txBox="1">
              <a:spLocks noChangeArrowheads="1"/>
            </p:cNvSpPr>
            <p:nvPr/>
          </p:nvSpPr>
          <p:spPr bwMode="auto">
            <a:xfrm>
              <a:off x="6285518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2017</a:t>
              </a:r>
            </a:p>
          </p:txBody>
        </p:sp>
        <p:sp>
          <p:nvSpPr>
            <p:cNvPr id="110628" name="TextBox 199"/>
            <p:cNvSpPr txBox="1">
              <a:spLocks noChangeArrowheads="1"/>
            </p:cNvSpPr>
            <p:nvPr/>
          </p:nvSpPr>
          <p:spPr bwMode="auto">
            <a:xfrm>
              <a:off x="5908229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2016</a:t>
              </a:r>
            </a:p>
          </p:txBody>
        </p:sp>
        <p:sp>
          <p:nvSpPr>
            <p:cNvPr id="110629" name="TextBox 199"/>
            <p:cNvSpPr txBox="1">
              <a:spLocks noChangeArrowheads="1"/>
            </p:cNvSpPr>
            <p:nvPr/>
          </p:nvSpPr>
          <p:spPr bwMode="auto">
            <a:xfrm>
              <a:off x="5528319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2015</a:t>
              </a:r>
            </a:p>
          </p:txBody>
        </p:sp>
        <p:sp>
          <p:nvSpPr>
            <p:cNvPr id="110630" name="TextBox 199"/>
            <p:cNvSpPr txBox="1">
              <a:spLocks noChangeArrowheads="1"/>
            </p:cNvSpPr>
            <p:nvPr/>
          </p:nvSpPr>
          <p:spPr bwMode="auto">
            <a:xfrm>
              <a:off x="5151032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2014</a:t>
              </a:r>
            </a:p>
          </p:txBody>
        </p:sp>
        <p:sp>
          <p:nvSpPr>
            <p:cNvPr id="110631" name="TextBox 199"/>
            <p:cNvSpPr txBox="1">
              <a:spLocks noChangeArrowheads="1"/>
            </p:cNvSpPr>
            <p:nvPr/>
          </p:nvSpPr>
          <p:spPr bwMode="auto">
            <a:xfrm>
              <a:off x="4773744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2013</a:t>
              </a:r>
            </a:p>
          </p:txBody>
        </p:sp>
        <p:sp>
          <p:nvSpPr>
            <p:cNvPr id="110632" name="TextBox 199"/>
            <p:cNvSpPr txBox="1">
              <a:spLocks noChangeArrowheads="1"/>
            </p:cNvSpPr>
            <p:nvPr/>
          </p:nvSpPr>
          <p:spPr bwMode="auto">
            <a:xfrm>
              <a:off x="4393835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2012</a:t>
              </a:r>
            </a:p>
          </p:txBody>
        </p:sp>
        <p:sp>
          <p:nvSpPr>
            <p:cNvPr id="110633" name="TextBox 199"/>
            <p:cNvSpPr txBox="1">
              <a:spLocks noChangeArrowheads="1"/>
            </p:cNvSpPr>
            <p:nvPr/>
          </p:nvSpPr>
          <p:spPr bwMode="auto">
            <a:xfrm>
              <a:off x="4013927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2011</a:t>
              </a:r>
            </a:p>
          </p:txBody>
        </p:sp>
        <p:sp>
          <p:nvSpPr>
            <p:cNvPr id="110634" name="TextBox 199"/>
            <p:cNvSpPr txBox="1">
              <a:spLocks noChangeArrowheads="1"/>
            </p:cNvSpPr>
            <p:nvPr/>
          </p:nvSpPr>
          <p:spPr bwMode="auto">
            <a:xfrm>
              <a:off x="3636638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2010</a:t>
              </a:r>
            </a:p>
          </p:txBody>
        </p:sp>
        <p:sp>
          <p:nvSpPr>
            <p:cNvPr id="110635" name="TextBox 199"/>
            <p:cNvSpPr txBox="1">
              <a:spLocks noChangeArrowheads="1"/>
            </p:cNvSpPr>
            <p:nvPr/>
          </p:nvSpPr>
          <p:spPr bwMode="auto">
            <a:xfrm>
              <a:off x="3256729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2009</a:t>
              </a:r>
            </a:p>
          </p:txBody>
        </p:sp>
        <p:sp>
          <p:nvSpPr>
            <p:cNvPr id="110636" name="TextBox 199"/>
            <p:cNvSpPr txBox="1">
              <a:spLocks noChangeArrowheads="1"/>
            </p:cNvSpPr>
            <p:nvPr/>
          </p:nvSpPr>
          <p:spPr bwMode="auto">
            <a:xfrm>
              <a:off x="2879442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2008</a:t>
              </a:r>
            </a:p>
          </p:txBody>
        </p:sp>
        <p:sp>
          <p:nvSpPr>
            <p:cNvPr id="110637" name="TextBox 199"/>
            <p:cNvSpPr txBox="1">
              <a:spLocks noChangeArrowheads="1"/>
            </p:cNvSpPr>
            <p:nvPr/>
          </p:nvSpPr>
          <p:spPr bwMode="auto">
            <a:xfrm>
              <a:off x="2499534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2007</a:t>
              </a:r>
            </a:p>
          </p:txBody>
        </p:sp>
        <p:sp>
          <p:nvSpPr>
            <p:cNvPr id="110638" name="TextBox 199"/>
            <p:cNvSpPr txBox="1">
              <a:spLocks noChangeArrowheads="1"/>
            </p:cNvSpPr>
            <p:nvPr/>
          </p:nvSpPr>
          <p:spPr bwMode="auto">
            <a:xfrm>
              <a:off x="2119626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2006</a:t>
              </a:r>
            </a:p>
          </p:txBody>
        </p:sp>
        <p:sp>
          <p:nvSpPr>
            <p:cNvPr id="110639" name="TextBox 199"/>
            <p:cNvSpPr txBox="1">
              <a:spLocks noChangeArrowheads="1"/>
            </p:cNvSpPr>
            <p:nvPr/>
          </p:nvSpPr>
          <p:spPr bwMode="auto">
            <a:xfrm>
              <a:off x="1742337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2005</a:t>
              </a:r>
            </a:p>
          </p:txBody>
        </p:sp>
        <p:sp>
          <p:nvSpPr>
            <p:cNvPr id="110640" name="TextBox 199"/>
            <p:cNvSpPr txBox="1">
              <a:spLocks noChangeArrowheads="1"/>
            </p:cNvSpPr>
            <p:nvPr/>
          </p:nvSpPr>
          <p:spPr bwMode="auto">
            <a:xfrm>
              <a:off x="1365049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2004</a:t>
              </a:r>
            </a:p>
          </p:txBody>
        </p:sp>
        <p:sp>
          <p:nvSpPr>
            <p:cNvPr id="110641" name="TextBox 199"/>
            <p:cNvSpPr txBox="1">
              <a:spLocks noChangeArrowheads="1"/>
            </p:cNvSpPr>
            <p:nvPr/>
          </p:nvSpPr>
          <p:spPr bwMode="auto">
            <a:xfrm>
              <a:off x="985141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2003</a:t>
              </a:r>
            </a:p>
          </p:txBody>
        </p:sp>
        <p:sp>
          <p:nvSpPr>
            <p:cNvPr id="110642" name="TextBox 199"/>
            <p:cNvSpPr txBox="1">
              <a:spLocks noChangeArrowheads="1"/>
            </p:cNvSpPr>
            <p:nvPr/>
          </p:nvSpPr>
          <p:spPr bwMode="auto">
            <a:xfrm>
              <a:off x="602612" y="900113"/>
              <a:ext cx="413969" cy="346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738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2002</a:t>
              </a:r>
            </a:p>
          </p:txBody>
        </p:sp>
      </p:grpSp>
      <p:cxnSp>
        <p:nvCxnSpPr>
          <p:cNvPr id="110600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119804" y="2230315"/>
            <a:ext cx="2250831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10601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-131152" y="2056668"/>
            <a:ext cx="1903535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 type="oval" w="med" len="med"/>
            <a:tailEnd/>
          </a:ln>
        </p:spPr>
      </p:cxnSp>
      <p:cxnSp>
        <p:nvCxnSpPr>
          <p:cNvPr id="110602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1200150" y="5146432"/>
            <a:ext cx="2066192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oval" w="med" len="med"/>
          </a:ln>
        </p:spPr>
      </p:cxnSp>
      <p:cxnSp>
        <p:nvCxnSpPr>
          <p:cNvPr id="110603" name="Straight Connector 594"/>
          <p:cNvCxnSpPr>
            <a:cxnSpLocks noChangeShapeType="1"/>
          </p:cNvCxnSpPr>
          <p:nvPr/>
        </p:nvCxnSpPr>
        <p:spPr bwMode="auto">
          <a:xfrm rot="5400000" flipH="1" flipV="1">
            <a:off x="3392366" y="5232889"/>
            <a:ext cx="1893277" cy="0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oval" w="med" len="med"/>
          </a:ln>
        </p:spPr>
      </p:cxnSp>
      <p:sp>
        <p:nvSpPr>
          <p:cNvPr id="110604" name="TextBox 199"/>
          <p:cNvSpPr txBox="1">
            <a:spLocks noChangeArrowheads="1"/>
          </p:cNvSpPr>
          <p:nvPr/>
        </p:nvSpPr>
        <p:spPr bwMode="auto">
          <a:xfrm>
            <a:off x="4341935" y="4597847"/>
            <a:ext cx="1423992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923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-B launch</a:t>
            </a:r>
          </a:p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17 September 2012</a:t>
            </a:r>
          </a:p>
        </p:txBody>
      </p:sp>
      <p:sp>
        <p:nvSpPr>
          <p:cNvPr id="110605" name="TextBox 199"/>
          <p:cNvSpPr txBox="1">
            <a:spLocks noChangeArrowheads="1"/>
          </p:cNvSpPr>
          <p:nvPr/>
        </p:nvSpPr>
        <p:spPr bwMode="auto">
          <a:xfrm>
            <a:off x="2234712" y="4641693"/>
            <a:ext cx="1174420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923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-A launch</a:t>
            </a:r>
          </a:p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19 October 2006</a:t>
            </a:r>
          </a:p>
        </p:txBody>
      </p:sp>
      <p:sp>
        <p:nvSpPr>
          <p:cNvPr id="110606" name="TextBox 199"/>
          <p:cNvSpPr txBox="1">
            <a:spLocks noChangeArrowheads="1"/>
          </p:cNvSpPr>
          <p:nvPr/>
        </p:nvSpPr>
        <p:spPr bwMode="auto">
          <a:xfrm>
            <a:off x="823546" y="1100505"/>
            <a:ext cx="1379783" cy="46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73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MSG-1 </a:t>
            </a:r>
            <a:br>
              <a:rPr lang="en-GB" sz="73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sz="73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Meteosat-8</a:t>
            </a:r>
            <a:r>
              <a:rPr lang="en-GB" sz="73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 launch</a:t>
            </a:r>
          </a:p>
          <a:p>
            <a:r>
              <a:rPr lang="en-GB" sz="738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28 August 2002</a:t>
            </a:r>
          </a:p>
        </p:txBody>
      </p:sp>
      <p:sp>
        <p:nvSpPr>
          <p:cNvPr id="110607" name="TextBox 199"/>
          <p:cNvSpPr txBox="1">
            <a:spLocks noChangeArrowheads="1"/>
          </p:cNvSpPr>
          <p:nvPr/>
        </p:nvSpPr>
        <p:spPr bwMode="auto">
          <a:xfrm>
            <a:off x="1975339" y="1100504"/>
            <a:ext cx="1565335" cy="51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MSG-2 </a:t>
            </a:r>
            <a:b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(Meteosat-9) launch</a:t>
            </a:r>
          </a:p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21 December 2005</a:t>
            </a:r>
          </a:p>
        </p:txBody>
      </p:sp>
      <p:sp>
        <p:nvSpPr>
          <p:cNvPr id="110608" name="TextBox 199"/>
          <p:cNvSpPr txBox="1">
            <a:spLocks noChangeArrowheads="1"/>
          </p:cNvSpPr>
          <p:nvPr/>
        </p:nvSpPr>
        <p:spPr bwMode="auto">
          <a:xfrm>
            <a:off x="4246685" y="1100505"/>
            <a:ext cx="1132743" cy="6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MSG-3 </a:t>
            </a:r>
            <a:b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(Meteosat-10) launch</a:t>
            </a:r>
          </a:p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 July 2012</a:t>
            </a:r>
          </a:p>
        </p:txBody>
      </p:sp>
      <p:pic>
        <p:nvPicPr>
          <p:cNvPr id="110609" name="Picture 5" descr="http://www.eumetsat.int/groups/cps/documents/image/gal_hires_launch_met-9_05.jpg"/>
          <p:cNvPicPr>
            <a:picLocks noChangeAspect="1" noChangeArrowheads="1"/>
          </p:cNvPicPr>
          <p:nvPr/>
        </p:nvPicPr>
        <p:blipFill>
          <a:blip r:embed="rId3" cstate="print"/>
          <a:srcRect l="30447" t="14619" r="27373" b="14642"/>
          <a:stretch>
            <a:fillRect/>
          </a:stretch>
        </p:blipFill>
        <p:spPr bwMode="auto">
          <a:xfrm>
            <a:off x="2070589" y="1638300"/>
            <a:ext cx="893885" cy="1059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0" name="Picture 7" descr="http://www.eumetsat.int/groups/cps/documents/image/gal_hires_launch_metop-a_05.jpg"/>
          <p:cNvPicPr>
            <a:picLocks noChangeAspect="1" noChangeArrowheads="1"/>
          </p:cNvPicPr>
          <p:nvPr/>
        </p:nvPicPr>
        <p:blipFill>
          <a:blip r:embed="rId4" cstate="print"/>
          <a:srcRect l="1097" r="18359" b="20973"/>
          <a:stretch>
            <a:fillRect/>
          </a:stretch>
        </p:blipFill>
        <p:spPr bwMode="auto">
          <a:xfrm>
            <a:off x="2240574" y="5020408"/>
            <a:ext cx="1837592" cy="11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1" name="Picture 8"/>
          <p:cNvPicPr>
            <a:picLocks noChangeAspect="1" noChangeArrowheads="1"/>
          </p:cNvPicPr>
          <p:nvPr/>
        </p:nvPicPr>
        <p:blipFill>
          <a:blip r:embed="rId5" cstate="print"/>
          <a:srcRect t="5249" b="22314"/>
          <a:stretch>
            <a:fillRect/>
          </a:stretch>
        </p:blipFill>
        <p:spPr bwMode="auto">
          <a:xfrm>
            <a:off x="829408" y="1541585"/>
            <a:ext cx="1063869" cy="108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2" name="Picture 10" descr="http://farm9.staticflickr.com/8153/7513911676_89be10b2ea.jpg"/>
          <p:cNvPicPr>
            <a:picLocks noChangeAspect="1" noChangeArrowheads="1"/>
          </p:cNvPicPr>
          <p:nvPr/>
        </p:nvPicPr>
        <p:blipFill>
          <a:blip r:embed="rId6" cstate="print"/>
          <a:srcRect l="8243" t="11876" r="49477" b="15247"/>
          <a:stretch>
            <a:fillRect/>
          </a:stretch>
        </p:blipFill>
        <p:spPr bwMode="auto">
          <a:xfrm>
            <a:off x="4396264" y="1776503"/>
            <a:ext cx="779836" cy="96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3" name="Picture 12" descr="http://farm9.staticflickr.com/8172/7996750755_068442b0c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1" y="5013082"/>
            <a:ext cx="1809750" cy="120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0614" name="Straight Connector 594"/>
          <p:cNvCxnSpPr>
            <a:cxnSpLocks noChangeShapeType="1"/>
          </p:cNvCxnSpPr>
          <p:nvPr/>
        </p:nvCxnSpPr>
        <p:spPr bwMode="auto">
          <a:xfrm flipH="1" flipV="1">
            <a:off x="6413931" y="4465028"/>
            <a:ext cx="5862" cy="1795096"/>
          </a:xfrm>
          <a:prstGeom prst="line">
            <a:avLst/>
          </a:prstGeom>
          <a:noFill/>
          <a:ln w="25400" algn="ctr">
            <a:solidFill>
              <a:srgbClr val="FFFF00"/>
            </a:solidFill>
            <a:prstDash val="dash"/>
            <a:round/>
            <a:headEnd/>
            <a:tailEnd type="oval" w="med" len="med"/>
          </a:ln>
        </p:spPr>
      </p:cxnSp>
      <p:cxnSp>
        <p:nvCxnSpPr>
          <p:cNvPr id="110615" name="Straight Connector 594"/>
          <p:cNvCxnSpPr>
            <a:cxnSpLocks noChangeShapeType="1"/>
          </p:cNvCxnSpPr>
          <p:nvPr/>
        </p:nvCxnSpPr>
        <p:spPr bwMode="auto">
          <a:xfrm flipH="1" flipV="1">
            <a:off x="5307623" y="1132743"/>
            <a:ext cx="1466" cy="240176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 type="oval" w="med" len="med"/>
            <a:tailEnd/>
          </a:ln>
        </p:spPr>
      </p:cxnSp>
      <p:sp>
        <p:nvSpPr>
          <p:cNvPr id="110616" name="Rectangle 72"/>
          <p:cNvSpPr>
            <a:spLocks noChangeArrowheads="1"/>
          </p:cNvSpPr>
          <p:nvPr/>
        </p:nvSpPr>
        <p:spPr bwMode="auto">
          <a:xfrm>
            <a:off x="5369170" y="1137959"/>
            <a:ext cx="1333500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MSG-4  launch</a:t>
            </a:r>
          </a:p>
          <a:p>
            <a:r>
              <a:rPr lang="en-GB" sz="923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15 July 2015</a:t>
            </a:r>
          </a:p>
        </p:txBody>
      </p:sp>
      <p:pic>
        <p:nvPicPr>
          <p:cNvPr id="110617" name="Picture 2" descr="http://www.eumetsat.int/website/wcm/idc/idcplg?IdcService=GET_FILE&amp;dDocName=IMG_MSG4_LAUNCH-LIFTOFF&amp;RevisionSelectionMethod=LatestReleased&amp;Rendition=Web"/>
          <p:cNvPicPr>
            <a:picLocks noChangeAspect="1" noChangeArrowheads="1"/>
          </p:cNvPicPr>
          <p:nvPr/>
        </p:nvPicPr>
        <p:blipFill>
          <a:blip r:embed="rId8" cstate="print"/>
          <a:srcRect l="9782" r="28934"/>
          <a:stretch>
            <a:fillRect/>
          </a:stretch>
        </p:blipFill>
        <p:spPr bwMode="auto">
          <a:xfrm>
            <a:off x="5359919" y="1631563"/>
            <a:ext cx="955431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199"/>
          <p:cNvSpPr txBox="1">
            <a:spLocks noChangeArrowheads="1"/>
          </p:cNvSpPr>
          <p:nvPr/>
        </p:nvSpPr>
        <p:spPr bwMode="auto">
          <a:xfrm>
            <a:off x="6521513" y="4782369"/>
            <a:ext cx="1272354" cy="3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923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Metop</a:t>
            </a:r>
            <a:r>
              <a:rPr lang="en-GB" sz="923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-C launch</a:t>
            </a:r>
          </a:p>
          <a:p>
            <a:r>
              <a:rPr lang="en-GB" sz="923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September 2018 </a:t>
            </a:r>
          </a:p>
        </p:txBody>
      </p:sp>
    </p:spTree>
    <p:extLst>
      <p:ext uri="{BB962C8B-B14F-4D97-AF65-F5344CB8AC3E}">
        <p14:creationId xmlns:p14="http://schemas.microsoft.com/office/powerpoint/2010/main" val="3726897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037"/>
          <a:stretch/>
        </p:blipFill>
        <p:spPr>
          <a:xfrm>
            <a:off x="3490214" y="1268968"/>
            <a:ext cx="5611091" cy="5038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64"/>
            <a:ext cx="8564935" cy="854075"/>
          </a:xfrm>
        </p:spPr>
        <p:txBody>
          <a:bodyPr/>
          <a:lstStyle/>
          <a:p>
            <a:r>
              <a:rPr lang="en-US" sz="2400" dirty="0"/>
              <a:t>Long term commitment: multi-satellite </a:t>
            </a:r>
            <a:r>
              <a:rPr lang="en-US" sz="2400" dirty="0" err="1" smtClean="0"/>
              <a:t>programmes</a:t>
            </a:r>
            <a:endParaRPr lang="en-GB" dirty="0"/>
          </a:p>
        </p:txBody>
      </p:sp>
      <p:pic>
        <p:nvPicPr>
          <p:cNvPr id="5" name="Picture 2" descr="Meteosat_Auto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864" y="1493998"/>
            <a:ext cx="513138" cy="6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38" name="Picture 2" descr="Bildergebnis für Meto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12" y="5450205"/>
            <a:ext cx="840220" cy="8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0" name="Picture 4" descr="Bildergebnis für MSG Meteos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541" y="5461635"/>
            <a:ext cx="814612" cy="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ews - 081204 - MTG"/>
          <p:cNvPicPr>
            <a:picLocks noChangeAspect="1" noChangeArrowheads="1"/>
          </p:cNvPicPr>
          <p:nvPr/>
        </p:nvPicPr>
        <p:blipFill rotWithShape="1">
          <a:blip r:embed="rId6" cstate="print"/>
          <a:srcRect r="30472"/>
          <a:stretch/>
        </p:blipFill>
        <p:spPr bwMode="auto">
          <a:xfrm>
            <a:off x="3490213" y="2066858"/>
            <a:ext cx="609208" cy="646637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6394" y="1418167"/>
            <a:ext cx="1378318" cy="57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98" y="4249102"/>
            <a:ext cx="2943015" cy="2098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367" y="978496"/>
            <a:ext cx="3408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EUMETSAT is committed </a:t>
            </a:r>
            <a:r>
              <a:rPr lang="en-GB" sz="1800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to continuity and improvement of observations for 20+ years, directly and through </a:t>
            </a:r>
            <a:r>
              <a:rPr lang="en-GB" sz="1800" b="0" kern="0" dirty="0" smtClean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Copernicus;</a:t>
            </a:r>
            <a:endParaRPr lang="en-GB" sz="1800" b="0" dirty="0">
              <a:solidFill>
                <a:schemeClr val="tx1"/>
              </a:solidFill>
              <a:latin typeface="Taho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>
                <a:solidFill>
                  <a:schemeClr val="tx1"/>
                </a:solidFill>
                <a:latin typeface="Tahoma"/>
              </a:rPr>
              <a:t>M</a:t>
            </a:r>
            <a:r>
              <a:rPr lang="en-GB" sz="1800" b="0" dirty="0" smtClean="0">
                <a:solidFill>
                  <a:schemeClr val="tx1"/>
                </a:solidFill>
                <a:latin typeface="Tahoma"/>
              </a:rPr>
              <a:t>ore sensors </a:t>
            </a:r>
            <a:r>
              <a:rPr lang="en-GB" sz="1800" b="0" dirty="0" smtClean="0">
                <a:solidFill>
                  <a:schemeClr val="tx1"/>
                </a:solidFill>
                <a:latin typeface="Tahoma"/>
                <a:sym typeface="Wingdings" panose="05000000000000000000" pitchFamily="2" charset="2"/>
              </a:rPr>
              <a:t></a:t>
            </a:r>
            <a:r>
              <a:rPr lang="en-GB" sz="1800" b="0" dirty="0" smtClean="0">
                <a:solidFill>
                  <a:schemeClr val="tx1"/>
                </a:solidFill>
                <a:latin typeface="Tahoma"/>
              </a:rPr>
              <a:t> significant increase of data volume;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dirty="0" smtClean="0">
                <a:solidFill>
                  <a:schemeClr val="tx1"/>
                </a:solidFill>
                <a:latin typeface="Tahoma"/>
              </a:rPr>
              <a:t>Needs new ways to work with the data, e.g., hosted processing.  </a:t>
            </a:r>
            <a:endParaRPr lang="en-GB" sz="1800" b="0" dirty="0">
              <a:solidFill>
                <a:schemeClr val="tx1"/>
              </a:solidFill>
              <a:latin typeface="Tahoma"/>
            </a:endParaRPr>
          </a:p>
        </p:txBody>
      </p:sp>
      <p:sp>
        <p:nvSpPr>
          <p:cNvPr id="9" name="Block Arc 8"/>
          <p:cNvSpPr/>
          <p:nvPr/>
        </p:nvSpPr>
        <p:spPr bwMode="auto">
          <a:xfrm rot="6607044">
            <a:off x="4606424" y="2103915"/>
            <a:ext cx="3398467" cy="3388141"/>
          </a:xfrm>
          <a:prstGeom prst="blockArc">
            <a:avLst>
              <a:gd name="adj1" fmla="val 10368214"/>
              <a:gd name="adj2" fmla="val 196534"/>
              <a:gd name="adj3" fmla="val 23449"/>
            </a:avLst>
          </a:prstGeom>
          <a:solidFill>
            <a:schemeClr val="accent3">
              <a:lumMod val="65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endParaRPr lang="en-GB" sz="1350" b="0" dirty="0">
              <a:ln w="0"/>
              <a:solidFill>
                <a:srgbClr val="002569"/>
              </a:solidFill>
              <a:effectLst>
                <a:outerShdw blurRad="38100" dist="19050" dir="2700000" algn="tl" rotWithShape="0">
                  <a:srgbClr val="002569">
                    <a:alpha val="40000"/>
                  </a:srgbClr>
                </a:outerShdw>
              </a:effectLst>
              <a:latin typeface="Tahom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7801" y="4249102"/>
            <a:ext cx="863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srgbClr val="002569"/>
                </a:solidFill>
                <a:latin typeface="Tahoma"/>
              </a:rPr>
              <a:t>35 </a:t>
            </a:r>
            <a:r>
              <a:rPr lang="en-GB" sz="1350" b="0" dirty="0" err="1">
                <a:solidFill>
                  <a:srgbClr val="002569"/>
                </a:solidFill>
                <a:latin typeface="Tahoma"/>
              </a:rPr>
              <a:t>Jahre</a:t>
            </a:r>
            <a:endParaRPr lang="en-GB" sz="1350" b="0" dirty="0">
              <a:solidFill>
                <a:srgbClr val="002569"/>
              </a:solidFill>
              <a:latin typeface="Tahoma"/>
            </a:endParaRPr>
          </a:p>
        </p:txBody>
      </p:sp>
      <p:sp>
        <p:nvSpPr>
          <p:cNvPr id="16" name="Block Arc 15"/>
          <p:cNvSpPr/>
          <p:nvPr/>
        </p:nvSpPr>
        <p:spPr bwMode="auto">
          <a:xfrm rot="16029515">
            <a:off x="4601150" y="2149920"/>
            <a:ext cx="3338486" cy="3287440"/>
          </a:xfrm>
          <a:prstGeom prst="blockArc">
            <a:avLst>
              <a:gd name="adj1" fmla="val 12345415"/>
              <a:gd name="adj2" fmla="val 157172"/>
              <a:gd name="adj3" fmla="val 23567"/>
            </a:avLst>
          </a:prstGeom>
          <a:solidFill>
            <a:schemeClr val="accent3">
              <a:lumMod val="65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</a:pPr>
            <a:endParaRPr lang="en-GB" sz="1350" b="0" dirty="0">
              <a:ln w="0"/>
              <a:solidFill>
                <a:srgbClr val="002569"/>
              </a:solidFill>
              <a:effectLst>
                <a:outerShdw blurRad="38100" dist="19050" dir="2700000" algn="tl" rotWithShape="0">
                  <a:srgbClr val="002569">
                    <a:alpha val="40000"/>
                  </a:srgbClr>
                </a:outerShdw>
              </a:effectLst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8700" y="3703880"/>
            <a:ext cx="8631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50" b="0" dirty="0">
                <a:solidFill>
                  <a:srgbClr val="002569"/>
                </a:solidFill>
                <a:latin typeface="Tahoma"/>
              </a:rPr>
              <a:t>60 </a:t>
            </a:r>
            <a:r>
              <a:rPr lang="en-GB" sz="1350" b="0" dirty="0" err="1">
                <a:solidFill>
                  <a:srgbClr val="002569"/>
                </a:solidFill>
                <a:latin typeface="Tahoma"/>
              </a:rPr>
              <a:t>Jahre</a:t>
            </a:r>
            <a:endParaRPr lang="en-GB" sz="1350" b="0" dirty="0">
              <a:solidFill>
                <a:srgbClr val="002569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56235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EUMETSAT contribution to Climate Monitoring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4077"/>
            <a:ext cx="9144000" cy="6694388"/>
          </a:xfrm>
        </p:spPr>
        <p:txBody>
          <a:bodyPr>
            <a:normAutofit fontScale="55000" lnSpcReduction="20000"/>
          </a:bodyPr>
          <a:lstStyle/>
          <a:p>
            <a:pPr lvl="1"/>
            <a:endParaRPr lang="en-GB" sz="1000" dirty="0" smtClean="0"/>
          </a:p>
          <a:p>
            <a:r>
              <a:rPr lang="en-GB" sz="4400" dirty="0" smtClean="0"/>
              <a:t>Long term, multi-satellite programmes, with service continuity</a:t>
            </a:r>
          </a:p>
          <a:p>
            <a:pPr lvl="1"/>
            <a:endParaRPr lang="en-GB" sz="4400" dirty="0" smtClean="0"/>
          </a:p>
          <a:p>
            <a:r>
              <a:rPr lang="en-GB" sz="4400" dirty="0" smtClean="0"/>
              <a:t>Continuous improvement, expansion of portfolio of observations</a:t>
            </a:r>
          </a:p>
          <a:p>
            <a:pPr lvl="1"/>
            <a:endParaRPr lang="en-GB" sz="4400" dirty="0" smtClean="0"/>
          </a:p>
          <a:p>
            <a:r>
              <a:rPr lang="en-GB" sz="4400" dirty="0" smtClean="0"/>
              <a:t>Unique patrimonial archive: decades of observations</a:t>
            </a:r>
          </a:p>
          <a:p>
            <a:pPr lvl="1"/>
            <a:endParaRPr lang="en-GB" sz="3400" dirty="0" smtClean="0"/>
          </a:p>
          <a:p>
            <a:r>
              <a:rPr lang="en-GB" sz="4400" dirty="0" smtClean="0"/>
              <a:t>Data rescue</a:t>
            </a:r>
          </a:p>
          <a:p>
            <a:pPr lvl="1"/>
            <a:endParaRPr lang="en-GB" sz="3400" dirty="0"/>
          </a:p>
          <a:p>
            <a:r>
              <a:rPr lang="en-GB" sz="4400" dirty="0" smtClean="0"/>
              <a:t>Recalibration and production of climate records</a:t>
            </a:r>
          </a:p>
          <a:p>
            <a:pPr lvl="1"/>
            <a:r>
              <a:rPr lang="en-GB" sz="4000" dirty="0" smtClean="0"/>
              <a:t>Physical parameters directly observed by satellites:  level 1 </a:t>
            </a:r>
          </a:p>
          <a:p>
            <a:pPr lvl="1"/>
            <a:r>
              <a:rPr lang="en-GB" sz="4000" dirty="0" smtClean="0"/>
              <a:t>Geophysical parameters: ECVs (ocean, atmosphere, land) </a:t>
            </a:r>
          </a:p>
          <a:p>
            <a:pPr lvl="1"/>
            <a:r>
              <a:rPr lang="en-GB" sz="4000" dirty="0" smtClean="0"/>
              <a:t>Estimation of uncertainties </a:t>
            </a:r>
          </a:p>
          <a:p>
            <a:pPr lvl="1"/>
            <a:endParaRPr lang="en-GB" sz="3400" dirty="0" smtClean="0"/>
          </a:p>
          <a:p>
            <a:r>
              <a:rPr lang="en-GB" sz="4400" dirty="0" smtClean="0"/>
              <a:t>Data access</a:t>
            </a:r>
          </a:p>
          <a:p>
            <a:pPr lvl="1"/>
            <a:endParaRPr lang="en-GB" sz="3400" dirty="0" smtClean="0"/>
          </a:p>
          <a:p>
            <a:r>
              <a:rPr lang="en-GB" sz="4400" dirty="0" smtClean="0"/>
              <a:t>Cooperation with users: validation, research, applications</a:t>
            </a:r>
          </a:p>
          <a:p>
            <a:pPr lvl="1"/>
            <a:endParaRPr lang="en-GB" sz="3400" dirty="0" smtClean="0"/>
          </a:p>
          <a:p>
            <a:r>
              <a:rPr lang="en-GB" sz="4400" dirty="0" smtClean="0"/>
              <a:t>Training, support to climate-related capacity building initiatives</a:t>
            </a:r>
          </a:p>
          <a:p>
            <a:pPr lvl="1"/>
            <a:endParaRPr lang="en-GB" sz="3400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88978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CDR </a:t>
            </a:r>
            <a:r>
              <a:rPr lang="en-GB" dirty="0"/>
              <a:t>Availability </a:t>
            </a:r>
            <a:r>
              <a:rPr lang="en-GB" dirty="0" smtClean="0"/>
              <a:t>Status (no SAFs)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" y="975947"/>
          <a:ext cx="9143998" cy="576733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272831"/>
                <a:gridCol w="822793"/>
                <a:gridCol w="1581150"/>
                <a:gridCol w="2447925"/>
                <a:gridCol w="2019299"/>
              </a:tblGrid>
              <a:tr h="1406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Data Record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Period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Satellites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Status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Comment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GOME-2 L1b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2007 – 2011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Metop</a:t>
                      </a:r>
                      <a:r>
                        <a:rPr lang="en-GB" sz="1000" dirty="0">
                          <a:effectLst/>
                        </a:rPr>
                        <a:t>-A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Archived and accessible from Data Centre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ASCAT L1b R2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2007 – 2014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Metop</a:t>
                      </a:r>
                      <a:r>
                        <a:rPr lang="en-GB" sz="1000" dirty="0">
                          <a:effectLst/>
                        </a:rPr>
                        <a:t>-A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Archived and accessible from Data Centre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5428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GRAS L1b R1 (geometric optics)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2007 – 2014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Metop</a:t>
                      </a:r>
                      <a:r>
                        <a:rPr lang="en-GB" sz="1000" dirty="0">
                          <a:effectLst/>
                        </a:rPr>
                        <a:t>-A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The data will not be archived due an error in the height referencing of bending angle profiles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FCDR GRAS L1b R1 (wave optics)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2006 – 2016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Metop</a:t>
                      </a:r>
                      <a:r>
                        <a:rPr lang="en-GB" sz="1000" dirty="0">
                          <a:effectLst/>
                        </a:rPr>
                        <a:t>-A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361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GRAS L1b R2 (wave optics)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2006 - 2016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Metop</a:t>
                      </a:r>
                      <a:r>
                        <a:rPr lang="en-GB" sz="1000" dirty="0">
                          <a:effectLst/>
                        </a:rPr>
                        <a:t>-A/B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available on request to support validation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More data will be added to the data record to the end of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COSMIC L1b R1 (wave optics)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2006 - 2016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COSMIC 1-6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 and under validation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Consolidation expected in 2019.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180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CHAMP L1b R1 (wave optics)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2001 – 2008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CHAMP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 and under validation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Consolidation expected in 2019.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SSM/T2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1992 – 2008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DMSP F11, F12, F14, ,F15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AMSU-B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1999 – 2010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NOAA-15 – NOAA-17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MHS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2005 – 2015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NOAA-18 and 19, Metop A/B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361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IASI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2006 -2012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Metop 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available on request to support validation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Expected to be finalised by March 2018. Archival expected 2019.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FCDR </a:t>
                      </a:r>
                      <a:r>
                        <a:rPr lang="en-GB" sz="1000" dirty="0" err="1">
                          <a:effectLst/>
                        </a:rPr>
                        <a:t>Meteosat</a:t>
                      </a:r>
                      <a:r>
                        <a:rPr lang="en-GB" sz="1000" dirty="0">
                          <a:effectLst/>
                        </a:rPr>
                        <a:t> IR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1982</a:t>
                      </a:r>
                      <a:r>
                        <a:rPr lang="en-GB" sz="1000" baseline="0" dirty="0" smtClean="0">
                          <a:effectLst/>
                        </a:rPr>
                        <a:t> – </a:t>
                      </a:r>
                      <a:r>
                        <a:rPr lang="en-GB" sz="1000" dirty="0" smtClean="0">
                          <a:effectLst/>
                        </a:rPr>
                        <a:t>2015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Meteosat 2-9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Produced, validated, available on request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TCDR polar AVHRR AMV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effectLst/>
                        </a:rPr>
                        <a:t>2007</a:t>
                      </a:r>
                      <a:r>
                        <a:rPr lang="en-GB" sz="1000" baseline="0" dirty="0" smtClean="0">
                          <a:effectLst/>
                        </a:rPr>
                        <a:t> – </a:t>
                      </a:r>
                      <a:r>
                        <a:rPr lang="en-GB" sz="1000" dirty="0" smtClean="0">
                          <a:effectLst/>
                        </a:rPr>
                        <a:t>2012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Metop-A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Archived and accessible from Data Centre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3619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TCDR polar AVHRR AMV R2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1982 </a:t>
                      </a:r>
                      <a:r>
                        <a:rPr lang="de-DE" sz="1000" dirty="0" smtClean="0">
                          <a:effectLst/>
                        </a:rPr>
                        <a:t>– </a:t>
                      </a:r>
                      <a:r>
                        <a:rPr lang="de-DE" sz="1000" dirty="0">
                          <a:effectLst/>
                        </a:rPr>
                        <a:t>2016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NOAA-7-19 (6, 8 and 10 missing), Metop A/B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Produced and under validation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Consolidation and 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TCDR surface albedo R1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1982 – 2010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Meteosat 2-7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Archived and accessible from Data Centre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Includes IODC, ADC and XADC data coverage.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1809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TCDR surface albedo R2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1982 – 2010 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Meteosat 2-7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Produced and under validation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MSG will be added in 2018.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TCDR AMV, CSR and ASR R1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2004 – 2012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Meteosat 8, 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Archived and accessible from Data Centre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  <a:tr h="2813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TCDR AMV, CSR and ASR R2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1982 - 2014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Meteosat 2-9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Produced and under validation</a:t>
                      </a:r>
                      <a:endParaRPr lang="en-GB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Consolidation and archival expected 2018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716" marR="4071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98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Uncertainties are important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8725"/>
            <a:ext cx="9144000" cy="532123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Decision making requires appreciation of uncertainties</a:t>
            </a:r>
          </a:p>
          <a:p>
            <a:pPr lvl="1"/>
            <a:endParaRPr lang="en-GB" sz="1200" dirty="0"/>
          </a:p>
          <a:p>
            <a:pPr lvl="1"/>
            <a:r>
              <a:rPr lang="en-GB" dirty="0" smtClean="0"/>
              <a:t>Research is needed to </a:t>
            </a:r>
            <a:r>
              <a:rPr lang="en-GB" i="1" dirty="0" smtClean="0"/>
              <a:t>narrow down </a:t>
            </a:r>
            <a:r>
              <a:rPr lang="en-GB" dirty="0" smtClean="0"/>
              <a:t>uncertainties</a:t>
            </a:r>
          </a:p>
          <a:p>
            <a:pPr lvl="1"/>
            <a:endParaRPr lang="en-GB" sz="1108" dirty="0"/>
          </a:p>
          <a:p>
            <a:pPr lvl="1"/>
            <a:r>
              <a:rPr lang="en-GB" dirty="0" smtClean="0"/>
              <a:t>Science and reference data are needed to </a:t>
            </a:r>
            <a:r>
              <a:rPr lang="en-GB" i="1" dirty="0" smtClean="0"/>
              <a:t>document and trace uncertainties</a:t>
            </a:r>
            <a:r>
              <a:rPr lang="en-GB" dirty="0" smtClean="0"/>
              <a:t> in observations and climate records</a:t>
            </a:r>
          </a:p>
          <a:p>
            <a:endParaRPr lang="en-GB" dirty="0" smtClean="0"/>
          </a:p>
          <a:p>
            <a:r>
              <a:rPr lang="en-GB" dirty="0" smtClean="0"/>
              <a:t>Traceability of uncertainties in observations</a:t>
            </a:r>
          </a:p>
          <a:p>
            <a:pPr lvl="1"/>
            <a:endParaRPr lang="en-GB" sz="1200" dirty="0"/>
          </a:p>
          <a:p>
            <a:pPr lvl="1"/>
            <a:r>
              <a:rPr lang="en-GB" dirty="0" smtClean="0"/>
              <a:t>Metrology</a:t>
            </a:r>
          </a:p>
          <a:p>
            <a:pPr lvl="1"/>
            <a:endParaRPr lang="en-GB" sz="1108" dirty="0"/>
          </a:p>
          <a:p>
            <a:pPr lvl="1"/>
            <a:r>
              <a:rPr lang="en-GB" dirty="0" smtClean="0"/>
              <a:t>Cross-calibration/validation against reference observations</a:t>
            </a:r>
          </a:p>
          <a:p>
            <a:pPr lvl="1"/>
            <a:endParaRPr lang="en-GB" sz="1108" dirty="0"/>
          </a:p>
          <a:p>
            <a:pPr lvl="1"/>
            <a:r>
              <a:rPr lang="en-GB" dirty="0" smtClean="0"/>
              <a:t>Evaluation of limitations of processing algorithms </a:t>
            </a:r>
          </a:p>
          <a:p>
            <a:endParaRPr lang="en-GB" dirty="0" smtClean="0"/>
          </a:p>
          <a:p>
            <a:r>
              <a:rPr lang="en-GB" dirty="0" smtClean="0"/>
              <a:t>Mature Climate Records include information on uncertainties </a:t>
            </a:r>
          </a:p>
          <a:p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60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 r="5644" b="5416"/>
          <a:stretch/>
        </p:blipFill>
        <p:spPr>
          <a:xfrm>
            <a:off x="71974" y="1160585"/>
            <a:ext cx="7964195" cy="5310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FIDUCEO Uncertainty Tree for MVIRI VIS Channel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293924" y="5465445"/>
            <a:ext cx="150605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b="0" dirty="0">
                <a:solidFill>
                  <a:schemeClr val="tx1"/>
                </a:solidFill>
              </a:rPr>
              <a:t>Frank Ruethrich</a:t>
            </a:r>
          </a:p>
        </p:txBody>
      </p:sp>
    </p:spTree>
    <p:extLst>
      <p:ext uri="{BB962C8B-B14F-4D97-AF65-F5344CB8AC3E}">
        <p14:creationId xmlns:p14="http://schemas.microsoft.com/office/powerpoint/2010/main" val="1957513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MVIRI Uncertainty Effects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696088" y="2180199"/>
            <a:ext cx="2175350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 err="1">
                <a:solidFill>
                  <a:prstClr val="black"/>
                </a:solidFill>
                <a:latin typeface="Calibri"/>
              </a:rPr>
              <a:t>Testsite</a:t>
            </a:r>
            <a:r>
              <a:rPr lang="de-DE" sz="2215" b="0" dirty="0">
                <a:solidFill>
                  <a:prstClr val="black"/>
                </a:solidFill>
                <a:latin typeface="Calibri"/>
              </a:rPr>
              <a:t> (</a:t>
            </a:r>
            <a:r>
              <a:rPr lang="de-DE" sz="2215" b="0" dirty="0">
                <a:solidFill>
                  <a:srgbClr val="FF0000"/>
                </a:solidFill>
                <a:latin typeface="Calibri"/>
              </a:rPr>
              <a:t>X</a:t>
            </a:r>
            <a:r>
              <a:rPr lang="de-DE" sz="2215" b="0" dirty="0">
                <a:solidFill>
                  <a:prstClr val="black"/>
                </a:solidFill>
                <a:latin typeface="Calibri"/>
              </a:rPr>
              <a:t>):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>
                <a:solidFill>
                  <a:prstClr val="black"/>
                </a:solidFill>
                <a:latin typeface="Calibri"/>
              </a:rPr>
              <a:t>BRF : 0.40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uCe</a:t>
            </a:r>
            <a:r>
              <a:rPr lang="de-DE" sz="2215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 :0.001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 err="1">
                <a:solidFill>
                  <a:srgbClr val="4F81BD">
                    <a:lumMod val="75000"/>
                  </a:srgbClr>
                </a:solidFill>
                <a:latin typeface="Calibri"/>
              </a:rPr>
              <a:t>uCs</a:t>
            </a:r>
            <a:r>
              <a:rPr lang="de-DE" sz="2215" b="0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  :0.001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 err="1">
                <a:solidFill>
                  <a:srgbClr val="FF0000"/>
                </a:solidFill>
                <a:latin typeface="Calibri"/>
              </a:rPr>
              <a:t>uE</a:t>
            </a:r>
            <a:r>
              <a:rPr lang="de-DE" sz="2215" b="0" dirty="0">
                <a:solidFill>
                  <a:srgbClr val="FF0000"/>
                </a:solidFill>
                <a:latin typeface="Calibri"/>
              </a:rPr>
              <a:t>    :0.013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>
                <a:solidFill>
                  <a:srgbClr val="FF0000"/>
                </a:solidFill>
                <a:latin typeface="Calibri"/>
              </a:rPr>
              <a:t>ua0  :0.005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>
                <a:solidFill>
                  <a:srgbClr val="FF0000"/>
                </a:solidFill>
                <a:latin typeface="Calibri"/>
              </a:rPr>
              <a:t>ua1  :0.003</a:t>
            </a:r>
          </a:p>
          <a:p>
            <a:pPr algn="ctr" defTabSz="422041" fontAlgn="auto">
              <a:spcBef>
                <a:spcPts val="0"/>
              </a:spcBef>
              <a:spcAft>
                <a:spcPts val="0"/>
              </a:spcAft>
            </a:pPr>
            <a:r>
              <a:rPr lang="de-DE" sz="2215" b="0" dirty="0">
                <a:solidFill>
                  <a:srgbClr val="FF0000"/>
                </a:solidFill>
                <a:latin typeface="Calibri"/>
              </a:rPr>
              <a:t>uSZA:0.001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23072" y="1185608"/>
            <a:ext cx="5313935" cy="5153646"/>
            <a:chOff x="1750061" y="1274883"/>
            <a:chExt cx="5756763" cy="55831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061" y="1274883"/>
              <a:ext cx="5756763" cy="558311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295604" y="1872734"/>
              <a:ext cx="326827" cy="3771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22041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62" dirty="0">
                  <a:solidFill>
                    <a:srgbClr val="FFFF00"/>
                  </a:solidFill>
                  <a:latin typeface="Calibri"/>
                </a:rPr>
                <a:t>X</a:t>
              </a:r>
              <a:endParaRPr lang="en-GB" sz="1662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859038" y="5738007"/>
            <a:ext cx="150605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b="0" dirty="0">
                <a:solidFill>
                  <a:schemeClr val="tx1"/>
                </a:solidFill>
              </a:rPr>
              <a:t>Frank Ruethrich</a:t>
            </a:r>
          </a:p>
        </p:txBody>
      </p:sp>
    </p:spTree>
    <p:extLst>
      <p:ext uri="{BB962C8B-B14F-4D97-AF65-F5344CB8AC3E}">
        <p14:creationId xmlns:p14="http://schemas.microsoft.com/office/powerpoint/2010/main" val="45374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45"/>
            <a:ext cx="9144000" cy="788377"/>
          </a:xfrm>
        </p:spPr>
        <p:txBody>
          <a:bodyPr/>
          <a:lstStyle/>
          <a:p>
            <a:pPr algn="ctr"/>
            <a:r>
              <a:rPr lang="en-US" sz="2400" dirty="0" smtClean="0"/>
              <a:t>Recalibration </a:t>
            </a:r>
            <a:r>
              <a:rPr lang="en-US" sz="2400" dirty="0"/>
              <a:t>of </a:t>
            </a:r>
            <a:r>
              <a:rPr lang="en-US" sz="2400" dirty="0" err="1"/>
              <a:t>Meteosat</a:t>
            </a:r>
            <a:r>
              <a:rPr lang="en-US" sz="2400" dirty="0"/>
              <a:t> Visible Imagery (FIDUCEO)</a:t>
            </a:r>
            <a:endParaRPr lang="en-GB" sz="2400" dirty="0"/>
          </a:p>
        </p:txBody>
      </p:sp>
      <p:grpSp>
        <p:nvGrpSpPr>
          <p:cNvPr id="3" name="Group 7"/>
          <p:cNvGrpSpPr/>
          <p:nvPr/>
        </p:nvGrpSpPr>
        <p:grpSpPr>
          <a:xfrm>
            <a:off x="0" y="4667223"/>
            <a:ext cx="7068457" cy="1927008"/>
            <a:chOff x="2095012" y="4770408"/>
            <a:chExt cx="7657495" cy="2087592"/>
          </a:xfrm>
        </p:grpSpPr>
        <p:pic>
          <p:nvPicPr>
            <p:cNvPr id="5" name="Picture 1" descr="C:\C_Content\Figures\Drift\Drift_ReconstructedV2_101_VIS.png"/>
            <p:cNvPicPr>
              <a:picLocks noChangeAspect="1" noChangeArrowheads="1"/>
            </p:cNvPicPr>
            <p:nvPr/>
          </p:nvPicPr>
          <p:blipFill>
            <a:blip r:embed="rId3" cstate="print"/>
            <a:srcRect t="5219" b="66045"/>
            <a:stretch>
              <a:fillRect/>
            </a:stretch>
          </p:blipFill>
          <p:spPr bwMode="auto">
            <a:xfrm>
              <a:off x="2095012" y="4770408"/>
              <a:ext cx="7657495" cy="1624947"/>
            </a:xfrm>
            <a:prstGeom prst="rect">
              <a:avLst/>
            </a:prstGeom>
            <a:noFill/>
          </p:spPr>
        </p:pic>
        <p:pic>
          <p:nvPicPr>
            <p:cNvPr id="6" name="Picture 1" descr="C:\C_Content\Figures\Drift\Drift_ReconstructedV2_101_VIS.png"/>
            <p:cNvPicPr>
              <a:picLocks noChangeAspect="1" noChangeArrowheads="1"/>
            </p:cNvPicPr>
            <p:nvPr/>
          </p:nvPicPr>
          <p:blipFill>
            <a:blip r:embed="rId3" cstate="print"/>
            <a:srcRect t="85716" b="6260"/>
            <a:stretch>
              <a:fillRect/>
            </a:stretch>
          </p:blipFill>
          <p:spPr bwMode="auto">
            <a:xfrm>
              <a:off x="2095012" y="6404317"/>
              <a:ext cx="7657495" cy="453683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242277" y="2946807"/>
            <a:ext cx="4376615" cy="145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215" b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Reconstruction of temporal variation of spectral response function due to detector ageing improves VIS calibration</a:t>
            </a:r>
          </a:p>
        </p:txBody>
      </p:sp>
      <p:pic>
        <p:nvPicPr>
          <p:cNvPr id="10" name="Picture 9" descr="FIDUCEO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360" y="5580114"/>
            <a:ext cx="1488333" cy="595333"/>
          </a:xfrm>
          <a:prstGeom prst="rect">
            <a:avLst/>
          </a:prstGeom>
        </p:spPr>
      </p:pic>
      <p:pic>
        <p:nvPicPr>
          <p:cNvPr id="11" name="Picture 3" descr="Macintosh HD:Users:yves:DocWork:shared:ProjectsAdmin:SSCC:Results:MET7_VIS_drift_2.png"/>
          <p:cNvPicPr>
            <a:picLocks noChangeAspect="1" noChangeArrowheads="1"/>
          </p:cNvPicPr>
          <p:nvPr/>
        </p:nvPicPr>
        <p:blipFill>
          <a:blip r:embed="rId5" cstate="print"/>
          <a:srcRect b="2858"/>
          <a:stretch>
            <a:fillRect/>
          </a:stretch>
        </p:blipFill>
        <p:spPr bwMode="auto">
          <a:xfrm>
            <a:off x="0" y="1058504"/>
            <a:ext cx="6948572" cy="18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Ruethrich\AppData\Roaming\Ipswitch\WS_FTP\storage\SSR_MET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1100" y="2076939"/>
            <a:ext cx="3696593" cy="2687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708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.potx" id="{9CB886F9-6C57-459E-AAF1-AD28DC39ED40}" vid="{987C2417-5A2D-498F-8E93-D263E9002406}"/>
    </a:ext>
  </a:extLst>
</a:theme>
</file>

<file path=ppt/theme/theme2.xml><?xml version="1.0" encoding="utf-8"?>
<a:theme xmlns:a="http://schemas.openxmlformats.org/drawingml/2006/main" name="PRS Quarterly Divisional Meeting 2017__1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eaLnBrk="0" hangingPunct="0">
          <a:spcBef>
            <a:spcPct val="50000"/>
          </a:spcBef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.pptx" id="{74D11CF4-821E-403E-9F47-D1CEF346C37C}" vid="{61053D81-3F94-49E3-A8DF-589050722846}"/>
    </a:ext>
  </a:extLst>
</a:theme>
</file>

<file path=ppt/theme/theme3.xml><?xml version="1.0" encoding="utf-8"?>
<a:theme xmlns:a="http://schemas.openxmlformats.org/drawingml/2006/main" name="1_PRS Quarterly Divisional Meeting 2017__1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accent5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</a:bodyPr>
      <a:lstStyle>
        <a:defPPr eaLnBrk="0" hangingPunct="0">
          <a:spcBef>
            <a:spcPct val="50000"/>
          </a:spcBef>
          <a:defRPr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.pptx" id="{74D11CF4-821E-403E-9F47-D1CEF346C37C}" vid="{61053D81-3F94-49E3-A8DF-589050722846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6058</TotalTime>
  <Words>1171</Words>
  <Application>Microsoft Office PowerPoint</Application>
  <PresentationFormat>On-screen Show (4:3)</PresentationFormat>
  <Paragraphs>256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Century Gothic</vt:lpstr>
      <vt:lpstr>Helvetica</vt:lpstr>
      <vt:lpstr>Tahoma</vt:lpstr>
      <vt:lpstr>Times New Roman</vt:lpstr>
      <vt:lpstr>Wingdings</vt:lpstr>
      <vt:lpstr>2_Viewgraph Landscape Template</vt:lpstr>
      <vt:lpstr>PRS Quarterly Divisional Meeting 2017__1</vt:lpstr>
      <vt:lpstr>1_PRS Quarterly Divisional Meeting 2017__1</vt:lpstr>
      <vt:lpstr>Clip</vt:lpstr>
      <vt:lpstr>PowerPoint Presentation</vt:lpstr>
      <vt:lpstr>Deployment of current generation satellites completes in 2018</vt:lpstr>
      <vt:lpstr>Long term commitment: multi-satellite programmes</vt:lpstr>
      <vt:lpstr>EUMETSAT contribution to Climate Monitoring</vt:lpstr>
      <vt:lpstr>EUMETSAT CDR Availability Status (no SAFs)</vt:lpstr>
      <vt:lpstr>Uncertainties are important</vt:lpstr>
      <vt:lpstr>FIDUCEO Uncertainty Tree for MVIRI VIS Channel</vt:lpstr>
      <vt:lpstr>MVIRI Uncertainty Effects</vt:lpstr>
      <vt:lpstr>Recalibration of Meteosat Visible Imagery (FIDUCEO)</vt:lpstr>
      <vt:lpstr>Recalibration of radar backscatter observations </vt:lpstr>
      <vt:lpstr>ASCAT Scatterometer Ocean Surface Winds</vt:lpstr>
      <vt:lpstr>Coupled Assimilation - Atmospheric winds impact salinity</vt:lpstr>
      <vt:lpstr>Soil moisture anomaly early July 2017</vt:lpstr>
      <vt:lpstr>Drought 2017 in North Kenia</vt:lpstr>
      <vt:lpstr>Interim Climate Data Record: Climate in “real time”</vt:lpstr>
      <vt:lpstr>Conclusion</vt:lpstr>
      <vt:lpstr>Meteosat-6 MVIRI Visible Channel Last Images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Jochen Grandell</dc:creator>
  <cp:lastModifiedBy>Joerg Schulz</cp:lastModifiedBy>
  <cp:revision>405</cp:revision>
  <cp:lastPrinted>2018-03-05T09:08:43Z</cp:lastPrinted>
  <dcterms:created xsi:type="dcterms:W3CDTF">2016-07-11T14:49:22Z</dcterms:created>
  <dcterms:modified xsi:type="dcterms:W3CDTF">2018-03-08T12:37:46Z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978619</vt:lpwstr>
  </property>
  <property fmtid="{D5CDD505-2E9C-101B-9397-08002B2CF9AE}" pid="3" name="DM_DOCNAME">
    <vt:lpwstr>Climate@EUMETSAT_DKT_Frankfurt_180305_Ratier</vt:lpwstr>
  </property>
  <property fmtid="{D5CDD505-2E9C-101B-9397-08002B2CF9AE}" pid="4" name="DM_AUTHOR">
    <vt:lpwstr>Schulz</vt:lpwstr>
  </property>
  <property fmtid="{D5CDD505-2E9C-101B-9397-08002B2CF9AE}" pid="5" name="DM_E_DOC_NO">
    <vt:lpwstr>EUM/OPS/VWG/18/978619</vt:lpwstr>
  </property>
  <property fmtid="{D5CDD505-2E9C-101B-9397-08002B2CF9AE}" pid="6" name="DM_E_VER_NO">
    <vt:lpwstr>3A Draft</vt:lpwstr>
  </property>
  <property fmtid="{D5CDD505-2E9C-101B-9397-08002B2CF9AE}" pid="7" name="DM_E_ISS_DATE">
    <vt:lpwstr>5 March 2018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