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3" r:id="rId6"/>
    <p:sldId id="27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D8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96"/>
    <p:restoredTop sz="94643"/>
  </p:normalViewPr>
  <p:slideViewPr>
    <p:cSldViewPr snapToGrid="0" snapToObjects="1">
      <p:cViewPr varScale="1">
        <p:scale>
          <a:sx n="67" d="100"/>
          <a:sy n="67" d="100"/>
        </p:scale>
        <p:origin x="-131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8DD5F-F349-5B4E-BD63-D81BE03CE59E}" type="datetimeFigureOut">
              <a:rPr lang="en-US" smtClean="0"/>
              <a:t>02/03/2018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99C0-2095-1B4A-AD5E-F6D836E0C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58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8DD5F-F349-5B4E-BD63-D81BE03CE59E}" type="datetimeFigureOut">
              <a:rPr lang="en-US" smtClean="0"/>
              <a:t>02/03/2018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99C0-2095-1B4A-AD5E-F6D836E0C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07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8DD5F-F349-5B4E-BD63-D81BE03CE59E}" type="datetimeFigureOut">
              <a:rPr lang="en-US" smtClean="0"/>
              <a:t>02/03/2018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99C0-2095-1B4A-AD5E-F6D836E0C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400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8DD5F-F349-5B4E-BD63-D81BE03CE59E}" type="datetimeFigureOut">
              <a:rPr lang="en-US" smtClean="0"/>
              <a:t>02/03/2018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99C0-2095-1B4A-AD5E-F6D836E0C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10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8DD5F-F349-5B4E-BD63-D81BE03CE59E}" type="datetimeFigureOut">
              <a:rPr lang="en-US" smtClean="0"/>
              <a:t>02/03/2018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99C0-2095-1B4A-AD5E-F6D836E0C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258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8DD5F-F349-5B4E-BD63-D81BE03CE59E}" type="datetimeFigureOut">
              <a:rPr lang="en-US" smtClean="0"/>
              <a:t>02/03/2018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99C0-2095-1B4A-AD5E-F6D836E0C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075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8DD5F-F349-5B4E-BD63-D81BE03CE59E}" type="datetimeFigureOut">
              <a:rPr lang="en-US" smtClean="0"/>
              <a:t>02/03/2018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99C0-2095-1B4A-AD5E-F6D836E0C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55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8DD5F-F349-5B4E-BD63-D81BE03CE59E}" type="datetimeFigureOut">
              <a:rPr lang="en-US" smtClean="0"/>
              <a:t>02/03/2018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99C0-2095-1B4A-AD5E-F6D836E0C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12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8DD5F-F349-5B4E-BD63-D81BE03CE59E}" type="datetimeFigureOut">
              <a:rPr lang="en-US" smtClean="0"/>
              <a:t>02/03/2018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99C0-2095-1B4A-AD5E-F6D836E0C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06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8DD5F-F349-5B4E-BD63-D81BE03CE59E}" type="datetimeFigureOut">
              <a:rPr lang="en-US" smtClean="0"/>
              <a:t>02/03/2018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99C0-2095-1B4A-AD5E-F6D836E0C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62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8DD5F-F349-5B4E-BD63-D81BE03CE59E}" type="datetimeFigureOut">
              <a:rPr lang="en-US" smtClean="0"/>
              <a:t>02/03/2018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99C0-2095-1B4A-AD5E-F6D836E0C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17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8DD5F-F349-5B4E-BD63-D81BE03CE59E}" type="datetimeFigureOut">
              <a:rPr lang="en-US" smtClean="0"/>
              <a:t>02/03/2018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B99C0-2095-1B4A-AD5E-F6D836E0C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91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/>
            </a:gs>
            <a:gs pos="74000">
              <a:schemeClr val="tx1"/>
            </a:gs>
            <a:gs pos="83000">
              <a:schemeClr val="tx1"/>
            </a:gs>
            <a:gs pos="100000">
              <a:schemeClr val="tx1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00E5D83-5365-0D40-9483-31FC71D4F90A}"/>
              </a:ext>
            </a:extLst>
          </p:cNvPr>
          <p:cNvSpPr txBox="1"/>
          <p:nvPr/>
        </p:nvSpPr>
        <p:spPr>
          <a:xfrm>
            <a:off x="5623421" y="6488668"/>
            <a:ext cx="3520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AOPC 23  Darmstadt  Mar 6-9, 2018</a:t>
            </a:r>
          </a:p>
        </p:txBody>
      </p:sp>
      <p:pic>
        <p:nvPicPr>
          <p:cNvPr id="6" name="Picture 5" descr="CIRES_logo_header.jpg">
            <a:extLst>
              <a:ext uri="{FF2B5EF4-FFF2-40B4-BE49-F238E27FC236}">
                <a16:creationId xmlns:a16="http://schemas.microsoft.com/office/drawing/2014/main" xmlns="" id="{D2229DC8-D325-1249-ADF6-F1C132192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013" y="4547378"/>
            <a:ext cx="4319855" cy="1115568"/>
          </a:xfrm>
          <a:prstGeom prst="rect">
            <a:avLst/>
          </a:prstGeom>
        </p:spPr>
      </p:pic>
      <p:pic>
        <p:nvPicPr>
          <p:cNvPr id="11" name="Picture 10" descr="CU logo.tiff">
            <a:extLst>
              <a:ext uri="{FF2B5EF4-FFF2-40B4-BE49-F238E27FC236}">
                <a16:creationId xmlns:a16="http://schemas.microsoft.com/office/drawing/2014/main" xmlns="" id="{E1C85148-71DD-D94C-9990-E8E6D2B82A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19" y="4547378"/>
            <a:ext cx="1566994" cy="11155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CEEC20A-CA5F-E84D-83D6-14BC2DF1E9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352"/>
          <a:stretch/>
        </p:blipFill>
        <p:spPr>
          <a:xfrm>
            <a:off x="518019" y="3162856"/>
            <a:ext cx="6315918" cy="1117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F445DBB-33BF-3B4F-A3E7-167FC116856F}"/>
              </a:ext>
            </a:extLst>
          </p:cNvPr>
          <p:cNvSpPr txBox="1"/>
          <p:nvPr/>
        </p:nvSpPr>
        <p:spPr>
          <a:xfrm>
            <a:off x="417221" y="112883"/>
            <a:ext cx="8366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mic Sans MS" panose="030F0902030302020204" pitchFamily="66" charset="0"/>
              </a:rPr>
              <a:t>Anomalous Behavior of Lower Stratospheric O</a:t>
            </a:r>
            <a:r>
              <a:rPr lang="en-US" sz="2400" baseline="-25000" dirty="0">
                <a:solidFill>
                  <a:schemeClr val="bg1"/>
                </a:solidFill>
                <a:latin typeface="Comic Sans MS" panose="030F0902030302020204" pitchFamily="66" charset="0"/>
              </a:rPr>
              <a:t>3</a:t>
            </a:r>
            <a:r>
              <a:rPr lang="en-US" sz="2400" dirty="0">
                <a:solidFill>
                  <a:schemeClr val="bg1"/>
                </a:solidFill>
                <a:latin typeface="Comic Sans MS" panose="030F0902030302020204" pitchFamily="66" charset="0"/>
              </a:rPr>
              <a:t> and H</a:t>
            </a:r>
            <a:r>
              <a:rPr lang="en-US" sz="2400" baseline="-25000" dirty="0">
                <a:solidFill>
                  <a:schemeClr val="bg1"/>
                </a:solidFill>
                <a:latin typeface="Comic Sans MS" panose="030F0902030302020204" pitchFamily="66" charset="0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Comic Sans MS" panose="030F0902030302020204" pitchFamily="66" charset="0"/>
              </a:rPr>
              <a:t>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084794D-B165-FC4F-B254-67A1078AB0F5}"/>
              </a:ext>
            </a:extLst>
          </p:cNvPr>
          <p:cNvSpPr txBox="1"/>
          <p:nvPr/>
        </p:nvSpPr>
        <p:spPr>
          <a:xfrm>
            <a:off x="417221" y="1218241"/>
            <a:ext cx="71609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mic Sans MS" panose="030F0902030302020204" pitchFamily="66" charset="0"/>
              </a:rPr>
              <a:t>Dale F. Hurst</a:t>
            </a:r>
          </a:p>
          <a:p>
            <a:r>
              <a:rPr lang="en-US" sz="2000" dirty="0">
                <a:solidFill>
                  <a:schemeClr val="bg1"/>
                </a:solidFill>
                <a:latin typeface="Comic Sans MS" panose="030F0902030302020204" pitchFamily="66" charset="0"/>
              </a:rPr>
              <a:t>Senior Research Scientist</a:t>
            </a:r>
          </a:p>
          <a:p>
            <a:r>
              <a:rPr lang="en-US" sz="2000" dirty="0">
                <a:solidFill>
                  <a:schemeClr val="bg1"/>
                </a:solidFill>
                <a:latin typeface="Comic Sans MS" panose="030F0902030302020204" pitchFamily="66" charset="0"/>
              </a:rPr>
              <a:t>NOAA ESRL/Global Monitoring Division, Boulder, Colorado</a:t>
            </a:r>
          </a:p>
          <a:p>
            <a:r>
              <a:rPr lang="en-US" sz="2000" dirty="0">
                <a:solidFill>
                  <a:schemeClr val="bg1"/>
                </a:solidFill>
                <a:latin typeface="Comic Sans MS" panose="030F0902030302020204" pitchFamily="66" charset="0"/>
              </a:rPr>
              <a:t>&amp; CIRES, University of Colorado</a:t>
            </a:r>
          </a:p>
        </p:txBody>
      </p:sp>
    </p:spTree>
    <p:extLst>
      <p:ext uri="{BB962C8B-B14F-4D97-AF65-F5344CB8AC3E}">
        <p14:creationId xmlns:p14="http://schemas.microsoft.com/office/powerpoint/2010/main" val="3216271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/>
            </a:gs>
            <a:gs pos="74000">
              <a:schemeClr val="tx1"/>
            </a:gs>
            <a:gs pos="83000">
              <a:schemeClr val="tx1"/>
            </a:gs>
            <a:gs pos="100000">
              <a:schemeClr val="tx1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00E5D83-5365-0D40-9483-31FC71D4F90A}"/>
              </a:ext>
            </a:extLst>
          </p:cNvPr>
          <p:cNvSpPr txBox="1"/>
          <p:nvPr/>
        </p:nvSpPr>
        <p:spPr>
          <a:xfrm>
            <a:off x="5623421" y="6488668"/>
            <a:ext cx="3520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AOPC 23  Darmstadt  Mar 6-9, 2018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FB92698-1492-EE49-AB5B-725501F656FD}"/>
              </a:ext>
            </a:extLst>
          </p:cNvPr>
          <p:cNvGrpSpPr>
            <a:grpSpLocks noChangeAspect="1"/>
          </p:cNvGrpSpPr>
          <p:nvPr/>
        </p:nvGrpSpPr>
        <p:grpSpPr>
          <a:xfrm>
            <a:off x="460514" y="695480"/>
            <a:ext cx="8229600" cy="3018466"/>
            <a:chOff x="695738" y="673732"/>
            <a:chExt cx="5483104" cy="201110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A42DE2DF-A69B-BC45-BD6D-5B758B8247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834"/>
            <a:stretch/>
          </p:blipFill>
          <p:spPr>
            <a:xfrm>
              <a:off x="695738" y="673732"/>
              <a:ext cx="5483104" cy="165735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1135C964-89AE-3F4B-939D-68651BDE1A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754" b="1866"/>
            <a:stretch/>
          </p:blipFill>
          <p:spPr>
            <a:xfrm>
              <a:off x="695738" y="2315819"/>
              <a:ext cx="5483103" cy="369016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BB82821-232E-E64F-8DB2-8E9F41B2B477}"/>
              </a:ext>
            </a:extLst>
          </p:cNvPr>
          <p:cNvSpPr txBox="1"/>
          <p:nvPr/>
        </p:nvSpPr>
        <p:spPr>
          <a:xfrm>
            <a:off x="238138" y="105687"/>
            <a:ext cx="87575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Comic Sans MS" panose="030F0902030302020204" pitchFamily="66" charset="0"/>
              </a:rPr>
              <a:t>Tropical </a:t>
            </a:r>
            <a:r>
              <a:rPr lang="en-US" sz="2200" dirty="0" err="1">
                <a:solidFill>
                  <a:schemeClr val="bg1"/>
                </a:solidFill>
                <a:latin typeface="Comic Sans MS" panose="030F0902030302020204" pitchFamily="66" charset="0"/>
              </a:rPr>
              <a:t>Coldpoint</a:t>
            </a:r>
            <a:r>
              <a:rPr lang="en-US" sz="2200" dirty="0">
                <a:solidFill>
                  <a:schemeClr val="bg1"/>
                </a:solidFill>
                <a:latin typeface="Comic Sans MS" panose="030F0902030302020204" pitchFamily="66" charset="0"/>
              </a:rPr>
              <a:t> Temperature Anomalies: Dec 2015 &amp; Nov 2016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17A2795-807E-494D-9D3A-94E60322B00A}"/>
              </a:ext>
            </a:extLst>
          </p:cNvPr>
          <p:cNvSpPr/>
          <p:nvPr/>
        </p:nvSpPr>
        <p:spPr>
          <a:xfrm>
            <a:off x="7244862" y="116830"/>
            <a:ext cx="1559169" cy="4308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947C0F02-8D55-D34B-9F6E-C801E6D73FB3}"/>
              </a:ext>
            </a:extLst>
          </p:cNvPr>
          <p:cNvGrpSpPr/>
          <p:nvPr/>
        </p:nvGrpSpPr>
        <p:grpSpPr>
          <a:xfrm>
            <a:off x="2767115" y="553133"/>
            <a:ext cx="3059763" cy="2573840"/>
            <a:chOff x="2767115" y="553133"/>
            <a:chExt cx="3059763" cy="257384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BB92784D-0508-404D-839A-FBFEB848E464}"/>
                </a:ext>
              </a:extLst>
            </p:cNvPr>
            <p:cNvSpPr txBox="1"/>
            <p:nvPr/>
          </p:nvSpPr>
          <p:spPr>
            <a:xfrm>
              <a:off x="3540474" y="553133"/>
              <a:ext cx="1513043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Strong El Niño</a:t>
              </a:r>
            </a:p>
          </p:txBody>
        </p:sp>
        <p:sp>
          <p:nvSpPr>
            <p:cNvPr id="16" name="Frame 15">
              <a:extLst>
                <a:ext uri="{FF2B5EF4-FFF2-40B4-BE49-F238E27FC236}">
                  <a16:creationId xmlns:a16="http://schemas.microsoft.com/office/drawing/2014/main" xmlns="" id="{7698B62D-AB1E-3441-831A-2D01FA532A1C}"/>
                </a:ext>
              </a:extLst>
            </p:cNvPr>
            <p:cNvSpPr/>
            <p:nvPr/>
          </p:nvSpPr>
          <p:spPr>
            <a:xfrm>
              <a:off x="2767115" y="887296"/>
              <a:ext cx="3059763" cy="2239677"/>
            </a:xfrm>
            <a:prstGeom prst="frame">
              <a:avLst>
                <a:gd name="adj1" fmla="val 2134"/>
              </a:avLst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4A8E994-C520-0847-B17F-BC3CA5F1FBF1}"/>
              </a:ext>
            </a:extLst>
          </p:cNvPr>
          <p:cNvSpPr txBox="1"/>
          <p:nvPr/>
        </p:nvSpPr>
        <p:spPr>
          <a:xfrm>
            <a:off x="1099803" y="885308"/>
            <a:ext cx="124264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QBO Warm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20C1D211-9A3C-6D48-A8DD-D65735967BC3}"/>
              </a:ext>
            </a:extLst>
          </p:cNvPr>
          <p:cNvGrpSpPr/>
          <p:nvPr/>
        </p:nvGrpSpPr>
        <p:grpSpPr>
          <a:xfrm>
            <a:off x="459583" y="3175676"/>
            <a:ext cx="8233354" cy="3129073"/>
            <a:chOff x="459583" y="3175676"/>
            <a:chExt cx="8233354" cy="312907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D5A4FA64-1420-4C46-AABF-8E3E3359168B}"/>
                </a:ext>
              </a:extLst>
            </p:cNvPr>
            <p:cNvGrpSpPr/>
            <p:nvPr/>
          </p:nvGrpSpPr>
          <p:grpSpPr>
            <a:xfrm>
              <a:off x="459583" y="3385645"/>
              <a:ext cx="8233354" cy="2919104"/>
              <a:chOff x="456758" y="836644"/>
              <a:chExt cx="8233354" cy="2919104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xmlns="" id="{1159C58D-4DE1-E647-BE81-838022B2B8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864" b="1866"/>
              <a:stretch/>
            </p:blipFill>
            <p:spPr>
              <a:xfrm>
                <a:off x="460514" y="3213253"/>
                <a:ext cx="8229598" cy="542495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F67BF507-B7F5-1347-AFCA-38B244D7B8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7056" b="29855"/>
              <a:stretch/>
            </p:blipFill>
            <p:spPr>
              <a:xfrm>
                <a:off x="456758" y="836644"/>
                <a:ext cx="8229600" cy="2376609"/>
              </a:xfrm>
              <a:prstGeom prst="rect">
                <a:avLst/>
              </a:prstGeom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0D26D30A-DEAF-7849-A0E1-77033D4DD177}"/>
                </a:ext>
              </a:extLst>
            </p:cNvPr>
            <p:cNvSpPr txBox="1"/>
            <p:nvPr/>
          </p:nvSpPr>
          <p:spPr>
            <a:xfrm>
              <a:off x="1099803" y="3464564"/>
              <a:ext cx="1090363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QBO Cold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5BE853D4-E8CC-CB4E-BA8D-38C0AD33758B}"/>
                </a:ext>
              </a:extLst>
            </p:cNvPr>
            <p:cNvGrpSpPr/>
            <p:nvPr/>
          </p:nvGrpSpPr>
          <p:grpSpPr>
            <a:xfrm>
              <a:off x="2759117" y="3175676"/>
              <a:ext cx="3059763" cy="2526948"/>
              <a:chOff x="2696777" y="635194"/>
              <a:chExt cx="3059763" cy="2526948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B204A16B-AC6E-F346-8CA0-6CD59DD9B13B}"/>
                  </a:ext>
                </a:extLst>
              </p:cNvPr>
              <p:cNvSpPr txBox="1"/>
              <p:nvPr/>
            </p:nvSpPr>
            <p:spPr>
              <a:xfrm>
                <a:off x="3845272" y="635194"/>
                <a:ext cx="880369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La Niña</a:t>
                </a:r>
              </a:p>
            </p:txBody>
          </p:sp>
          <p:sp>
            <p:nvSpPr>
              <p:cNvPr id="23" name="Frame 22">
                <a:extLst>
                  <a:ext uri="{FF2B5EF4-FFF2-40B4-BE49-F238E27FC236}">
                    <a16:creationId xmlns:a16="http://schemas.microsoft.com/office/drawing/2014/main" xmlns="" id="{D0D635A8-6778-0144-B687-69C921D971ED}"/>
                  </a:ext>
                </a:extLst>
              </p:cNvPr>
              <p:cNvSpPr/>
              <p:nvPr/>
            </p:nvSpPr>
            <p:spPr>
              <a:xfrm>
                <a:off x="2696777" y="922465"/>
                <a:ext cx="3059763" cy="2239677"/>
              </a:xfrm>
              <a:prstGeom prst="frame">
                <a:avLst>
                  <a:gd name="adj1" fmla="val 2134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487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/>
            </a:gs>
            <a:gs pos="74000">
              <a:schemeClr val="tx1"/>
            </a:gs>
            <a:gs pos="83000">
              <a:schemeClr val="tx1"/>
            </a:gs>
            <a:gs pos="100000">
              <a:schemeClr val="tx1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00E5D83-5365-0D40-9483-31FC71D4F90A}"/>
              </a:ext>
            </a:extLst>
          </p:cNvPr>
          <p:cNvSpPr txBox="1"/>
          <p:nvPr/>
        </p:nvSpPr>
        <p:spPr>
          <a:xfrm>
            <a:off x="5623421" y="6488668"/>
            <a:ext cx="3520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AOPC 23  Darmstadt  Mar 6-9, 2018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A8E504-3261-5F42-95BC-DDB07ED60E0E}"/>
              </a:ext>
            </a:extLst>
          </p:cNvPr>
          <p:cNvSpPr txBox="1"/>
          <p:nvPr/>
        </p:nvSpPr>
        <p:spPr>
          <a:xfrm>
            <a:off x="519199" y="50034"/>
            <a:ext cx="8090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mic Sans MS" panose="030F0902030302020204" pitchFamily="66" charset="0"/>
              </a:rPr>
              <a:t>Tropical Water Vapor Anomalies: Dec 2015 &amp; Nov 2016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DC46A4C-25DE-8A4C-82DF-8EA1CAFF03EC}"/>
              </a:ext>
            </a:extLst>
          </p:cNvPr>
          <p:cNvGrpSpPr/>
          <p:nvPr/>
        </p:nvGrpSpPr>
        <p:grpSpPr>
          <a:xfrm>
            <a:off x="461460" y="681371"/>
            <a:ext cx="8229600" cy="2929144"/>
            <a:chOff x="453552" y="3458817"/>
            <a:chExt cx="8229600" cy="29291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F7EDDE46-71CE-1B40-9857-582F1C16B3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68" b="52899"/>
            <a:stretch/>
          </p:blipFill>
          <p:spPr>
            <a:xfrm>
              <a:off x="453552" y="3458817"/>
              <a:ext cx="8229600" cy="240174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8A32EA64-860C-D045-92CB-4F8E7FC998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754" b="1866"/>
            <a:stretch/>
          </p:blipFill>
          <p:spPr>
            <a:xfrm>
              <a:off x="453554" y="5834104"/>
              <a:ext cx="8229598" cy="553857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D8FFF38-6BC3-4642-A9F2-787825D05671}"/>
              </a:ext>
            </a:extLst>
          </p:cNvPr>
          <p:cNvSpPr txBox="1"/>
          <p:nvPr/>
        </p:nvSpPr>
        <p:spPr>
          <a:xfrm>
            <a:off x="1111526" y="791524"/>
            <a:ext cx="124264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QBO Warm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FA12955-3EF2-2246-8156-BC4D650F57F2}"/>
              </a:ext>
            </a:extLst>
          </p:cNvPr>
          <p:cNvGrpSpPr/>
          <p:nvPr/>
        </p:nvGrpSpPr>
        <p:grpSpPr>
          <a:xfrm>
            <a:off x="456758" y="3523801"/>
            <a:ext cx="8229600" cy="2894026"/>
            <a:chOff x="456758" y="3523801"/>
            <a:chExt cx="8229600" cy="289402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73B95AB3-5258-3546-9BB0-CF47887B65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000" b="1884"/>
            <a:stretch/>
          </p:blipFill>
          <p:spPr>
            <a:xfrm>
              <a:off x="456758" y="3523801"/>
              <a:ext cx="8229600" cy="289402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D52C7ADA-BAD5-4A42-AC47-24F4C1C33865}"/>
                </a:ext>
              </a:extLst>
            </p:cNvPr>
            <p:cNvSpPr txBox="1"/>
            <p:nvPr/>
          </p:nvSpPr>
          <p:spPr>
            <a:xfrm>
              <a:off x="1102991" y="3604020"/>
              <a:ext cx="1090363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QBO Cold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66071B7-2396-9548-9A92-E050BE416F63}"/>
              </a:ext>
            </a:extLst>
          </p:cNvPr>
          <p:cNvGrpSpPr/>
          <p:nvPr/>
        </p:nvGrpSpPr>
        <p:grpSpPr>
          <a:xfrm>
            <a:off x="1113183" y="785445"/>
            <a:ext cx="6508417" cy="4999325"/>
            <a:chOff x="1113183" y="1173622"/>
            <a:chExt cx="6511079" cy="4662387"/>
          </a:xfrm>
        </p:grpSpPr>
        <p:sp>
          <p:nvSpPr>
            <p:cNvPr id="11" name="Frame 10">
              <a:extLst>
                <a:ext uri="{FF2B5EF4-FFF2-40B4-BE49-F238E27FC236}">
                  <a16:creationId xmlns:a16="http://schemas.microsoft.com/office/drawing/2014/main" xmlns="" id="{7C83DB6C-0B4D-7B46-B039-FA0EB5AEC189}"/>
                </a:ext>
              </a:extLst>
            </p:cNvPr>
            <p:cNvSpPr/>
            <p:nvPr/>
          </p:nvSpPr>
          <p:spPr>
            <a:xfrm>
              <a:off x="1113183" y="1174556"/>
              <a:ext cx="1645920" cy="4661453"/>
            </a:xfrm>
            <a:prstGeom prst="frame">
              <a:avLst>
                <a:gd name="adj1" fmla="val 2134"/>
              </a:avLst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Frame 11">
              <a:extLst>
                <a:ext uri="{FF2B5EF4-FFF2-40B4-BE49-F238E27FC236}">
                  <a16:creationId xmlns:a16="http://schemas.microsoft.com/office/drawing/2014/main" xmlns="" id="{E21E4A38-CEBA-B249-890F-3540098501B3}"/>
                </a:ext>
              </a:extLst>
            </p:cNvPr>
            <p:cNvSpPr/>
            <p:nvPr/>
          </p:nvSpPr>
          <p:spPr>
            <a:xfrm>
              <a:off x="2730776" y="1174556"/>
              <a:ext cx="1645920" cy="4661453"/>
            </a:xfrm>
            <a:prstGeom prst="frame">
              <a:avLst>
                <a:gd name="adj1" fmla="val 2134"/>
              </a:avLst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Frame 12">
              <a:extLst>
                <a:ext uri="{FF2B5EF4-FFF2-40B4-BE49-F238E27FC236}">
                  <a16:creationId xmlns:a16="http://schemas.microsoft.com/office/drawing/2014/main" xmlns="" id="{5714A5D8-FAFD-2048-A52A-DD8C1D1EF67C}"/>
                </a:ext>
              </a:extLst>
            </p:cNvPr>
            <p:cNvSpPr/>
            <p:nvPr/>
          </p:nvSpPr>
          <p:spPr>
            <a:xfrm>
              <a:off x="4332633" y="1173622"/>
              <a:ext cx="1645920" cy="4661453"/>
            </a:xfrm>
            <a:prstGeom prst="frame">
              <a:avLst>
                <a:gd name="adj1" fmla="val 2134"/>
              </a:avLst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Frame 13">
              <a:extLst>
                <a:ext uri="{FF2B5EF4-FFF2-40B4-BE49-F238E27FC236}">
                  <a16:creationId xmlns:a16="http://schemas.microsoft.com/office/drawing/2014/main" xmlns="" id="{5C63DCEC-FF10-CE4A-A5FB-6CA6E660E444}"/>
                </a:ext>
              </a:extLst>
            </p:cNvPr>
            <p:cNvSpPr/>
            <p:nvPr/>
          </p:nvSpPr>
          <p:spPr>
            <a:xfrm>
              <a:off x="5950226" y="1173622"/>
              <a:ext cx="1674036" cy="4661453"/>
            </a:xfrm>
            <a:prstGeom prst="frame">
              <a:avLst>
                <a:gd name="adj1" fmla="val 2134"/>
              </a:avLst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EE56811A-2EC3-E14B-AB66-95A354A32592}"/>
              </a:ext>
            </a:extLst>
          </p:cNvPr>
          <p:cNvGrpSpPr/>
          <p:nvPr/>
        </p:nvGrpSpPr>
        <p:grpSpPr>
          <a:xfrm>
            <a:off x="1785153" y="3302256"/>
            <a:ext cx="5346971" cy="380191"/>
            <a:chOff x="1785153" y="3302256"/>
            <a:chExt cx="5346971" cy="38019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4A653CF1-0897-2A49-959B-6D0BA0B46548}"/>
                </a:ext>
              </a:extLst>
            </p:cNvPr>
            <p:cNvSpPr txBox="1"/>
            <p:nvPr/>
          </p:nvSpPr>
          <p:spPr>
            <a:xfrm>
              <a:off x="1785153" y="3302605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E1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93A99E8E-B1D1-8E4B-B630-00A261DD0536}"/>
                </a:ext>
              </a:extLst>
            </p:cNvPr>
            <p:cNvSpPr txBox="1"/>
            <p:nvPr/>
          </p:nvSpPr>
          <p:spPr>
            <a:xfrm>
              <a:off x="3407796" y="3302256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E2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97885C29-0BE8-9847-BF3A-81CDA5FF1E95}"/>
                </a:ext>
              </a:extLst>
            </p:cNvPr>
            <p:cNvSpPr txBox="1"/>
            <p:nvPr/>
          </p:nvSpPr>
          <p:spPr>
            <a:xfrm>
              <a:off x="4958162" y="3306086"/>
              <a:ext cx="5116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W1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49B42ECF-280A-DC40-955E-9A286A1243EF}"/>
                </a:ext>
              </a:extLst>
            </p:cNvPr>
            <p:cNvSpPr txBox="1"/>
            <p:nvPr/>
          </p:nvSpPr>
          <p:spPr>
            <a:xfrm>
              <a:off x="6620445" y="3313115"/>
              <a:ext cx="5116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W2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253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/>
            </a:gs>
            <a:gs pos="74000">
              <a:schemeClr val="tx1"/>
            </a:gs>
            <a:gs pos="83000">
              <a:schemeClr val="tx1"/>
            </a:gs>
            <a:gs pos="100000">
              <a:schemeClr val="tx1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CC16FA9-7B19-D740-8A6C-BFB7FDF043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73" b="52916"/>
          <a:stretch/>
        </p:blipFill>
        <p:spPr>
          <a:xfrm>
            <a:off x="340827" y="460558"/>
            <a:ext cx="4497183" cy="287705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977929B-E774-184B-88D9-BD96420F9ACC}"/>
              </a:ext>
            </a:extLst>
          </p:cNvPr>
          <p:cNvSpPr txBox="1"/>
          <p:nvPr/>
        </p:nvSpPr>
        <p:spPr>
          <a:xfrm>
            <a:off x="2679531" y="2888195"/>
            <a:ext cx="2153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Symbol" pitchFamily="2" charset="2"/>
                <a:cs typeface="Comic Sans MS"/>
              </a:rPr>
              <a:t>D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H</a:t>
            </a:r>
            <a:r>
              <a:rPr lang="en-US" baseline="-25000" dirty="0">
                <a:solidFill>
                  <a:srgbClr val="FF0000"/>
                </a:solidFill>
                <a:latin typeface="Comic Sans MS"/>
                <a:cs typeface="Comic Sans MS"/>
              </a:rPr>
              <a:t>2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O = -2.3 </a:t>
            </a:r>
            <a:r>
              <a:rPr lang="en-US" dirty="0" err="1">
                <a:solidFill>
                  <a:srgbClr val="FF0000"/>
                </a:solidFill>
                <a:latin typeface="Comic Sans MS"/>
                <a:cs typeface="Comic Sans MS"/>
              </a:rPr>
              <a:t>ppmv</a:t>
            </a:r>
            <a:endParaRPr 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C1150FA-23E0-0D42-94EC-6C7CDD8A3E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67" r="46773" b="-30"/>
          <a:stretch/>
        </p:blipFill>
        <p:spPr>
          <a:xfrm>
            <a:off x="340827" y="3253989"/>
            <a:ext cx="4497183" cy="5906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00E5D83-5365-0D40-9483-31FC71D4F90A}"/>
              </a:ext>
            </a:extLst>
          </p:cNvPr>
          <p:cNvSpPr txBox="1"/>
          <p:nvPr/>
        </p:nvSpPr>
        <p:spPr>
          <a:xfrm>
            <a:off x="5623421" y="6488668"/>
            <a:ext cx="3520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AOPC 23  Darmstadt  Mar 6-9, 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7C5294E-301C-F24D-970B-8CDF1A439249}"/>
              </a:ext>
            </a:extLst>
          </p:cNvPr>
          <p:cNvSpPr txBox="1"/>
          <p:nvPr/>
        </p:nvSpPr>
        <p:spPr>
          <a:xfrm>
            <a:off x="715177" y="8134"/>
            <a:ext cx="7814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mic Sans MS"/>
                <a:cs typeface="Comic Sans MS"/>
              </a:rPr>
              <a:t>Decreases in Tropical WV Anomalies, QBO cycles 1-6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0030DF7-5F14-9C4D-968B-4251199E290C}"/>
              </a:ext>
            </a:extLst>
          </p:cNvPr>
          <p:cNvGrpSpPr/>
          <p:nvPr/>
        </p:nvGrpSpPr>
        <p:grpSpPr>
          <a:xfrm>
            <a:off x="340827" y="463248"/>
            <a:ext cx="8449056" cy="6110478"/>
            <a:chOff x="340827" y="549704"/>
            <a:chExt cx="8449056" cy="611047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0EF73C7E-DF36-5440-A096-B8C62ED87383}"/>
                </a:ext>
              </a:extLst>
            </p:cNvPr>
            <p:cNvGrpSpPr/>
            <p:nvPr/>
          </p:nvGrpSpPr>
          <p:grpSpPr>
            <a:xfrm>
              <a:off x="340827" y="549704"/>
              <a:ext cx="8449056" cy="6110478"/>
              <a:chOff x="340827" y="549704"/>
              <a:chExt cx="8449056" cy="6110478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FF89A003-8449-6445-A259-9C67EE9881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827" y="549704"/>
                <a:ext cx="8449056" cy="6110478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4E9C0675-589F-6240-B4DB-CC2040153ACD}"/>
                  </a:ext>
                </a:extLst>
              </p:cNvPr>
              <p:cNvSpPr txBox="1"/>
              <p:nvPr/>
            </p:nvSpPr>
            <p:spPr>
              <a:xfrm>
                <a:off x="7994733" y="3489139"/>
                <a:ext cx="61908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00"/>
                    </a:solidFill>
                  </a:rPr>
                  <a:t>W2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9DDF154D-DF53-E743-A203-FF7DC69C719F}"/>
                  </a:ext>
                </a:extLst>
              </p:cNvPr>
              <p:cNvSpPr txBox="1"/>
              <p:nvPr/>
            </p:nvSpPr>
            <p:spPr>
              <a:xfrm>
                <a:off x="4218930" y="3478629"/>
                <a:ext cx="61908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</a:rPr>
                  <a:t>W1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088D5028-F002-884B-B0F1-CEE73B4A1FAB}"/>
                  </a:ext>
                </a:extLst>
              </p:cNvPr>
              <p:cNvSpPr txBox="1"/>
              <p:nvPr/>
            </p:nvSpPr>
            <p:spPr>
              <a:xfrm>
                <a:off x="8080933" y="751400"/>
                <a:ext cx="49084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</a:rPr>
                  <a:t>E2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8C31A743-6B99-1F49-B654-91AB8957F822}"/>
                </a:ext>
              </a:extLst>
            </p:cNvPr>
            <p:cNvSpPr txBox="1"/>
            <p:nvPr/>
          </p:nvSpPr>
          <p:spPr>
            <a:xfrm>
              <a:off x="6485988" y="2980354"/>
              <a:ext cx="21531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Symbol" pitchFamily="2" charset="2"/>
                  <a:cs typeface="Comic Sans MS"/>
                </a:rPr>
                <a:t>D</a:t>
              </a:r>
              <a:r>
                <a:rPr lang="en-US" dirty="0">
                  <a:solidFill>
                    <a:srgbClr val="FF0000"/>
                  </a:solidFill>
                  <a:latin typeface="Comic Sans MS"/>
                  <a:cs typeface="Comic Sans MS"/>
                </a:rPr>
                <a:t>H</a:t>
              </a:r>
              <a:r>
                <a:rPr lang="en-US" baseline="-25000" dirty="0">
                  <a:solidFill>
                    <a:srgbClr val="FF0000"/>
                  </a:solidFill>
                  <a:latin typeface="Comic Sans MS"/>
                  <a:cs typeface="Comic Sans MS"/>
                </a:rPr>
                <a:t>2</a:t>
              </a:r>
              <a:r>
                <a:rPr lang="en-US" dirty="0">
                  <a:solidFill>
                    <a:srgbClr val="FF0000"/>
                  </a:solidFill>
                  <a:latin typeface="Comic Sans MS"/>
                  <a:cs typeface="Comic Sans MS"/>
                </a:rPr>
                <a:t>O = -2.4 </a:t>
              </a:r>
              <a:r>
                <a:rPr lang="en-US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ppmv</a:t>
              </a:r>
              <a:endParaRPr lang="en-US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1D746DB-7E1F-EF44-98F5-0BB34EB3ECBF}"/>
                </a:ext>
              </a:extLst>
            </p:cNvPr>
            <p:cNvSpPr txBox="1"/>
            <p:nvPr/>
          </p:nvSpPr>
          <p:spPr>
            <a:xfrm>
              <a:off x="2675990" y="5672746"/>
              <a:ext cx="20441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Symbol" pitchFamily="2" charset="2"/>
                  <a:cs typeface="Comic Sans MS"/>
                </a:rPr>
                <a:t>D</a:t>
              </a:r>
              <a:r>
                <a:rPr lang="en-US" dirty="0">
                  <a:solidFill>
                    <a:srgbClr val="FF0000"/>
                  </a:solidFill>
                  <a:latin typeface="Comic Sans MS"/>
                  <a:cs typeface="Comic Sans MS"/>
                </a:rPr>
                <a:t>H</a:t>
              </a:r>
              <a:r>
                <a:rPr lang="en-US" baseline="-25000" dirty="0">
                  <a:solidFill>
                    <a:srgbClr val="FF0000"/>
                  </a:solidFill>
                  <a:latin typeface="Comic Sans MS"/>
                  <a:cs typeface="Comic Sans MS"/>
                </a:rPr>
                <a:t>2</a:t>
              </a:r>
              <a:r>
                <a:rPr lang="en-US" dirty="0">
                  <a:solidFill>
                    <a:srgbClr val="FF0000"/>
                  </a:solidFill>
                  <a:latin typeface="Comic Sans MS"/>
                  <a:cs typeface="Comic Sans MS"/>
                </a:rPr>
                <a:t>O = -1.2 </a:t>
              </a:r>
              <a:r>
                <a:rPr lang="en-US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ppmv</a:t>
              </a:r>
              <a:endParaRPr lang="en-US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8952BF9E-15E8-CE46-A5B4-903249CB5257}"/>
                </a:ext>
              </a:extLst>
            </p:cNvPr>
            <p:cNvSpPr txBox="1"/>
            <p:nvPr/>
          </p:nvSpPr>
          <p:spPr>
            <a:xfrm>
              <a:off x="6485988" y="5672746"/>
              <a:ext cx="20441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Symbol" pitchFamily="2" charset="2"/>
                  <a:cs typeface="Comic Sans MS"/>
                </a:rPr>
                <a:t>D</a:t>
              </a:r>
              <a:r>
                <a:rPr lang="en-US" dirty="0">
                  <a:solidFill>
                    <a:srgbClr val="FF0000"/>
                  </a:solidFill>
                  <a:latin typeface="Comic Sans MS"/>
                  <a:cs typeface="Comic Sans MS"/>
                </a:rPr>
                <a:t>H</a:t>
              </a:r>
              <a:r>
                <a:rPr lang="en-US" baseline="-25000" dirty="0">
                  <a:solidFill>
                    <a:srgbClr val="FF0000"/>
                  </a:solidFill>
                  <a:latin typeface="Comic Sans MS"/>
                  <a:cs typeface="Comic Sans MS"/>
                </a:rPr>
                <a:t>2</a:t>
              </a:r>
              <a:r>
                <a:rPr lang="en-US" dirty="0">
                  <a:solidFill>
                    <a:srgbClr val="FF0000"/>
                  </a:solidFill>
                  <a:latin typeface="Comic Sans MS"/>
                  <a:cs typeface="Comic Sans MS"/>
                </a:rPr>
                <a:t>O = -1.7 </a:t>
              </a:r>
              <a:r>
                <a:rPr lang="en-US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ppmv</a:t>
              </a:r>
              <a:endParaRPr lang="en-US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898D21F-D3BF-A849-B023-470F971C6A26}"/>
                </a:ext>
              </a:extLst>
            </p:cNvPr>
            <p:cNvSpPr txBox="1"/>
            <p:nvPr/>
          </p:nvSpPr>
          <p:spPr>
            <a:xfrm>
              <a:off x="2675990" y="2980354"/>
              <a:ext cx="21531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Symbol" pitchFamily="2" charset="2"/>
                  <a:cs typeface="Comic Sans MS"/>
                </a:rPr>
                <a:t>D</a:t>
              </a:r>
              <a:r>
                <a:rPr lang="en-US" dirty="0">
                  <a:solidFill>
                    <a:srgbClr val="FF0000"/>
                  </a:solidFill>
                  <a:latin typeface="Comic Sans MS"/>
                  <a:cs typeface="Comic Sans MS"/>
                </a:rPr>
                <a:t>H</a:t>
              </a:r>
              <a:r>
                <a:rPr lang="en-US" baseline="-25000" dirty="0">
                  <a:solidFill>
                    <a:srgbClr val="FF0000"/>
                  </a:solidFill>
                  <a:latin typeface="Comic Sans MS"/>
                  <a:cs typeface="Comic Sans MS"/>
                </a:rPr>
                <a:t>2</a:t>
              </a:r>
              <a:r>
                <a:rPr lang="en-US" dirty="0">
                  <a:solidFill>
                    <a:srgbClr val="FF0000"/>
                  </a:solidFill>
                  <a:latin typeface="Comic Sans MS"/>
                  <a:cs typeface="Comic Sans MS"/>
                </a:rPr>
                <a:t>O = -2.3 </a:t>
              </a:r>
              <a:r>
                <a:rPr lang="en-US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ppmv</a:t>
              </a:r>
              <a:endParaRPr lang="en-US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8C823D1-1578-6045-AE76-B721FCA95CF1}"/>
              </a:ext>
            </a:extLst>
          </p:cNvPr>
          <p:cNvSpPr txBox="1"/>
          <p:nvPr/>
        </p:nvSpPr>
        <p:spPr>
          <a:xfrm>
            <a:off x="4305130" y="655702"/>
            <a:ext cx="490840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E1</a:t>
            </a:r>
          </a:p>
        </p:txBody>
      </p:sp>
    </p:spTree>
    <p:extLst>
      <p:ext uri="{BB962C8B-B14F-4D97-AF65-F5344CB8AC3E}">
        <p14:creationId xmlns:p14="http://schemas.microsoft.com/office/powerpoint/2010/main" val="367315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/>
            </a:gs>
            <a:gs pos="74000">
              <a:schemeClr val="tx1"/>
            </a:gs>
            <a:gs pos="83000">
              <a:schemeClr val="tx1"/>
            </a:gs>
            <a:gs pos="100000">
              <a:schemeClr val="tx1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00E5D83-5365-0D40-9483-31FC71D4F90A}"/>
              </a:ext>
            </a:extLst>
          </p:cNvPr>
          <p:cNvSpPr txBox="1"/>
          <p:nvPr/>
        </p:nvSpPr>
        <p:spPr>
          <a:xfrm>
            <a:off x="5623421" y="6488668"/>
            <a:ext cx="3520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AOPC 23  Darmstadt  Mar 6-9, 2018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FE0F0AF-8340-094B-AD6B-9B189D815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55" y="867104"/>
            <a:ext cx="8686800" cy="52571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5D8F025-074E-A642-BA7F-ECA4E7613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55" y="867104"/>
            <a:ext cx="8686800" cy="52571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F07D652-4DF6-C341-B18E-AAB10C44633E}"/>
              </a:ext>
            </a:extLst>
          </p:cNvPr>
          <p:cNvSpPr txBox="1"/>
          <p:nvPr/>
        </p:nvSpPr>
        <p:spPr>
          <a:xfrm>
            <a:off x="715177" y="8134"/>
            <a:ext cx="7814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mic Sans MS"/>
                <a:cs typeface="Comic Sans MS"/>
              </a:rPr>
              <a:t>Decreases in Tropical WV Anomalies, QBO cycles 1-6</a:t>
            </a:r>
          </a:p>
        </p:txBody>
      </p:sp>
    </p:spTree>
    <p:extLst>
      <p:ext uri="{BB962C8B-B14F-4D97-AF65-F5344CB8AC3E}">
        <p14:creationId xmlns:p14="http://schemas.microsoft.com/office/powerpoint/2010/main" val="229729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/>
            </a:gs>
            <a:gs pos="74000">
              <a:schemeClr val="tx1"/>
            </a:gs>
            <a:gs pos="83000">
              <a:schemeClr val="tx1"/>
            </a:gs>
            <a:gs pos="100000">
              <a:schemeClr val="tx1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00E5D83-5365-0D40-9483-31FC71D4F90A}"/>
              </a:ext>
            </a:extLst>
          </p:cNvPr>
          <p:cNvSpPr txBox="1"/>
          <p:nvPr/>
        </p:nvSpPr>
        <p:spPr>
          <a:xfrm>
            <a:off x="5623421" y="6488668"/>
            <a:ext cx="3520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AOPC 23  Darmstadt  Mar 6-9, 2018</a:t>
            </a:r>
          </a:p>
        </p:txBody>
      </p:sp>
      <p:pic>
        <p:nvPicPr>
          <p:cNvPr id="6" name="Picture 5" descr="CullisBalloonCamera.jpg">
            <a:extLst>
              <a:ext uri="{FF2B5EF4-FFF2-40B4-BE49-F238E27FC236}">
                <a16:creationId xmlns:a16="http://schemas.microsoft.com/office/drawing/2014/main" xmlns="" id="{32112823-3D69-8E48-A037-D09DB9F9F39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3B49B29-B192-4F40-8E8F-8472D12D2E39}"/>
              </a:ext>
            </a:extLst>
          </p:cNvPr>
          <p:cNvSpPr txBox="1"/>
          <p:nvPr/>
        </p:nvSpPr>
        <p:spPr>
          <a:xfrm>
            <a:off x="5624534" y="6370908"/>
            <a:ext cx="342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Photo by Patrick </a:t>
            </a:r>
            <a:r>
              <a:rPr lang="en-US" dirty="0" err="1">
                <a:solidFill>
                  <a:schemeClr val="bg1"/>
                </a:solidFill>
                <a:latin typeface="Comic Sans MS" panose="030F0902030302020204" pitchFamily="66" charset="0"/>
              </a:rPr>
              <a:t>Cullis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, CIRES</a:t>
            </a:r>
          </a:p>
        </p:txBody>
      </p:sp>
    </p:spTree>
    <p:extLst>
      <p:ext uri="{BB962C8B-B14F-4D97-AF65-F5344CB8AC3E}">
        <p14:creationId xmlns:p14="http://schemas.microsoft.com/office/powerpoint/2010/main" val="2621537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/>
            </a:gs>
            <a:gs pos="74000">
              <a:schemeClr val="tx1"/>
            </a:gs>
            <a:gs pos="83000">
              <a:schemeClr val="tx1"/>
            </a:gs>
            <a:gs pos="100000">
              <a:schemeClr val="tx1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00E5D83-5365-0D40-9483-31FC71D4F90A}"/>
              </a:ext>
            </a:extLst>
          </p:cNvPr>
          <p:cNvSpPr txBox="1"/>
          <p:nvPr/>
        </p:nvSpPr>
        <p:spPr>
          <a:xfrm>
            <a:off x="5623421" y="6488668"/>
            <a:ext cx="3520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AOPC 23  Darmstadt  Mar 6-9, 2018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A8E504-3261-5F42-95BC-DDB07ED60E0E}"/>
              </a:ext>
            </a:extLst>
          </p:cNvPr>
          <p:cNvSpPr txBox="1"/>
          <p:nvPr/>
        </p:nvSpPr>
        <p:spPr>
          <a:xfrm>
            <a:off x="1496292" y="0"/>
            <a:ext cx="6361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mic Sans MS" panose="030F0902030302020204" pitchFamily="66" charset="0"/>
              </a:rPr>
              <a:t>Trends in Stratospheric Ozone: 1998-2016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6B08A0-5268-3243-8E0D-4C8AB4B74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3695"/>
            <a:ext cx="9144000" cy="35681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347425F-D60E-3746-83BE-5C3ABE178E8C}"/>
              </a:ext>
            </a:extLst>
          </p:cNvPr>
          <p:cNvSpPr txBox="1"/>
          <p:nvPr/>
        </p:nvSpPr>
        <p:spPr>
          <a:xfrm>
            <a:off x="6771235" y="5981853"/>
            <a:ext cx="23727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mic Sans MS" panose="030F0902030302020204" pitchFamily="66" charset="0"/>
              </a:rPr>
              <a:t>from Ball et al., ACP, 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4A33E02-EA44-4445-80EB-5BBA14525843}"/>
              </a:ext>
            </a:extLst>
          </p:cNvPr>
          <p:cNvSpPr txBox="1"/>
          <p:nvPr/>
        </p:nvSpPr>
        <p:spPr>
          <a:xfrm>
            <a:off x="502159" y="989995"/>
            <a:ext cx="8281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mic Sans MS" panose="030F0902030302020204" pitchFamily="66" charset="0"/>
              </a:rPr>
              <a:t>Zonal-average changes based on four merged satellite-based ozone records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2473DFC-00A0-CE4A-9BF7-B60DAE75432A}"/>
              </a:ext>
            </a:extLst>
          </p:cNvPr>
          <p:cNvSpPr txBox="1"/>
          <p:nvPr/>
        </p:nvSpPr>
        <p:spPr>
          <a:xfrm>
            <a:off x="867856" y="1842755"/>
            <a:ext cx="14542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omic Sans MS" panose="030F0902030302020204" pitchFamily="66" charset="0"/>
              </a:rPr>
              <a:t>SBUV-NASA</a:t>
            </a:r>
          </a:p>
          <a:p>
            <a:r>
              <a:rPr lang="en-US" sz="1600" dirty="0">
                <a:solidFill>
                  <a:schemeClr val="bg1"/>
                </a:solidFill>
                <a:latin typeface="Comic Sans MS" panose="030F0902030302020204" pitchFamily="66" charset="0"/>
              </a:rPr>
              <a:t>SBUV-NOAA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A2B3800-018C-E640-B316-FCDE85E2F0C2}"/>
              </a:ext>
            </a:extLst>
          </p:cNvPr>
          <p:cNvSpPr txBox="1"/>
          <p:nvPr/>
        </p:nvSpPr>
        <p:spPr>
          <a:xfrm>
            <a:off x="3049778" y="185148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omic Sans MS" panose="030F0902030302020204" pitchFamily="66" charset="0"/>
              </a:rPr>
              <a:t>SWOOSH</a:t>
            </a:r>
          </a:p>
          <a:p>
            <a:r>
              <a:rPr lang="en-US" sz="1600" dirty="0">
                <a:solidFill>
                  <a:schemeClr val="bg1"/>
                </a:solidFill>
                <a:latin typeface="Comic Sans MS" panose="030F0902030302020204" pitchFamily="66" charset="0"/>
              </a:rPr>
              <a:t>GOZCARDS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1254CC2-7936-D844-9F27-C48D2053A08F}"/>
              </a:ext>
            </a:extLst>
          </p:cNvPr>
          <p:cNvSpPr txBox="1"/>
          <p:nvPr/>
        </p:nvSpPr>
        <p:spPr>
          <a:xfrm>
            <a:off x="5100254" y="1605265"/>
            <a:ext cx="11833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omic Sans MS" panose="030F0902030302020204" pitchFamily="66" charset="0"/>
              </a:rPr>
              <a:t>SAGE II</a:t>
            </a:r>
          </a:p>
          <a:p>
            <a:r>
              <a:rPr lang="en-US" sz="1600" dirty="0" err="1">
                <a:solidFill>
                  <a:schemeClr val="bg1"/>
                </a:solidFill>
                <a:latin typeface="Comic Sans MS" panose="030F0902030302020204" pitchFamily="66" charset="0"/>
              </a:rPr>
              <a:t>Ozone_cci</a:t>
            </a:r>
            <a:endParaRPr lang="en-US" sz="1600" dirty="0">
              <a:solidFill>
                <a:schemeClr val="bg1"/>
              </a:solidFill>
              <a:latin typeface="Comic Sans MS" panose="030F0902030302020204" pitchFamily="66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Comic Sans MS" panose="030F0902030302020204" pitchFamily="66" charset="0"/>
              </a:rPr>
              <a:t>OMPS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B42CAFF-1E0D-9E46-80A7-91DFD99BBF29}"/>
              </a:ext>
            </a:extLst>
          </p:cNvPr>
          <p:cNvSpPr txBox="1"/>
          <p:nvPr/>
        </p:nvSpPr>
        <p:spPr>
          <a:xfrm>
            <a:off x="7265660" y="1605265"/>
            <a:ext cx="10310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omic Sans MS" panose="030F0902030302020204" pitchFamily="66" charset="0"/>
              </a:rPr>
              <a:t>SAGE II</a:t>
            </a:r>
          </a:p>
          <a:p>
            <a:r>
              <a:rPr lang="en-US" sz="1600" dirty="0">
                <a:solidFill>
                  <a:schemeClr val="bg1"/>
                </a:solidFill>
                <a:latin typeface="Comic Sans MS" panose="030F0902030302020204" pitchFamily="66" charset="0"/>
              </a:rPr>
              <a:t>OSIRIS</a:t>
            </a:r>
          </a:p>
          <a:p>
            <a:r>
              <a:rPr lang="en-US" sz="1600" dirty="0">
                <a:solidFill>
                  <a:schemeClr val="bg1"/>
                </a:solidFill>
                <a:latin typeface="Comic Sans MS" panose="030F0902030302020204" pitchFamily="66" charset="0"/>
              </a:rPr>
              <a:t>OMPS</a:t>
            </a:r>
          </a:p>
        </p:txBody>
      </p:sp>
    </p:spTree>
    <p:extLst>
      <p:ext uri="{BB962C8B-B14F-4D97-AF65-F5344CB8AC3E}">
        <p14:creationId xmlns:p14="http://schemas.microsoft.com/office/powerpoint/2010/main" val="513192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/>
            </a:gs>
            <a:gs pos="74000">
              <a:schemeClr val="tx1"/>
            </a:gs>
            <a:gs pos="83000">
              <a:schemeClr val="tx1"/>
            </a:gs>
            <a:gs pos="100000">
              <a:schemeClr val="tx1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00E5D83-5365-0D40-9483-31FC71D4F90A}"/>
              </a:ext>
            </a:extLst>
          </p:cNvPr>
          <p:cNvSpPr txBox="1"/>
          <p:nvPr/>
        </p:nvSpPr>
        <p:spPr>
          <a:xfrm>
            <a:off x="5623421" y="6488668"/>
            <a:ext cx="3520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AOPC 23  Darmstadt  Mar 6-9, 2018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84D0031-B410-FE45-9E49-2F87805E1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435" y="1966484"/>
            <a:ext cx="5246749" cy="40153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EF7BACF-BF46-2246-9F3C-0A032B0E3068}"/>
              </a:ext>
            </a:extLst>
          </p:cNvPr>
          <p:cNvSpPr txBox="1"/>
          <p:nvPr/>
        </p:nvSpPr>
        <p:spPr>
          <a:xfrm>
            <a:off x="1496292" y="0"/>
            <a:ext cx="6361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mic Sans MS" panose="030F0902030302020204" pitchFamily="66" charset="0"/>
              </a:rPr>
              <a:t>Trends in Stratospheric Ozone: 1998-2016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314ED32-834E-7344-8C71-C30A54AD7CB0}"/>
              </a:ext>
            </a:extLst>
          </p:cNvPr>
          <p:cNvSpPr txBox="1"/>
          <p:nvPr/>
        </p:nvSpPr>
        <p:spPr>
          <a:xfrm>
            <a:off x="5765889" y="6026224"/>
            <a:ext cx="23727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mic Sans MS" panose="030F0902030302020204" pitchFamily="66" charset="0"/>
              </a:rPr>
              <a:t>from Ball et al., ACP, 2018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C739F48-CF18-DD45-A7E8-16C61EAC4A11}"/>
              </a:ext>
            </a:extLst>
          </p:cNvPr>
          <p:cNvSpPr txBox="1"/>
          <p:nvPr/>
        </p:nvSpPr>
        <p:spPr>
          <a:xfrm>
            <a:off x="1214964" y="968480"/>
            <a:ext cx="6923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mic Sans MS" panose="030F0902030302020204" pitchFamily="66" charset="0"/>
              </a:rPr>
              <a:t>Zonal-average changes based on two Chemistry-Climate Models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D7032A8-3120-2545-9BC8-07CCDDA42EEA}"/>
              </a:ext>
            </a:extLst>
          </p:cNvPr>
          <p:cNvSpPr txBox="1"/>
          <p:nvPr/>
        </p:nvSpPr>
        <p:spPr>
          <a:xfrm>
            <a:off x="2954112" y="1593237"/>
            <a:ext cx="1351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omic Sans MS" panose="030F0902030302020204" pitchFamily="66" charset="0"/>
              </a:rPr>
              <a:t>WACCM-SD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24C6CE6-954F-174A-BBC6-A5CEE8A8214E}"/>
              </a:ext>
            </a:extLst>
          </p:cNvPr>
          <p:cNvSpPr txBox="1"/>
          <p:nvPr/>
        </p:nvSpPr>
        <p:spPr>
          <a:xfrm>
            <a:off x="5406066" y="1590356"/>
            <a:ext cx="1266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omic Sans MS" panose="030F0902030302020204" pitchFamily="66" charset="0"/>
              </a:rPr>
              <a:t>SOCOL-SD</a:t>
            </a:r>
          </a:p>
        </p:txBody>
      </p:sp>
    </p:spTree>
    <p:extLst>
      <p:ext uri="{BB962C8B-B14F-4D97-AF65-F5344CB8AC3E}">
        <p14:creationId xmlns:p14="http://schemas.microsoft.com/office/powerpoint/2010/main" val="1775601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/>
            </a:gs>
            <a:gs pos="74000">
              <a:schemeClr val="tx1"/>
            </a:gs>
            <a:gs pos="83000">
              <a:schemeClr val="tx1"/>
            </a:gs>
            <a:gs pos="100000">
              <a:schemeClr val="tx1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00E5D83-5365-0D40-9483-31FC71D4F90A}"/>
              </a:ext>
            </a:extLst>
          </p:cNvPr>
          <p:cNvSpPr txBox="1"/>
          <p:nvPr/>
        </p:nvSpPr>
        <p:spPr>
          <a:xfrm>
            <a:off x="5623421" y="6488668"/>
            <a:ext cx="3520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AOPC 23  Darmstadt  Mar 6-9, 2018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50A6DF0-D5C8-0B49-B0E6-C55EC7DF9F35}"/>
              </a:ext>
            </a:extLst>
          </p:cNvPr>
          <p:cNvSpPr txBox="1"/>
          <p:nvPr/>
        </p:nvSpPr>
        <p:spPr>
          <a:xfrm>
            <a:off x="1496292" y="0"/>
            <a:ext cx="6361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mic Sans MS" panose="030F0902030302020204" pitchFamily="66" charset="0"/>
              </a:rPr>
              <a:t>Trends in Stratospheric Ozone: 1998-2016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4502BD9-34BE-2441-A235-61990170A06A}"/>
              </a:ext>
            </a:extLst>
          </p:cNvPr>
          <p:cNvSpPr txBox="1"/>
          <p:nvPr/>
        </p:nvSpPr>
        <p:spPr>
          <a:xfrm>
            <a:off x="6086646" y="1126179"/>
            <a:ext cx="2693366" cy="198515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902030302020204" pitchFamily="66" charset="0"/>
              </a:rPr>
              <a:t>Stratospheric Column</a:t>
            </a: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rgbClr val="002060"/>
                </a:solidFill>
                <a:latin typeface="Comic Sans MS" panose="030F0902030302020204" pitchFamily="66" charset="0"/>
              </a:rPr>
              <a:t>SWOOSH/GOZCARDS</a:t>
            </a:r>
          </a:p>
          <a:p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WACCM-SD</a:t>
            </a:r>
          </a:p>
          <a:p>
            <a:r>
              <a:rPr lang="en-US" b="1" dirty="0">
                <a:solidFill>
                  <a:srgbClr val="D883FF"/>
                </a:solidFill>
                <a:latin typeface="Comic Sans MS" panose="030F0902030302020204" pitchFamily="66" charset="0"/>
              </a:rPr>
              <a:t>SOCOL-SD </a:t>
            </a:r>
          </a:p>
          <a:p>
            <a:pPr>
              <a:spcBef>
                <a:spcPts val="600"/>
              </a:spcBef>
            </a:pPr>
            <a:r>
              <a:rPr lang="en-US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902030302020204" pitchFamily="66" charset="0"/>
              </a:rPr>
              <a:t>Total Column</a:t>
            </a: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rgbClr val="FF0000"/>
                </a:solidFill>
                <a:latin typeface="Comic Sans MS" panose="030F0902030302020204" pitchFamily="66" charset="0"/>
              </a:rPr>
              <a:t>SBUV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43CD53E-9C27-CE44-A53D-A39696451E63}"/>
              </a:ext>
            </a:extLst>
          </p:cNvPr>
          <p:cNvSpPr txBox="1"/>
          <p:nvPr/>
        </p:nvSpPr>
        <p:spPr>
          <a:xfrm>
            <a:off x="6086646" y="3464609"/>
            <a:ext cx="2693366" cy="127727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902030302020204" pitchFamily="66" charset="0"/>
              </a:rPr>
              <a:t>Upper Stratosphere</a:t>
            </a: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rgbClr val="002060"/>
                </a:solidFill>
                <a:latin typeface="Comic Sans MS" panose="030F0902030302020204" pitchFamily="66" charset="0"/>
              </a:rPr>
              <a:t>SWOOSH/GOZCARDS</a:t>
            </a:r>
          </a:p>
          <a:p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WACCM-SD</a:t>
            </a:r>
          </a:p>
          <a:p>
            <a:r>
              <a:rPr lang="en-US" b="1" dirty="0">
                <a:solidFill>
                  <a:srgbClr val="D883FF"/>
                </a:solidFill>
                <a:latin typeface="Comic Sans MS" panose="030F0902030302020204" pitchFamily="66" charset="0"/>
              </a:rPr>
              <a:t>SOCOL-SD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F626347-495E-7847-B56D-51991613835C}"/>
              </a:ext>
            </a:extLst>
          </p:cNvPr>
          <p:cNvSpPr txBox="1"/>
          <p:nvPr/>
        </p:nvSpPr>
        <p:spPr>
          <a:xfrm>
            <a:off x="3694008" y="438588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mic Sans MS" panose="030F0902030302020204" pitchFamily="66" charset="0"/>
              </a:rPr>
              <a:t>60°S – 60°N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A0594D36-6363-E54E-AA75-122887E1D3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332"/>
          <a:stretch/>
        </p:blipFill>
        <p:spPr>
          <a:xfrm>
            <a:off x="465520" y="1082676"/>
            <a:ext cx="5473132" cy="210565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6D5AB249-05C2-D44A-B676-BC6678DF72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7" t="36609" r="90686" b="37392"/>
          <a:stretch/>
        </p:blipFill>
        <p:spPr>
          <a:xfrm>
            <a:off x="605679" y="1082677"/>
            <a:ext cx="387451" cy="231463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5B7EDCE7-8223-0C49-8158-DB5DE4A4D4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350"/>
          <a:stretch/>
        </p:blipFill>
        <p:spPr>
          <a:xfrm>
            <a:off x="466851" y="3181386"/>
            <a:ext cx="5460868" cy="310896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83AC5351-A099-F046-9584-F3ADEAA6EED6}"/>
              </a:ext>
            </a:extLst>
          </p:cNvPr>
          <p:cNvGrpSpPr/>
          <p:nvPr/>
        </p:nvGrpSpPr>
        <p:grpSpPr>
          <a:xfrm>
            <a:off x="465106" y="1211580"/>
            <a:ext cx="5486400" cy="4750637"/>
            <a:chOff x="465106" y="1211580"/>
            <a:chExt cx="5486400" cy="4750637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C912B95A-7F31-4049-A719-6B81C3863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-3580"/>
            <a:stretch/>
          </p:blipFill>
          <p:spPr>
            <a:xfrm>
              <a:off x="465106" y="3838995"/>
              <a:ext cx="5486400" cy="2123222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xmlns="" id="{C00C85BE-3D12-EC4C-9259-5AD4EFA7BA8A}"/>
                </a:ext>
              </a:extLst>
            </p:cNvPr>
            <p:cNvSpPr/>
            <p:nvPr/>
          </p:nvSpPr>
          <p:spPr>
            <a:xfrm>
              <a:off x="3970020" y="1211580"/>
              <a:ext cx="1836420" cy="1939326"/>
            </a:xfrm>
            <a:prstGeom prst="rect">
              <a:avLst/>
            </a:prstGeom>
            <a:blipFill dpi="0" rotWithShape="1">
              <a:blip r:embed="rId4">
                <a:alphaModFix amt="26000"/>
              </a:blip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A4ECF2E1-7BC7-5640-B4B7-559F797C463F}"/>
                </a:ext>
              </a:extLst>
            </p:cNvPr>
            <p:cNvSpPr txBox="1"/>
            <p:nvPr/>
          </p:nvSpPr>
          <p:spPr>
            <a:xfrm>
              <a:off x="1927860" y="3844567"/>
              <a:ext cx="26305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Tropospheric Ozone Column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6C61090-71B0-D14A-93FC-6458535CFCD1}"/>
              </a:ext>
            </a:extLst>
          </p:cNvPr>
          <p:cNvGrpSpPr/>
          <p:nvPr/>
        </p:nvGrpSpPr>
        <p:grpSpPr>
          <a:xfrm>
            <a:off x="448777" y="1081618"/>
            <a:ext cx="5482280" cy="4499194"/>
            <a:chOff x="373435" y="686911"/>
            <a:chExt cx="5482280" cy="449919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5FB53B90-F3C4-A74C-82B0-22997C9D7927}"/>
                </a:ext>
              </a:extLst>
            </p:cNvPr>
            <p:cNvGrpSpPr/>
            <p:nvPr/>
          </p:nvGrpSpPr>
          <p:grpSpPr>
            <a:xfrm>
              <a:off x="373435" y="686911"/>
              <a:ext cx="5482280" cy="4167957"/>
              <a:chOff x="373435" y="686911"/>
              <a:chExt cx="5482280" cy="4167957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9AC6DFDF-D0BB-3147-AB65-16ACF0CD3C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51172"/>
              <a:stretch/>
            </p:blipFill>
            <p:spPr>
              <a:xfrm>
                <a:off x="382583" y="686911"/>
                <a:ext cx="5473132" cy="4167957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017BDDA0-6273-7B47-85A4-AA871656B8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26516" r="90436" b="27648"/>
              <a:stretch/>
            </p:blipFill>
            <p:spPr>
              <a:xfrm>
                <a:off x="373435" y="769128"/>
                <a:ext cx="545986" cy="4080716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46A64158-2E66-C842-928B-9B3816B653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5951"/>
            <a:stretch/>
          </p:blipFill>
          <p:spPr>
            <a:xfrm>
              <a:off x="377559" y="4840178"/>
              <a:ext cx="5477256" cy="345927"/>
            </a:xfrm>
            <a:prstGeom prst="rect">
              <a:avLst/>
            </a:prstGeom>
          </p:spPr>
        </p:pic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0E524C88-982D-8749-8960-6F5D80EF70D6}"/>
              </a:ext>
            </a:extLst>
          </p:cNvPr>
          <p:cNvSpPr txBox="1"/>
          <p:nvPr/>
        </p:nvSpPr>
        <p:spPr>
          <a:xfrm>
            <a:off x="6390005" y="640033"/>
            <a:ext cx="1907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omic Sans MS" panose="030F0902030302020204" pitchFamily="66" charset="0"/>
              </a:rPr>
              <a:t>Ball et al., ACP, 2018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0FAA9CF5-D04A-214A-8D15-F34B3410ECE7}"/>
              </a:ext>
            </a:extLst>
          </p:cNvPr>
          <p:cNvGrpSpPr/>
          <p:nvPr/>
        </p:nvGrpSpPr>
        <p:grpSpPr>
          <a:xfrm>
            <a:off x="474993" y="1787571"/>
            <a:ext cx="8287777" cy="4504218"/>
            <a:chOff x="474993" y="1787571"/>
            <a:chExt cx="8287777" cy="4504218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4F6237F5-A9F5-804F-9383-97D34AB16AEF}"/>
                </a:ext>
              </a:extLst>
            </p:cNvPr>
            <p:cNvGrpSpPr/>
            <p:nvPr/>
          </p:nvGrpSpPr>
          <p:grpSpPr>
            <a:xfrm>
              <a:off x="474993" y="1787571"/>
              <a:ext cx="8287777" cy="4504218"/>
              <a:chOff x="474993" y="1787571"/>
              <a:chExt cx="8287777" cy="4504218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xmlns="" id="{9030726F-C832-B84C-8DEA-EC8006D6B9F2}"/>
                  </a:ext>
                </a:extLst>
              </p:cNvPr>
              <p:cNvGrpSpPr/>
              <p:nvPr/>
            </p:nvGrpSpPr>
            <p:grpSpPr>
              <a:xfrm>
                <a:off x="3285514" y="1787571"/>
                <a:ext cx="5477256" cy="4504218"/>
                <a:chOff x="369311" y="681887"/>
                <a:chExt cx="5477256" cy="4504218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xmlns="" id="{610AC898-20FD-AE45-9649-C8EA451A01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t="48479"/>
                <a:stretch/>
              </p:blipFill>
              <p:spPr>
                <a:xfrm>
                  <a:off x="369311" y="681887"/>
                  <a:ext cx="5477256" cy="4504218"/>
                </a:xfrm>
                <a:prstGeom prst="rect">
                  <a:avLst/>
                </a:prstGeom>
              </p:spPr>
            </p:pic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xmlns="" id="{74D4097D-AAC5-CE40-BA4D-BD21AAF66C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t="26516" r="90436" b="27648"/>
                <a:stretch/>
              </p:blipFill>
              <p:spPr>
                <a:xfrm>
                  <a:off x="460085" y="681887"/>
                  <a:ext cx="545986" cy="4080716"/>
                </a:xfrm>
                <a:prstGeom prst="rect">
                  <a:avLst/>
                </a:prstGeom>
              </p:spPr>
            </p:pic>
          </p:grp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6CD4AB3B-7E0F-8E44-B0D9-52E6D9F12C88}"/>
                  </a:ext>
                </a:extLst>
              </p:cNvPr>
              <p:cNvSpPr txBox="1"/>
              <p:nvPr/>
            </p:nvSpPr>
            <p:spPr>
              <a:xfrm>
                <a:off x="477537" y="2176899"/>
                <a:ext cx="2693366" cy="127727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u="sng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mic Sans MS" panose="030F0902030302020204" pitchFamily="66" charset="0"/>
                  </a:rPr>
                  <a:t>Middle Stratosphere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b="1" dirty="0">
                    <a:solidFill>
                      <a:srgbClr val="002060"/>
                    </a:solidFill>
                    <a:latin typeface="Comic Sans MS" panose="030F0902030302020204" pitchFamily="66" charset="0"/>
                  </a:rPr>
                  <a:t>SWOOSH/GOZCARDS</a:t>
                </a:r>
              </a:p>
              <a:p>
                <a:r>
                  <a:rPr lang="en-US" b="1" dirty="0">
                    <a:solidFill>
                      <a:srgbClr val="0432FF"/>
                    </a:solidFill>
                    <a:latin typeface="Comic Sans MS" panose="030F0902030302020204" pitchFamily="66" charset="0"/>
                  </a:rPr>
                  <a:t>WACCM-SD</a:t>
                </a:r>
              </a:p>
              <a:p>
                <a:r>
                  <a:rPr lang="en-US" b="1" dirty="0">
                    <a:solidFill>
                      <a:srgbClr val="D883FF"/>
                    </a:solidFill>
                    <a:latin typeface="Comic Sans MS" panose="030F0902030302020204" pitchFamily="66" charset="0"/>
                  </a:rPr>
                  <a:t>SOCOL-SD 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707A016B-1356-6C44-9939-1B079EFA91DD}"/>
                  </a:ext>
                </a:extLst>
              </p:cNvPr>
              <p:cNvSpPr txBox="1"/>
              <p:nvPr/>
            </p:nvSpPr>
            <p:spPr>
              <a:xfrm>
                <a:off x="474993" y="4330602"/>
                <a:ext cx="2693366" cy="127727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u="sng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omic Sans MS" panose="030F0902030302020204" pitchFamily="66" charset="0"/>
                  </a:rPr>
                  <a:t>Lower Stratosphere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b="1" dirty="0">
                    <a:solidFill>
                      <a:srgbClr val="002060"/>
                    </a:solidFill>
                    <a:latin typeface="Comic Sans MS" panose="030F0902030302020204" pitchFamily="66" charset="0"/>
                  </a:rPr>
                  <a:t>SWOOSH/GOZCARDS</a:t>
                </a:r>
              </a:p>
              <a:p>
                <a:r>
                  <a:rPr lang="en-US" b="1" dirty="0">
                    <a:solidFill>
                      <a:srgbClr val="0432FF"/>
                    </a:solidFill>
                    <a:latin typeface="Comic Sans MS" panose="030F0902030302020204" pitchFamily="66" charset="0"/>
                  </a:rPr>
                  <a:t>WACCM-SD</a:t>
                </a:r>
              </a:p>
              <a:p>
                <a:r>
                  <a:rPr lang="en-US" b="1" dirty="0">
                    <a:solidFill>
                      <a:srgbClr val="D883FF"/>
                    </a:solidFill>
                    <a:latin typeface="Comic Sans MS" panose="030F0902030302020204" pitchFamily="66" charset="0"/>
                  </a:rPr>
                  <a:t>SOCOL-SD 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E1914061-DC79-0341-A3BD-51ABD51C02A5}"/>
                </a:ext>
              </a:extLst>
            </p:cNvPr>
            <p:cNvSpPr txBox="1"/>
            <p:nvPr/>
          </p:nvSpPr>
          <p:spPr>
            <a:xfrm>
              <a:off x="7287811" y="5498955"/>
              <a:ext cx="1308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-0.1 DU yr-1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081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/>
            </a:gs>
            <a:gs pos="74000">
              <a:schemeClr val="tx1"/>
            </a:gs>
            <a:gs pos="83000">
              <a:schemeClr val="tx1"/>
            </a:gs>
            <a:gs pos="100000">
              <a:schemeClr val="tx1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00E5D83-5365-0D40-9483-31FC71D4F90A}"/>
              </a:ext>
            </a:extLst>
          </p:cNvPr>
          <p:cNvSpPr txBox="1"/>
          <p:nvPr/>
        </p:nvSpPr>
        <p:spPr>
          <a:xfrm>
            <a:off x="5623421" y="6488668"/>
            <a:ext cx="3520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AOPC 23  Darmstadt  Mar 6-9, 2018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A8E504-3261-5F42-95BC-DDB07ED60E0E}"/>
              </a:ext>
            </a:extLst>
          </p:cNvPr>
          <p:cNvSpPr txBox="1"/>
          <p:nvPr/>
        </p:nvSpPr>
        <p:spPr>
          <a:xfrm>
            <a:off x="829051" y="47880"/>
            <a:ext cx="7528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mic Sans MS" panose="030F0902030302020204" pitchFamily="66" charset="0"/>
              </a:rPr>
              <a:t>Verification of Downward Trend: ECC </a:t>
            </a:r>
            <a:r>
              <a:rPr lang="en-US" sz="2400" dirty="0" err="1">
                <a:solidFill>
                  <a:schemeClr val="bg1"/>
                </a:solidFill>
                <a:latin typeface="Comic Sans MS" panose="030F0902030302020204" pitchFamily="66" charset="0"/>
              </a:rPr>
              <a:t>Ozonesondes</a:t>
            </a:r>
            <a:endParaRPr lang="en-US" sz="24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435B2BF-3B5B-8941-AF4B-568C5EBC8B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699"/>
          <a:stretch/>
        </p:blipFill>
        <p:spPr>
          <a:xfrm>
            <a:off x="393699" y="3545309"/>
            <a:ext cx="7255613" cy="24208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C1AE6E6-40C3-574A-8630-3A06B13BBA8C}"/>
              </a:ext>
            </a:extLst>
          </p:cNvPr>
          <p:cNvSpPr txBox="1"/>
          <p:nvPr/>
        </p:nvSpPr>
        <p:spPr>
          <a:xfrm>
            <a:off x="7700112" y="4755730"/>
            <a:ext cx="129394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-0.21 ± 0.15</a:t>
            </a:r>
          </a:p>
          <a:p>
            <a:r>
              <a:rPr lang="en-US" b="1" dirty="0">
                <a:solidFill>
                  <a:srgbClr val="FF0000"/>
                </a:solidFill>
              </a:rPr>
              <a:t> DU yr</a:t>
            </a:r>
            <a:r>
              <a:rPr lang="en-US" b="1" baseline="30000" dirty="0">
                <a:solidFill>
                  <a:srgbClr val="FF0000"/>
                </a:solidFill>
              </a:rPr>
              <a:t>-1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5D788D2D-0BE7-7644-A365-B2DB08DEFDF4}"/>
              </a:ext>
            </a:extLst>
          </p:cNvPr>
          <p:cNvCxnSpPr/>
          <p:nvPr/>
        </p:nvCxnSpPr>
        <p:spPr>
          <a:xfrm flipV="1">
            <a:off x="4940300" y="3540035"/>
            <a:ext cx="0" cy="186202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1FDB8DF8-C8C2-0C47-BC58-86CB351CBAD0}"/>
              </a:ext>
            </a:extLst>
          </p:cNvPr>
          <p:cNvGrpSpPr/>
          <p:nvPr/>
        </p:nvGrpSpPr>
        <p:grpSpPr>
          <a:xfrm>
            <a:off x="2615013" y="1572323"/>
            <a:ext cx="6385455" cy="1967712"/>
            <a:chOff x="2615013" y="1572323"/>
            <a:chExt cx="6385455" cy="196771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33D99D1A-C21B-DA43-BB1E-2CADC013DA1E}"/>
                </a:ext>
              </a:extLst>
            </p:cNvPr>
            <p:cNvGrpSpPr/>
            <p:nvPr/>
          </p:nvGrpSpPr>
          <p:grpSpPr>
            <a:xfrm>
              <a:off x="2615013" y="1572323"/>
              <a:ext cx="6385455" cy="1967712"/>
              <a:chOff x="2615013" y="1572323"/>
              <a:chExt cx="6385455" cy="1967712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F5CB890C-D94D-1B4F-B2C5-026788E86B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0615" b="55050"/>
              <a:stretch/>
            </p:blipFill>
            <p:spPr>
              <a:xfrm>
                <a:off x="2615013" y="1572323"/>
                <a:ext cx="5034299" cy="1967712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3C654BC6-28B3-B14A-A0F5-979DD4D6CA49}"/>
                  </a:ext>
                </a:extLst>
              </p:cNvPr>
              <p:cNvSpPr txBox="1"/>
              <p:nvPr/>
            </p:nvSpPr>
            <p:spPr>
              <a:xfrm>
                <a:off x="7700112" y="2556179"/>
                <a:ext cx="1300356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-0.11 ± 0.07</a:t>
                </a:r>
              </a:p>
              <a:p>
                <a:r>
                  <a:rPr lang="en-US" b="1" dirty="0">
                    <a:solidFill>
                      <a:srgbClr val="FF0000"/>
                    </a:solidFill>
                  </a:rPr>
                  <a:t> DU yr</a:t>
                </a:r>
                <a:r>
                  <a:rPr lang="en-US" b="1" baseline="30000" dirty="0">
                    <a:solidFill>
                      <a:srgbClr val="FF0000"/>
                    </a:solidFill>
                  </a:rPr>
                  <a:t>-1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362DB36F-40A5-E347-BF26-7C5325FC322D}"/>
                </a:ext>
              </a:extLst>
            </p:cNvPr>
            <p:cNvCxnSpPr/>
            <p:nvPr/>
          </p:nvCxnSpPr>
          <p:spPr>
            <a:xfrm flipV="1">
              <a:off x="4940300" y="1678009"/>
              <a:ext cx="0" cy="1862026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6460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/>
            </a:gs>
            <a:gs pos="74000">
              <a:schemeClr val="tx1"/>
            </a:gs>
            <a:gs pos="83000">
              <a:schemeClr val="tx1"/>
            </a:gs>
            <a:gs pos="100000">
              <a:schemeClr val="tx1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00E5D83-5365-0D40-9483-31FC71D4F90A}"/>
              </a:ext>
            </a:extLst>
          </p:cNvPr>
          <p:cNvSpPr txBox="1"/>
          <p:nvPr/>
        </p:nvSpPr>
        <p:spPr>
          <a:xfrm>
            <a:off x="5623421" y="6488668"/>
            <a:ext cx="3520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AOPC 23  Darmstadt  Mar 6-9, 2018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A8E504-3261-5F42-95BC-DDB07ED60E0E}"/>
              </a:ext>
            </a:extLst>
          </p:cNvPr>
          <p:cNvSpPr txBox="1"/>
          <p:nvPr/>
        </p:nvSpPr>
        <p:spPr>
          <a:xfrm>
            <a:off x="3656383" y="54499"/>
            <a:ext cx="1829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mic Sans MS" panose="030F0902030302020204" pitchFamily="66" charset="0"/>
              </a:rPr>
              <a:t>Attribution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9942B243-10E5-944C-B0B2-8E46AD32ED6E}"/>
              </a:ext>
            </a:extLst>
          </p:cNvPr>
          <p:cNvGrpSpPr/>
          <p:nvPr/>
        </p:nvGrpSpPr>
        <p:grpSpPr>
          <a:xfrm>
            <a:off x="1735350" y="777693"/>
            <a:ext cx="1841500" cy="3738241"/>
            <a:chOff x="1981200" y="-528421"/>
            <a:chExt cx="1841500" cy="2898785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D2A0C676-651E-CB49-8DF2-73BEDA74C4E8}"/>
                </a:ext>
              </a:extLst>
            </p:cNvPr>
            <p:cNvCxnSpPr/>
            <p:nvPr/>
          </p:nvCxnSpPr>
          <p:spPr>
            <a:xfrm flipV="1">
              <a:off x="1981200" y="1651000"/>
              <a:ext cx="0" cy="719364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Arc 37">
              <a:extLst>
                <a:ext uri="{FF2B5EF4-FFF2-40B4-BE49-F238E27FC236}">
                  <a16:creationId xmlns:a16="http://schemas.microsoft.com/office/drawing/2014/main" xmlns="" id="{EF758713-B976-1041-B98B-F00DF038552F}"/>
                </a:ext>
              </a:extLst>
            </p:cNvPr>
            <p:cNvSpPr/>
            <p:nvPr/>
          </p:nvSpPr>
          <p:spPr>
            <a:xfrm flipH="1">
              <a:off x="1981200" y="1168400"/>
              <a:ext cx="1841500" cy="1016000"/>
            </a:xfrm>
            <a:prstGeom prst="arc">
              <a:avLst>
                <a:gd name="adj1" fmla="val 16081504"/>
                <a:gd name="adj2" fmla="val 0"/>
              </a:avLst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Arc 38">
              <a:extLst>
                <a:ext uri="{FF2B5EF4-FFF2-40B4-BE49-F238E27FC236}">
                  <a16:creationId xmlns:a16="http://schemas.microsoft.com/office/drawing/2014/main" xmlns="" id="{741770E2-7185-9A4A-9A8E-6B1637590229}"/>
                </a:ext>
              </a:extLst>
            </p:cNvPr>
            <p:cNvSpPr/>
            <p:nvPr/>
          </p:nvSpPr>
          <p:spPr>
            <a:xfrm flipH="1" flipV="1">
              <a:off x="1981200" y="-528421"/>
              <a:ext cx="1841500" cy="1016000"/>
            </a:xfrm>
            <a:prstGeom prst="arc">
              <a:avLst>
                <a:gd name="adj1" fmla="val 16081504"/>
                <a:gd name="adj2" fmla="val 0"/>
              </a:avLst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Arc 39">
              <a:extLst>
                <a:ext uri="{FF2B5EF4-FFF2-40B4-BE49-F238E27FC236}">
                  <a16:creationId xmlns:a16="http://schemas.microsoft.com/office/drawing/2014/main" xmlns="" id="{EF2936FC-5AAC-8549-BE64-3B7B98C2FBAA}"/>
                </a:ext>
              </a:extLst>
            </p:cNvPr>
            <p:cNvSpPr/>
            <p:nvPr/>
          </p:nvSpPr>
          <p:spPr>
            <a:xfrm rot="5400000" flipH="1">
              <a:off x="2503755" y="344474"/>
              <a:ext cx="684320" cy="970527"/>
            </a:xfrm>
            <a:prstGeom prst="arc">
              <a:avLst>
                <a:gd name="adj1" fmla="val 10353834"/>
                <a:gd name="adj2" fmla="val 21162677"/>
              </a:avLst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FD842E8-1308-EE49-B7D1-C244F7A717BE}"/>
              </a:ext>
            </a:extLst>
          </p:cNvPr>
          <p:cNvGrpSpPr/>
          <p:nvPr/>
        </p:nvGrpSpPr>
        <p:grpSpPr>
          <a:xfrm>
            <a:off x="-387660" y="-249234"/>
            <a:ext cx="5537200" cy="4239513"/>
            <a:chOff x="-387660" y="-193479"/>
            <a:chExt cx="5537200" cy="423951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1F246F03-6C4F-3A46-8028-18A2C22A2790}"/>
                </a:ext>
              </a:extLst>
            </p:cNvPr>
            <p:cNvGrpSpPr/>
            <p:nvPr/>
          </p:nvGrpSpPr>
          <p:grpSpPr>
            <a:xfrm>
              <a:off x="-387660" y="-193479"/>
              <a:ext cx="5537200" cy="4239513"/>
              <a:chOff x="-317500" y="-1470913"/>
              <a:chExt cx="5537200" cy="423951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xmlns="" id="{0B29E8A0-53A7-5440-95C5-ABB038EBC195}"/>
                  </a:ext>
                </a:extLst>
              </p:cNvPr>
              <p:cNvGrpSpPr/>
              <p:nvPr/>
            </p:nvGrpSpPr>
            <p:grpSpPr>
              <a:xfrm>
                <a:off x="1460500" y="2108200"/>
                <a:ext cx="3759200" cy="660400"/>
                <a:chOff x="1460500" y="1625600"/>
                <a:chExt cx="3759200" cy="660400"/>
              </a:xfrm>
            </p:grpSpPr>
            <p:sp>
              <p:nvSpPr>
                <p:cNvPr id="2" name="Arc 1">
                  <a:extLst>
                    <a:ext uri="{FF2B5EF4-FFF2-40B4-BE49-F238E27FC236}">
                      <a16:creationId xmlns:a16="http://schemas.microsoft.com/office/drawing/2014/main" xmlns="" id="{6C069F71-4027-1440-B217-0048EF19902C}"/>
                    </a:ext>
                  </a:extLst>
                </p:cNvPr>
                <p:cNvSpPr/>
                <p:nvPr/>
              </p:nvSpPr>
              <p:spPr>
                <a:xfrm>
                  <a:off x="1460500" y="1714500"/>
                  <a:ext cx="1892300" cy="381000"/>
                </a:xfrm>
                <a:prstGeom prst="arc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Arc 13">
                  <a:extLst>
                    <a:ext uri="{FF2B5EF4-FFF2-40B4-BE49-F238E27FC236}">
                      <a16:creationId xmlns:a16="http://schemas.microsoft.com/office/drawing/2014/main" xmlns="" id="{DE9A509E-7798-3E4E-A497-F478E4086867}"/>
                    </a:ext>
                  </a:extLst>
                </p:cNvPr>
                <p:cNvSpPr/>
                <p:nvPr/>
              </p:nvSpPr>
              <p:spPr>
                <a:xfrm flipH="1" flipV="1">
                  <a:off x="3378200" y="1625600"/>
                  <a:ext cx="1841500" cy="660400"/>
                </a:xfrm>
                <a:prstGeom prst="arc">
                  <a:avLst>
                    <a:gd name="adj1" fmla="val 16081504"/>
                    <a:gd name="adj2" fmla="val 0"/>
                  </a:avLst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7756171D-4C37-7746-8AE8-7DF71FB54206}"/>
                  </a:ext>
                </a:extLst>
              </p:cNvPr>
              <p:cNvGrpSpPr/>
              <p:nvPr/>
            </p:nvGrpSpPr>
            <p:grpSpPr>
              <a:xfrm flipH="1">
                <a:off x="-317500" y="2108200"/>
                <a:ext cx="3759200" cy="660400"/>
                <a:chOff x="1460500" y="1625600"/>
                <a:chExt cx="3759200" cy="660400"/>
              </a:xfrm>
            </p:grpSpPr>
            <p:sp>
              <p:nvSpPr>
                <p:cNvPr id="17" name="Arc 16">
                  <a:extLst>
                    <a:ext uri="{FF2B5EF4-FFF2-40B4-BE49-F238E27FC236}">
                      <a16:creationId xmlns:a16="http://schemas.microsoft.com/office/drawing/2014/main" xmlns="" id="{0BEF6ACB-897C-B142-A0BD-7CD026EFC649}"/>
                    </a:ext>
                  </a:extLst>
                </p:cNvPr>
                <p:cNvSpPr/>
                <p:nvPr/>
              </p:nvSpPr>
              <p:spPr>
                <a:xfrm>
                  <a:off x="1460500" y="1714500"/>
                  <a:ext cx="1892300" cy="381000"/>
                </a:xfrm>
                <a:prstGeom prst="arc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Arc 17">
                  <a:extLst>
                    <a:ext uri="{FF2B5EF4-FFF2-40B4-BE49-F238E27FC236}">
                      <a16:creationId xmlns:a16="http://schemas.microsoft.com/office/drawing/2014/main" xmlns="" id="{A34255EB-4341-7C44-92D5-9A7F1182CB4F}"/>
                    </a:ext>
                  </a:extLst>
                </p:cNvPr>
                <p:cNvSpPr/>
                <p:nvPr/>
              </p:nvSpPr>
              <p:spPr>
                <a:xfrm flipH="1" flipV="1">
                  <a:off x="3378200" y="1625600"/>
                  <a:ext cx="1841500" cy="660400"/>
                </a:xfrm>
                <a:prstGeom prst="arc">
                  <a:avLst>
                    <a:gd name="adj1" fmla="val 16081504"/>
                    <a:gd name="adj2" fmla="val 0"/>
                  </a:avLst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1" name="Arc 30">
                <a:extLst>
                  <a:ext uri="{FF2B5EF4-FFF2-40B4-BE49-F238E27FC236}">
                    <a16:creationId xmlns:a16="http://schemas.microsoft.com/office/drawing/2014/main" xmlns="" id="{5A2E949B-0F6E-6B4F-A858-038509406E65}"/>
                  </a:ext>
                </a:extLst>
              </p:cNvPr>
              <p:cNvSpPr/>
              <p:nvPr/>
            </p:nvSpPr>
            <p:spPr>
              <a:xfrm rot="16200000" flipH="1">
                <a:off x="1504374" y="235104"/>
                <a:ext cx="3781727" cy="381000"/>
              </a:xfrm>
              <a:prstGeom prst="arc">
                <a:avLst/>
              </a:prstGeom>
              <a:ln w="1905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Arc 32">
                <a:extLst>
                  <a:ext uri="{FF2B5EF4-FFF2-40B4-BE49-F238E27FC236}">
                    <a16:creationId xmlns:a16="http://schemas.microsoft.com/office/drawing/2014/main" xmlns="" id="{16FA32F0-D7E8-2747-8029-36D8CDFA849C}"/>
                  </a:ext>
                </a:extLst>
              </p:cNvPr>
              <p:cNvSpPr/>
              <p:nvPr/>
            </p:nvSpPr>
            <p:spPr>
              <a:xfrm rot="5400000">
                <a:off x="-371878" y="229451"/>
                <a:ext cx="3781727" cy="381000"/>
              </a:xfrm>
              <a:prstGeom prst="arc">
                <a:avLst/>
              </a:prstGeom>
              <a:ln w="1905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Left Arrow 6">
              <a:extLst>
                <a:ext uri="{FF2B5EF4-FFF2-40B4-BE49-F238E27FC236}">
                  <a16:creationId xmlns:a16="http://schemas.microsoft.com/office/drawing/2014/main" xmlns="" id="{4330E6F7-CF4C-0747-A020-6CE967E750FF}"/>
                </a:ext>
              </a:extLst>
            </p:cNvPr>
            <p:cNvSpPr/>
            <p:nvPr/>
          </p:nvSpPr>
          <p:spPr>
            <a:xfrm>
              <a:off x="1204063" y="3038126"/>
              <a:ext cx="647877" cy="215382"/>
            </a:xfrm>
            <a:prstGeom prst="left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6BEB325-2525-E544-936A-5B064AD11EEB}"/>
              </a:ext>
            </a:extLst>
          </p:cNvPr>
          <p:cNvSpPr txBox="1"/>
          <p:nvPr/>
        </p:nvSpPr>
        <p:spPr>
          <a:xfrm>
            <a:off x="1789110" y="3923261"/>
            <a:ext cx="139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O</a:t>
            </a:r>
            <a:r>
              <a:rPr lang="en-US" baseline="-25000" dirty="0">
                <a:solidFill>
                  <a:schemeClr val="bg1"/>
                </a:solidFill>
                <a:latin typeface="Comic Sans MS" panose="030F0902030302020204" pitchFamily="66" charset="0"/>
              </a:rPr>
              <a:t>3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-poor air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8733AFAC-EC41-924A-99B8-3BF3F3B01A45}"/>
              </a:ext>
            </a:extLst>
          </p:cNvPr>
          <p:cNvGrpSpPr/>
          <p:nvPr/>
        </p:nvGrpSpPr>
        <p:grpSpPr>
          <a:xfrm>
            <a:off x="107048" y="5276335"/>
            <a:ext cx="4417766" cy="400985"/>
            <a:chOff x="107048" y="5276335"/>
            <a:chExt cx="4417766" cy="400985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xmlns="" id="{5BF41338-C2CC-644E-AC90-81F1D5824022}"/>
                </a:ext>
              </a:extLst>
            </p:cNvPr>
            <p:cNvCxnSpPr/>
            <p:nvPr/>
          </p:nvCxnSpPr>
          <p:spPr>
            <a:xfrm>
              <a:off x="395416" y="5276335"/>
              <a:ext cx="3833374" cy="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46BE6E86-C777-9748-9C9F-17875DC1709F}"/>
                </a:ext>
              </a:extLst>
            </p:cNvPr>
            <p:cNvSpPr txBox="1"/>
            <p:nvPr/>
          </p:nvSpPr>
          <p:spPr>
            <a:xfrm>
              <a:off x="2071032" y="5288850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EQ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8CBBFDC7-1D7F-0142-98A9-16A6EBE5B374}"/>
                </a:ext>
              </a:extLst>
            </p:cNvPr>
            <p:cNvSpPr txBox="1"/>
            <p:nvPr/>
          </p:nvSpPr>
          <p:spPr>
            <a:xfrm>
              <a:off x="3485747" y="5307988"/>
              <a:ext cx="10390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Mid-</a:t>
              </a:r>
              <a:r>
                <a:rPr lang="en-US" dirty="0" err="1">
                  <a:solidFill>
                    <a:schemeClr val="bg1"/>
                  </a:solidFill>
                  <a:latin typeface="Comic Sans MS" panose="030F0902030302020204" pitchFamily="66" charset="0"/>
                </a:rPr>
                <a:t>Lat</a:t>
              </a:r>
              <a:endParaRPr lang="en-US" dirty="0">
                <a:solidFill>
                  <a:schemeClr val="bg1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56698749-A688-B84D-B0D0-EC02EDC9A647}"/>
                </a:ext>
              </a:extLst>
            </p:cNvPr>
            <p:cNvSpPr txBox="1"/>
            <p:nvPr/>
          </p:nvSpPr>
          <p:spPr>
            <a:xfrm>
              <a:off x="107048" y="5307988"/>
              <a:ext cx="10390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Mid-</a:t>
              </a:r>
              <a:r>
                <a:rPr lang="en-US" dirty="0" err="1">
                  <a:solidFill>
                    <a:schemeClr val="bg1"/>
                  </a:solidFill>
                  <a:latin typeface="Comic Sans MS" panose="030F0902030302020204" pitchFamily="66" charset="0"/>
                </a:rPr>
                <a:t>Lat</a:t>
              </a:r>
              <a:endParaRPr lang="en-US" dirty="0">
                <a:solidFill>
                  <a:schemeClr val="bg1"/>
                </a:solidFill>
                <a:latin typeface="Comic Sans MS" panose="030F0902030302020204" pitchFamily="66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6252C152-D58E-A840-B04B-53C61F9B1125}"/>
              </a:ext>
            </a:extLst>
          </p:cNvPr>
          <p:cNvGrpSpPr/>
          <p:nvPr/>
        </p:nvGrpSpPr>
        <p:grpSpPr>
          <a:xfrm>
            <a:off x="4002136" y="-249234"/>
            <a:ext cx="5537200" cy="5953705"/>
            <a:chOff x="4002136" y="-249234"/>
            <a:chExt cx="5537200" cy="595370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17C527DF-E79F-A748-8C60-BCF030C6C747}"/>
                </a:ext>
              </a:extLst>
            </p:cNvPr>
            <p:cNvGrpSpPr/>
            <p:nvPr/>
          </p:nvGrpSpPr>
          <p:grpSpPr>
            <a:xfrm>
              <a:off x="4002136" y="-249234"/>
              <a:ext cx="5537200" cy="4843537"/>
              <a:chOff x="4002136" y="-249234"/>
              <a:chExt cx="5537200" cy="4843537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xmlns="" id="{BBF763AD-5455-7149-BC2C-EB66546C7575}"/>
                  </a:ext>
                </a:extLst>
              </p:cNvPr>
              <p:cNvGrpSpPr/>
              <p:nvPr/>
            </p:nvGrpSpPr>
            <p:grpSpPr>
              <a:xfrm>
                <a:off x="6123704" y="521220"/>
                <a:ext cx="1841500" cy="4073083"/>
                <a:chOff x="1981200" y="-528421"/>
                <a:chExt cx="1841500" cy="3158435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xmlns="" id="{6C7185EE-7917-564A-A94F-89AB332B28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81200" y="1651000"/>
                  <a:ext cx="0" cy="979014"/>
                </a:xfrm>
                <a:prstGeom prst="line">
                  <a:avLst/>
                </a:prstGeom>
                <a:ln w="38100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Arc 43">
                  <a:extLst>
                    <a:ext uri="{FF2B5EF4-FFF2-40B4-BE49-F238E27FC236}">
                      <a16:creationId xmlns:a16="http://schemas.microsoft.com/office/drawing/2014/main" xmlns="" id="{0A53C275-3398-8F4F-B903-686D7B64A82E}"/>
                    </a:ext>
                  </a:extLst>
                </p:cNvPr>
                <p:cNvSpPr/>
                <p:nvPr/>
              </p:nvSpPr>
              <p:spPr>
                <a:xfrm flipH="1">
                  <a:off x="1981200" y="1168400"/>
                  <a:ext cx="1841500" cy="1016000"/>
                </a:xfrm>
                <a:prstGeom prst="arc">
                  <a:avLst>
                    <a:gd name="adj1" fmla="val 16081504"/>
                    <a:gd name="adj2" fmla="val 0"/>
                  </a:avLst>
                </a:prstGeom>
                <a:ln w="38100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Arc 44">
                  <a:extLst>
                    <a:ext uri="{FF2B5EF4-FFF2-40B4-BE49-F238E27FC236}">
                      <a16:creationId xmlns:a16="http://schemas.microsoft.com/office/drawing/2014/main" xmlns="" id="{E051E0FC-641E-AC46-9F1C-967D52641D7E}"/>
                    </a:ext>
                  </a:extLst>
                </p:cNvPr>
                <p:cNvSpPr/>
                <p:nvPr/>
              </p:nvSpPr>
              <p:spPr>
                <a:xfrm flipH="1" flipV="1">
                  <a:off x="1981200" y="-528421"/>
                  <a:ext cx="1841500" cy="1016000"/>
                </a:xfrm>
                <a:prstGeom prst="arc">
                  <a:avLst>
                    <a:gd name="adj1" fmla="val 16081504"/>
                    <a:gd name="adj2" fmla="val 0"/>
                  </a:avLst>
                </a:prstGeom>
                <a:ln w="38100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Arc 45">
                  <a:extLst>
                    <a:ext uri="{FF2B5EF4-FFF2-40B4-BE49-F238E27FC236}">
                      <a16:creationId xmlns:a16="http://schemas.microsoft.com/office/drawing/2014/main" xmlns="" id="{D51C0FFD-087E-444C-8C30-395A10F7094D}"/>
                    </a:ext>
                  </a:extLst>
                </p:cNvPr>
                <p:cNvSpPr/>
                <p:nvPr/>
              </p:nvSpPr>
              <p:spPr>
                <a:xfrm rot="5400000" flipH="1">
                  <a:off x="2503755" y="344474"/>
                  <a:ext cx="684320" cy="970527"/>
                </a:xfrm>
                <a:prstGeom prst="arc">
                  <a:avLst>
                    <a:gd name="adj1" fmla="val 10353834"/>
                    <a:gd name="adj2" fmla="val 21162677"/>
                  </a:avLst>
                </a:prstGeom>
                <a:ln w="38100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xmlns="" id="{FBD7C7AB-8EC5-8F44-81B6-EDD2099F5188}"/>
                  </a:ext>
                </a:extLst>
              </p:cNvPr>
              <p:cNvGrpSpPr/>
              <p:nvPr/>
            </p:nvGrpSpPr>
            <p:grpSpPr>
              <a:xfrm>
                <a:off x="4002136" y="-249234"/>
                <a:ext cx="5537200" cy="4343271"/>
                <a:chOff x="-387660" y="-193479"/>
                <a:chExt cx="5537200" cy="4343271"/>
              </a:xfrm>
            </p:grpSpPr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xmlns="" id="{AF9D302F-DF04-C948-ADFE-46B602BD98E1}"/>
                    </a:ext>
                  </a:extLst>
                </p:cNvPr>
                <p:cNvGrpSpPr/>
                <p:nvPr/>
              </p:nvGrpSpPr>
              <p:grpSpPr>
                <a:xfrm>
                  <a:off x="-387660" y="-193479"/>
                  <a:ext cx="5537200" cy="4343271"/>
                  <a:chOff x="-317500" y="-1470913"/>
                  <a:chExt cx="5537200" cy="4343271"/>
                </a:xfrm>
              </p:grpSpPr>
              <p:grpSp>
                <p:nvGrpSpPr>
                  <p:cNvPr id="53" name="Group 52">
                    <a:extLst>
                      <a:ext uri="{FF2B5EF4-FFF2-40B4-BE49-F238E27FC236}">
                        <a16:creationId xmlns:a16="http://schemas.microsoft.com/office/drawing/2014/main" xmlns="" id="{CD105FC5-8855-BE4D-8F29-821C15E726C8}"/>
                      </a:ext>
                    </a:extLst>
                  </p:cNvPr>
                  <p:cNvGrpSpPr/>
                  <p:nvPr/>
                </p:nvGrpSpPr>
                <p:grpSpPr>
                  <a:xfrm>
                    <a:off x="1460500" y="2108200"/>
                    <a:ext cx="3759200" cy="660400"/>
                    <a:chOff x="1460500" y="1625600"/>
                    <a:chExt cx="3759200" cy="660400"/>
                  </a:xfrm>
                </p:grpSpPr>
                <p:sp>
                  <p:nvSpPr>
                    <p:cNvPr id="60" name="Arc 59">
                      <a:extLst>
                        <a:ext uri="{FF2B5EF4-FFF2-40B4-BE49-F238E27FC236}">
                          <a16:creationId xmlns:a16="http://schemas.microsoft.com/office/drawing/2014/main" xmlns="" id="{EA9DD95E-648F-2049-B7BD-E0137529B9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0500" y="1714500"/>
                      <a:ext cx="1892300" cy="381000"/>
                    </a:xfrm>
                    <a:prstGeom prst="arc">
                      <a:avLst/>
                    </a:prstGeom>
                    <a:ln w="190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" name="Arc 60">
                      <a:extLst>
                        <a:ext uri="{FF2B5EF4-FFF2-40B4-BE49-F238E27FC236}">
                          <a16:creationId xmlns:a16="http://schemas.microsoft.com/office/drawing/2014/main" xmlns="" id="{4704DA2D-E68D-9240-9C6C-EFC37771DD26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3378200" y="1625600"/>
                      <a:ext cx="1841500" cy="660400"/>
                    </a:xfrm>
                    <a:prstGeom prst="arc">
                      <a:avLst>
                        <a:gd name="adj1" fmla="val 16081504"/>
                        <a:gd name="adj2" fmla="val 0"/>
                      </a:avLst>
                    </a:prstGeom>
                    <a:ln w="190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4" name="Group 53">
                    <a:extLst>
                      <a:ext uri="{FF2B5EF4-FFF2-40B4-BE49-F238E27FC236}">
                        <a16:creationId xmlns:a16="http://schemas.microsoft.com/office/drawing/2014/main" xmlns="" id="{F49F190D-C31A-A745-8F0A-85C4637F898E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-317500" y="2108200"/>
                    <a:ext cx="3759200" cy="660400"/>
                    <a:chOff x="1460500" y="1625600"/>
                    <a:chExt cx="3759200" cy="660400"/>
                  </a:xfrm>
                </p:grpSpPr>
                <p:sp>
                  <p:nvSpPr>
                    <p:cNvPr id="58" name="Arc 57">
                      <a:extLst>
                        <a:ext uri="{FF2B5EF4-FFF2-40B4-BE49-F238E27FC236}">
                          <a16:creationId xmlns:a16="http://schemas.microsoft.com/office/drawing/2014/main" xmlns="" id="{EF07B27D-EA7B-C548-99AA-B947116710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0500" y="1714500"/>
                      <a:ext cx="1892300" cy="381000"/>
                    </a:xfrm>
                    <a:prstGeom prst="arc">
                      <a:avLst/>
                    </a:prstGeom>
                    <a:ln w="190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9" name="Arc 58">
                      <a:extLst>
                        <a:ext uri="{FF2B5EF4-FFF2-40B4-BE49-F238E27FC236}">
                          <a16:creationId xmlns:a16="http://schemas.microsoft.com/office/drawing/2014/main" xmlns="" id="{F783D17A-604D-AE43-B86F-7835DC47A2BE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3378200" y="1625600"/>
                      <a:ext cx="1841500" cy="660400"/>
                    </a:xfrm>
                    <a:prstGeom prst="arc">
                      <a:avLst>
                        <a:gd name="adj1" fmla="val 16081504"/>
                        <a:gd name="adj2" fmla="val 0"/>
                      </a:avLst>
                    </a:prstGeom>
                    <a:ln w="190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55" name="Up Arrow 54">
                    <a:extLst>
                      <a:ext uri="{FF2B5EF4-FFF2-40B4-BE49-F238E27FC236}">
                        <a16:creationId xmlns:a16="http://schemas.microsoft.com/office/drawing/2014/main" xmlns="" id="{FE224F1D-7439-9D48-8C86-410D978C749D}"/>
                      </a:ext>
                    </a:extLst>
                  </p:cNvPr>
                  <p:cNvSpPr/>
                  <p:nvPr/>
                </p:nvSpPr>
                <p:spPr>
                  <a:xfrm>
                    <a:off x="2054930" y="1767458"/>
                    <a:ext cx="708717" cy="1104900"/>
                  </a:xfrm>
                  <a:prstGeom prst="upArrow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Arc 55">
                    <a:extLst>
                      <a:ext uri="{FF2B5EF4-FFF2-40B4-BE49-F238E27FC236}">
                        <a16:creationId xmlns:a16="http://schemas.microsoft.com/office/drawing/2014/main" xmlns="" id="{E077424A-AA1D-FD4B-B7C9-85951087A377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504374" y="235104"/>
                    <a:ext cx="3781727" cy="381000"/>
                  </a:xfrm>
                  <a:prstGeom prst="arc">
                    <a:avLst/>
                  </a:prstGeom>
                  <a:ln w="19050">
                    <a:solidFill>
                      <a:schemeClr val="bg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Arc 56">
                    <a:extLst>
                      <a:ext uri="{FF2B5EF4-FFF2-40B4-BE49-F238E27FC236}">
                        <a16:creationId xmlns:a16="http://schemas.microsoft.com/office/drawing/2014/main" xmlns="" id="{AA97A23B-3923-A640-99AB-3D25AD0C2FE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-371878" y="229451"/>
                    <a:ext cx="3781727" cy="381000"/>
                  </a:xfrm>
                  <a:prstGeom prst="arc">
                    <a:avLst/>
                  </a:prstGeom>
                  <a:ln w="19050">
                    <a:solidFill>
                      <a:schemeClr val="bg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9" name="Left Arrow 48">
                  <a:extLst>
                    <a:ext uri="{FF2B5EF4-FFF2-40B4-BE49-F238E27FC236}">
                      <a16:creationId xmlns:a16="http://schemas.microsoft.com/office/drawing/2014/main" xmlns="" id="{190313F7-D103-0E4B-B40F-7C1470C4E3C9}"/>
                    </a:ext>
                  </a:extLst>
                </p:cNvPr>
                <p:cNvSpPr/>
                <p:nvPr/>
              </p:nvSpPr>
              <p:spPr>
                <a:xfrm>
                  <a:off x="803670" y="2806781"/>
                  <a:ext cx="978408" cy="365789"/>
                </a:xfrm>
                <a:prstGeom prst="leftArrow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0" name="Left Arrow 49">
                  <a:extLst>
                    <a:ext uri="{FF2B5EF4-FFF2-40B4-BE49-F238E27FC236}">
                      <a16:creationId xmlns:a16="http://schemas.microsoft.com/office/drawing/2014/main" xmlns="" id="{DAB173E4-F18B-EE47-98F2-0D359F54EEA8}"/>
                    </a:ext>
                  </a:extLst>
                </p:cNvPr>
                <p:cNvSpPr/>
                <p:nvPr/>
              </p:nvSpPr>
              <p:spPr>
                <a:xfrm>
                  <a:off x="689571" y="3208810"/>
                  <a:ext cx="978408" cy="379439"/>
                </a:xfrm>
                <a:prstGeom prst="leftArrow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Left Arrow 50">
                  <a:extLst>
                    <a:ext uri="{FF2B5EF4-FFF2-40B4-BE49-F238E27FC236}">
                      <a16:creationId xmlns:a16="http://schemas.microsoft.com/office/drawing/2014/main" xmlns="" id="{7C29456E-1A21-ED43-8D87-60483215E066}"/>
                    </a:ext>
                  </a:extLst>
                </p:cNvPr>
                <p:cNvSpPr/>
                <p:nvPr/>
              </p:nvSpPr>
              <p:spPr>
                <a:xfrm flipH="1" flipV="1">
                  <a:off x="3027059" y="2758379"/>
                  <a:ext cx="978408" cy="387438"/>
                </a:xfrm>
                <a:prstGeom prst="leftArrow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Left Arrow 51">
                  <a:extLst>
                    <a:ext uri="{FF2B5EF4-FFF2-40B4-BE49-F238E27FC236}">
                      <a16:creationId xmlns:a16="http://schemas.microsoft.com/office/drawing/2014/main" xmlns="" id="{4ECF9400-FD04-7144-80ED-38B49440D883}"/>
                    </a:ext>
                  </a:extLst>
                </p:cNvPr>
                <p:cNvSpPr/>
                <p:nvPr/>
              </p:nvSpPr>
              <p:spPr>
                <a:xfrm flipH="1" flipV="1">
                  <a:off x="2853850" y="3138584"/>
                  <a:ext cx="978408" cy="403056"/>
                </a:xfrm>
                <a:prstGeom prst="leftArrow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D44FB117-4451-BC40-AA88-E74A98FC0DCC}"/>
                </a:ext>
              </a:extLst>
            </p:cNvPr>
            <p:cNvSpPr txBox="1"/>
            <p:nvPr/>
          </p:nvSpPr>
          <p:spPr>
            <a:xfrm>
              <a:off x="6153969" y="4061248"/>
              <a:ext cx="13997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O</a:t>
              </a:r>
              <a:r>
                <a:rPr lang="en-US" baseline="-250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3</a:t>
              </a:r>
              <a:r>
                <a:rPr lang="en-US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-poor air</a:t>
              </a: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xmlns="" id="{BE1175B8-6256-9D46-A8CC-355334C46054}"/>
                </a:ext>
              </a:extLst>
            </p:cNvPr>
            <p:cNvGrpSpPr/>
            <p:nvPr/>
          </p:nvGrpSpPr>
          <p:grpSpPr>
            <a:xfrm>
              <a:off x="4648785" y="5303486"/>
              <a:ext cx="4417766" cy="400985"/>
              <a:chOff x="107048" y="5276335"/>
              <a:chExt cx="4417766" cy="400985"/>
            </a:xfrm>
          </p:grpSpPr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xmlns="" id="{A06DD2E2-BFCA-F54E-AD99-B137A3E4969F}"/>
                  </a:ext>
                </a:extLst>
              </p:cNvPr>
              <p:cNvCxnSpPr/>
              <p:nvPr/>
            </p:nvCxnSpPr>
            <p:spPr>
              <a:xfrm>
                <a:off x="395416" y="5276335"/>
                <a:ext cx="3833374" cy="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xmlns="" id="{E962CB95-2CB6-2941-8984-057CE07858A8}"/>
                  </a:ext>
                </a:extLst>
              </p:cNvPr>
              <p:cNvSpPr txBox="1"/>
              <p:nvPr/>
            </p:nvSpPr>
            <p:spPr>
              <a:xfrm>
                <a:off x="2071032" y="5288850"/>
                <a:ext cx="5309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Comic Sans MS" panose="030F0902030302020204" pitchFamily="66" charset="0"/>
                  </a:rPr>
                  <a:t>EQ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xmlns="" id="{CD495141-2430-8845-A1C2-2C3C5EB8B2EB}"/>
                  </a:ext>
                </a:extLst>
              </p:cNvPr>
              <p:cNvSpPr txBox="1"/>
              <p:nvPr/>
            </p:nvSpPr>
            <p:spPr>
              <a:xfrm>
                <a:off x="3485747" y="5307988"/>
                <a:ext cx="10390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Comic Sans MS" panose="030F0902030302020204" pitchFamily="66" charset="0"/>
                  </a:rPr>
                  <a:t>Mid-</a:t>
                </a:r>
                <a:r>
                  <a:rPr lang="en-US" dirty="0" err="1">
                    <a:solidFill>
                      <a:schemeClr val="bg1"/>
                    </a:solidFill>
                    <a:latin typeface="Comic Sans MS" panose="030F0902030302020204" pitchFamily="66" charset="0"/>
                  </a:rPr>
                  <a:t>Lat</a:t>
                </a:r>
                <a:endParaRPr lang="en-US" dirty="0">
                  <a:solidFill>
                    <a:schemeClr val="bg1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xmlns="" id="{2AE4615D-4CD2-D04C-963D-2E41F7A2C87D}"/>
                  </a:ext>
                </a:extLst>
              </p:cNvPr>
              <p:cNvSpPr txBox="1"/>
              <p:nvPr/>
            </p:nvSpPr>
            <p:spPr>
              <a:xfrm>
                <a:off x="107048" y="5307988"/>
                <a:ext cx="10390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Comic Sans MS" panose="030F0902030302020204" pitchFamily="66" charset="0"/>
                  </a:rPr>
                  <a:t>Mid-</a:t>
                </a:r>
                <a:r>
                  <a:rPr lang="en-US" dirty="0" err="1">
                    <a:solidFill>
                      <a:schemeClr val="bg1"/>
                    </a:solidFill>
                    <a:latin typeface="Comic Sans MS" panose="030F0902030302020204" pitchFamily="66" charset="0"/>
                  </a:rPr>
                  <a:t>Lat</a:t>
                </a:r>
                <a:endParaRPr lang="en-US" dirty="0">
                  <a:solidFill>
                    <a:schemeClr val="bg1"/>
                  </a:solidFill>
                  <a:latin typeface="Comic Sans MS" panose="030F0902030302020204" pitchFamily="66" charset="0"/>
                </a:endParaRPr>
              </a:p>
            </p:txBody>
          </p:sp>
        </p:grp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8FFDE385-9E77-9344-990C-10C0114763D8}"/>
              </a:ext>
            </a:extLst>
          </p:cNvPr>
          <p:cNvSpPr txBox="1"/>
          <p:nvPr/>
        </p:nvSpPr>
        <p:spPr>
          <a:xfrm>
            <a:off x="1170124" y="679570"/>
            <a:ext cx="7051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omic Sans MS" panose="030F0902030302020204" pitchFamily="66" charset="0"/>
              </a:rPr>
              <a:t>Strengthening of the shallow branch of the Brewer-Dobson circulation?</a:t>
            </a:r>
          </a:p>
        </p:txBody>
      </p:sp>
      <p:sp>
        <p:nvSpPr>
          <p:cNvPr id="74" name="Left Arrow 73">
            <a:extLst>
              <a:ext uri="{FF2B5EF4-FFF2-40B4-BE49-F238E27FC236}">
                <a16:creationId xmlns:a16="http://schemas.microsoft.com/office/drawing/2014/main" xmlns="" id="{1D19B584-2E20-3040-8BB6-6A4E5C745377}"/>
              </a:ext>
            </a:extLst>
          </p:cNvPr>
          <p:cNvSpPr/>
          <p:nvPr/>
        </p:nvSpPr>
        <p:spPr>
          <a:xfrm>
            <a:off x="1033714" y="3254943"/>
            <a:ext cx="647877" cy="215382"/>
          </a:xfrm>
          <a:prstGeom prst="lef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Left Arrow 74">
            <a:extLst>
              <a:ext uri="{FF2B5EF4-FFF2-40B4-BE49-F238E27FC236}">
                <a16:creationId xmlns:a16="http://schemas.microsoft.com/office/drawing/2014/main" xmlns="" id="{02A8A9AA-4825-5D43-B14C-038542E72A6D}"/>
              </a:ext>
            </a:extLst>
          </p:cNvPr>
          <p:cNvSpPr/>
          <p:nvPr/>
        </p:nvSpPr>
        <p:spPr>
          <a:xfrm rot="10800000">
            <a:off x="2951870" y="3006134"/>
            <a:ext cx="647877" cy="215382"/>
          </a:xfrm>
          <a:prstGeom prst="lef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Left Arrow 75">
            <a:extLst>
              <a:ext uri="{FF2B5EF4-FFF2-40B4-BE49-F238E27FC236}">
                <a16:creationId xmlns:a16="http://schemas.microsoft.com/office/drawing/2014/main" xmlns="" id="{C9AB13A0-28D3-D046-98BD-78985B05CF52}"/>
              </a:ext>
            </a:extLst>
          </p:cNvPr>
          <p:cNvSpPr/>
          <p:nvPr/>
        </p:nvSpPr>
        <p:spPr>
          <a:xfrm rot="10800000">
            <a:off x="3040441" y="3244642"/>
            <a:ext cx="647877" cy="215382"/>
          </a:xfrm>
          <a:prstGeom prst="lef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Left Arrow 76">
            <a:extLst>
              <a:ext uri="{FF2B5EF4-FFF2-40B4-BE49-F238E27FC236}">
                <a16:creationId xmlns:a16="http://schemas.microsoft.com/office/drawing/2014/main" xmlns="" id="{7215F520-101E-2449-B957-C84C388B0C35}"/>
              </a:ext>
            </a:extLst>
          </p:cNvPr>
          <p:cNvSpPr/>
          <p:nvPr/>
        </p:nvSpPr>
        <p:spPr>
          <a:xfrm rot="5400000">
            <a:off x="1970258" y="3456510"/>
            <a:ext cx="647877" cy="215382"/>
          </a:xfrm>
          <a:prstGeom prst="lef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20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/>
            </a:gs>
            <a:gs pos="74000">
              <a:schemeClr val="tx1"/>
            </a:gs>
            <a:gs pos="83000">
              <a:schemeClr val="tx1"/>
            </a:gs>
            <a:gs pos="100000">
              <a:schemeClr val="tx1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LS_83_Merra_CPT_Timeseries.png">
            <a:extLst>
              <a:ext uri="{FF2B5EF4-FFF2-40B4-BE49-F238E27FC236}">
                <a16:creationId xmlns:a16="http://schemas.microsoft.com/office/drawing/2014/main" xmlns="" id="{92A40484-BEA8-244C-8963-01722B0E7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37" y="634891"/>
            <a:ext cx="7772400" cy="309831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99078D7-7464-A24E-89A7-FE644C8526C8}"/>
              </a:ext>
            </a:extLst>
          </p:cNvPr>
          <p:cNvGrpSpPr/>
          <p:nvPr/>
        </p:nvGrpSpPr>
        <p:grpSpPr>
          <a:xfrm>
            <a:off x="678337" y="574790"/>
            <a:ext cx="7772400" cy="3281590"/>
            <a:chOff x="221137" y="675442"/>
            <a:chExt cx="8686800" cy="328159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D53A7522-C6EB-9248-9DBE-A7A8A15C2F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526"/>
            <a:stretch/>
          </p:blipFill>
          <p:spPr>
            <a:xfrm>
              <a:off x="221137" y="675442"/>
              <a:ext cx="8686800" cy="278681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C7CA630D-6290-A54E-87CC-BEB993850A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044"/>
            <a:stretch/>
          </p:blipFill>
          <p:spPr>
            <a:xfrm>
              <a:off x="221137" y="3442161"/>
              <a:ext cx="8686800" cy="51487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F28707ED-D914-0E40-9001-2EFF9ABCE24A}"/>
              </a:ext>
            </a:extLst>
          </p:cNvPr>
          <p:cNvGrpSpPr/>
          <p:nvPr/>
        </p:nvGrpSpPr>
        <p:grpSpPr>
          <a:xfrm>
            <a:off x="5818429" y="1270067"/>
            <a:ext cx="1804054" cy="1976019"/>
            <a:chOff x="6131580" y="4077208"/>
            <a:chExt cx="1804054" cy="1976019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xmlns="" id="{6CCCB939-E132-0044-AF5A-0643E7A42408}"/>
                </a:ext>
              </a:extLst>
            </p:cNvPr>
            <p:cNvCxnSpPr/>
            <p:nvPr/>
          </p:nvCxnSpPr>
          <p:spPr>
            <a:xfrm>
              <a:off x="7317568" y="4077208"/>
              <a:ext cx="618066" cy="190500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88B872D-89BC-E84B-9589-182E5B658F01}"/>
                </a:ext>
              </a:extLst>
            </p:cNvPr>
            <p:cNvSpPr txBox="1"/>
            <p:nvPr/>
          </p:nvSpPr>
          <p:spPr>
            <a:xfrm>
              <a:off x="6131580" y="5468451"/>
              <a:ext cx="174919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00FF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600" b="1" dirty="0">
                  <a:solidFill>
                    <a:srgbClr val="0000FF"/>
                  </a:solidFill>
                </a:rPr>
                <a:t>H</a:t>
              </a:r>
              <a:r>
                <a:rPr lang="en-US" sz="1600" b="1" baseline="-25000" dirty="0">
                  <a:solidFill>
                    <a:srgbClr val="0000FF"/>
                  </a:solidFill>
                </a:rPr>
                <a:t>2</a:t>
              </a:r>
              <a:r>
                <a:rPr lang="en-US" sz="1600" b="1" dirty="0">
                  <a:solidFill>
                    <a:srgbClr val="0000FF"/>
                  </a:solidFill>
                </a:rPr>
                <a:t>O = -1.9 </a:t>
              </a:r>
              <a:r>
                <a:rPr lang="en-US" sz="1600" b="1" dirty="0" err="1">
                  <a:solidFill>
                    <a:srgbClr val="0000FF"/>
                  </a:solidFill>
                </a:rPr>
                <a:t>ppmv</a:t>
              </a:r>
              <a:endParaRPr lang="en-US" sz="1600" b="1" dirty="0">
                <a:solidFill>
                  <a:srgbClr val="0000FF"/>
                </a:solidFill>
              </a:endParaRPr>
            </a:p>
            <a:p>
              <a:r>
                <a:rPr lang="en-US" sz="1600" b="1" dirty="0">
                  <a:solidFill>
                    <a:srgbClr val="FF0000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600" b="1" dirty="0">
                  <a:solidFill>
                    <a:srgbClr val="FF0000"/>
                  </a:solidFill>
                </a:rPr>
                <a:t>CPT = -3.1 °C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1627CA5-F9C3-9D4D-B654-F222E731610F}"/>
              </a:ext>
            </a:extLst>
          </p:cNvPr>
          <p:cNvSpPr txBox="1"/>
          <p:nvPr/>
        </p:nvSpPr>
        <p:spPr>
          <a:xfrm>
            <a:off x="970497" y="67495"/>
            <a:ext cx="7422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mic Sans MS"/>
                <a:cs typeface="Comic Sans MS"/>
              </a:rPr>
              <a:t>Monthly </a:t>
            </a:r>
            <a:r>
              <a:rPr lang="en-US" sz="2400" dirty="0" err="1">
                <a:solidFill>
                  <a:schemeClr val="bg1"/>
                </a:solidFill>
                <a:latin typeface="Comic Sans MS"/>
                <a:cs typeface="Comic Sans MS"/>
              </a:rPr>
              <a:t>Avg</a:t>
            </a:r>
            <a:r>
              <a:rPr lang="en-US" sz="2400" dirty="0">
                <a:solidFill>
                  <a:schemeClr val="bg1"/>
                </a:solidFill>
                <a:latin typeface="Comic Sans MS"/>
                <a:cs typeface="Comic Sans MS"/>
              </a:rPr>
              <a:t> Tropical Mean (15°S-15°N) Anomalies</a:t>
            </a:r>
          </a:p>
        </p:txBody>
      </p:sp>
      <p:pic>
        <p:nvPicPr>
          <p:cNvPr id="11" name="Picture 10" descr="MLS_83_vs_Merra_CPT.png">
            <a:extLst>
              <a:ext uri="{FF2B5EF4-FFF2-40B4-BE49-F238E27FC236}">
                <a16:creationId xmlns:a16="http://schemas.microsoft.com/office/drawing/2014/main" xmlns="" id="{BB7CF8EC-0CC2-DB4D-8070-B748D59015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37" y="3730200"/>
            <a:ext cx="3862917" cy="29504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00E5D83-5365-0D40-9483-31FC71D4F90A}"/>
              </a:ext>
            </a:extLst>
          </p:cNvPr>
          <p:cNvSpPr txBox="1"/>
          <p:nvPr/>
        </p:nvSpPr>
        <p:spPr>
          <a:xfrm>
            <a:off x="5623421" y="6488668"/>
            <a:ext cx="3520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AOPC 23  Darmstadt  Mar 6-9, 2018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9D0ACE9-04E5-E742-A397-F34528B799DC}"/>
              </a:ext>
            </a:extLst>
          </p:cNvPr>
          <p:cNvSpPr txBox="1"/>
          <p:nvPr/>
        </p:nvSpPr>
        <p:spPr>
          <a:xfrm>
            <a:off x="-186774" y="7998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/>
                <a:cs typeface="Comic Sans MS"/>
              </a:rPr>
              <a:t>What controls the amount of WV in the stratosphere? </a:t>
            </a:r>
          </a:p>
        </p:txBody>
      </p:sp>
    </p:spTree>
    <p:extLst>
      <p:ext uri="{BB962C8B-B14F-4D97-AF65-F5344CB8AC3E}">
        <p14:creationId xmlns:p14="http://schemas.microsoft.com/office/powerpoint/2010/main" val="427709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/>
            </a:gs>
            <a:gs pos="74000">
              <a:schemeClr val="tx1"/>
            </a:gs>
            <a:gs pos="83000">
              <a:schemeClr val="tx1"/>
            </a:gs>
            <a:gs pos="100000">
              <a:schemeClr val="tx1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BD86A99F-E317-7B4B-A26C-F188F071FBD4}"/>
              </a:ext>
            </a:extLst>
          </p:cNvPr>
          <p:cNvGrpSpPr/>
          <p:nvPr/>
        </p:nvGrpSpPr>
        <p:grpSpPr>
          <a:xfrm>
            <a:off x="232833" y="637510"/>
            <a:ext cx="8686800" cy="5749082"/>
            <a:chOff x="232833" y="637510"/>
            <a:chExt cx="8686800" cy="574908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105349D6-4478-644B-BED1-839635359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833" y="637510"/>
              <a:ext cx="8686800" cy="5749082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161E76E8-ED7B-D341-B0F7-77F3EC47A94C}"/>
                </a:ext>
              </a:extLst>
            </p:cNvPr>
            <p:cNvSpPr/>
            <p:nvPr/>
          </p:nvSpPr>
          <p:spPr>
            <a:xfrm>
              <a:off x="7553352" y="3359862"/>
              <a:ext cx="679938" cy="2088438"/>
            </a:xfrm>
            <a:prstGeom prst="rect">
              <a:avLst/>
            </a:prstGeom>
            <a:solidFill>
              <a:schemeClr val="accent2">
                <a:alpha val="31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00E5D83-5365-0D40-9483-31FC71D4F90A}"/>
              </a:ext>
            </a:extLst>
          </p:cNvPr>
          <p:cNvSpPr txBox="1"/>
          <p:nvPr/>
        </p:nvSpPr>
        <p:spPr>
          <a:xfrm>
            <a:off x="5623421" y="6488668"/>
            <a:ext cx="3520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AOPC 23  Darmstadt  Mar 6-9, 2018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A8E504-3261-5F42-95BC-DDB07ED60E0E}"/>
              </a:ext>
            </a:extLst>
          </p:cNvPr>
          <p:cNvSpPr txBox="1"/>
          <p:nvPr/>
        </p:nvSpPr>
        <p:spPr>
          <a:xfrm>
            <a:off x="1736079" y="93425"/>
            <a:ext cx="6202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mic Sans MS" panose="030F0902030302020204" pitchFamily="66" charset="0"/>
              </a:rPr>
              <a:t>Tropical Mean Anomalies: QBO and ENSO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548F020-8DB6-2B47-825C-D2ADDD740D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2" b="268"/>
          <a:stretch/>
        </p:blipFill>
        <p:spPr>
          <a:xfrm>
            <a:off x="232833" y="3394533"/>
            <a:ext cx="8686800" cy="298130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3423C7A-13C5-6240-9121-3FB4A074D2D7}"/>
              </a:ext>
            </a:extLst>
          </p:cNvPr>
          <p:cNvGrpSpPr/>
          <p:nvPr/>
        </p:nvGrpSpPr>
        <p:grpSpPr>
          <a:xfrm>
            <a:off x="1178018" y="3359862"/>
            <a:ext cx="1228264" cy="2448567"/>
            <a:chOff x="1178018" y="3160571"/>
            <a:chExt cx="1228264" cy="244856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4637D270-C26E-EB4F-B3B4-AD07763280E9}"/>
                </a:ext>
              </a:extLst>
            </p:cNvPr>
            <p:cNvGrpSpPr/>
            <p:nvPr/>
          </p:nvGrpSpPr>
          <p:grpSpPr>
            <a:xfrm>
              <a:off x="1178018" y="3696021"/>
              <a:ext cx="1209853" cy="1804192"/>
              <a:chOff x="1178018" y="3696021"/>
              <a:chExt cx="1209853" cy="1804192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D8E9E1D2-6113-1840-A5A8-B86B2B5E1641}"/>
                  </a:ext>
                </a:extLst>
              </p:cNvPr>
              <p:cNvSpPr txBox="1"/>
              <p:nvPr/>
            </p:nvSpPr>
            <p:spPr>
              <a:xfrm>
                <a:off x="1256664" y="5130881"/>
                <a:ext cx="1131207" cy="369332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lIns="45720" rIns="91440" rtlCol="0">
                <a:spAutoFit/>
              </a:bodyPr>
              <a:lstStyle/>
              <a:p>
                <a:pPr algn="ctr"/>
                <a:r>
                  <a:rPr lang="en-US" b="1" dirty="0"/>
                  <a:t>QBO Cycle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7735EBCE-4CF2-5048-9985-74D0BBB426EB}"/>
                  </a:ext>
                </a:extLst>
              </p:cNvPr>
              <p:cNvSpPr txBox="1"/>
              <p:nvPr/>
            </p:nvSpPr>
            <p:spPr>
              <a:xfrm>
                <a:off x="1178018" y="3696021"/>
                <a:ext cx="68961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1" dirty="0">
                    <a:solidFill>
                      <a:srgbClr val="FF00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warm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E53121EB-DA03-CF41-9BF8-17442A52ABBD}"/>
                  </a:ext>
                </a:extLst>
              </p:cNvPr>
              <p:cNvSpPr txBox="1"/>
              <p:nvPr/>
            </p:nvSpPr>
            <p:spPr>
              <a:xfrm>
                <a:off x="1806721" y="4168204"/>
                <a:ext cx="57419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1" dirty="0">
                    <a:solidFill>
                      <a:srgbClr val="0070C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cold</a:t>
                </a:r>
              </a:p>
            </p:txBody>
          </p: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012B829E-398D-FB43-9052-5E9B6E975D70}"/>
                </a:ext>
              </a:extLst>
            </p:cNvPr>
            <p:cNvCxnSpPr>
              <a:cxnSpLocks/>
            </p:cNvCxnSpPr>
            <p:nvPr/>
          </p:nvCxnSpPr>
          <p:spPr>
            <a:xfrm>
              <a:off x="1233903" y="3160571"/>
              <a:ext cx="0" cy="2448567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A0CADA58-CD5B-EC45-B0AA-B358726B7730}"/>
                </a:ext>
              </a:extLst>
            </p:cNvPr>
            <p:cNvCxnSpPr>
              <a:cxnSpLocks/>
            </p:cNvCxnSpPr>
            <p:nvPr/>
          </p:nvCxnSpPr>
          <p:spPr>
            <a:xfrm>
              <a:off x="2406282" y="3160571"/>
              <a:ext cx="0" cy="2448567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4BC4C6C-F849-2948-AF2B-A3456F574D23}"/>
              </a:ext>
            </a:extLst>
          </p:cNvPr>
          <p:cNvGrpSpPr/>
          <p:nvPr/>
        </p:nvGrpSpPr>
        <p:grpSpPr>
          <a:xfrm>
            <a:off x="1639958" y="1103243"/>
            <a:ext cx="6490981" cy="523220"/>
            <a:chOff x="1659836" y="1103243"/>
            <a:chExt cx="6490981" cy="52322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38A33585-3F13-024E-98E0-7513F9E5BDA3}"/>
                </a:ext>
              </a:extLst>
            </p:cNvPr>
            <p:cNvSpPr txBox="1"/>
            <p:nvPr/>
          </p:nvSpPr>
          <p:spPr>
            <a:xfrm>
              <a:off x="1659836" y="1103243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Arial" charset="0"/>
                  <a:ea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7FB5C4F0-779F-834F-9A66-153F94EF73D4}"/>
                </a:ext>
              </a:extLst>
            </p:cNvPr>
            <p:cNvSpPr txBox="1"/>
            <p:nvPr/>
          </p:nvSpPr>
          <p:spPr>
            <a:xfrm>
              <a:off x="2816088" y="1103243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Arial" charset="0"/>
                  <a:ea typeface="Arial" charset="0"/>
                  <a:cs typeface="Arial" charset="0"/>
                </a:rPr>
                <a:t>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A48290BA-8CC3-384E-8AD0-8904256C7937}"/>
                </a:ext>
              </a:extLst>
            </p:cNvPr>
            <p:cNvSpPr txBox="1"/>
            <p:nvPr/>
          </p:nvSpPr>
          <p:spPr>
            <a:xfrm>
              <a:off x="3972340" y="1103243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Arial" charset="0"/>
                  <a:ea typeface="Arial" charset="0"/>
                  <a:cs typeface="Arial" charset="0"/>
                </a:rPr>
                <a:t>3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D8813538-1C60-944A-B712-6768DC611D98}"/>
                </a:ext>
              </a:extLst>
            </p:cNvPr>
            <p:cNvSpPr txBox="1"/>
            <p:nvPr/>
          </p:nvSpPr>
          <p:spPr>
            <a:xfrm>
              <a:off x="5410201" y="1103243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Arial" charset="0"/>
                  <a:ea typeface="Arial" charset="0"/>
                  <a:cs typeface="Arial" charset="0"/>
                </a:rPr>
                <a:t>4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F8C417C-83DE-9448-822F-48178D883A67}"/>
                </a:ext>
              </a:extLst>
            </p:cNvPr>
            <p:cNvSpPr txBox="1"/>
            <p:nvPr/>
          </p:nvSpPr>
          <p:spPr>
            <a:xfrm>
              <a:off x="6848062" y="1103243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Arial" charset="0"/>
                  <a:ea typeface="Arial" charset="0"/>
                  <a:cs typeface="Arial" charset="0"/>
                </a:rPr>
                <a:t>5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2FF15FE2-498B-C04B-BAB6-A1D85A60D323}"/>
                </a:ext>
              </a:extLst>
            </p:cNvPr>
            <p:cNvSpPr txBox="1"/>
            <p:nvPr/>
          </p:nvSpPr>
          <p:spPr>
            <a:xfrm>
              <a:off x="7765775" y="1103243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Arial" charset="0"/>
                  <a:ea typeface="Arial" charset="0"/>
                  <a:cs typeface="Arial" charset="0"/>
                </a:rPr>
                <a:t>6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61D8DF34-C993-F642-B601-503BD09CA506}"/>
              </a:ext>
            </a:extLst>
          </p:cNvPr>
          <p:cNvGrpSpPr/>
          <p:nvPr/>
        </p:nvGrpSpPr>
        <p:grpSpPr>
          <a:xfrm>
            <a:off x="1233903" y="879231"/>
            <a:ext cx="6999387" cy="4945230"/>
            <a:chOff x="1233903" y="879231"/>
            <a:chExt cx="6999387" cy="494523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xmlns="" id="{B7683B95-3EA1-A340-BC6A-2C694C2123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06921" y="879231"/>
              <a:ext cx="0" cy="4929198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5DF6F6E6-1C3C-D34C-99E1-8F3C89A15D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3903" y="895263"/>
              <a:ext cx="0" cy="4929198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F10BDBF3-E2D6-A243-9A6E-CAED1FEA01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20613" y="879231"/>
              <a:ext cx="0" cy="4929198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657C8BD3-4274-EE43-8D78-55FB8D9EAF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33598" y="879231"/>
              <a:ext cx="0" cy="4929198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FD2CED59-2A4F-FE42-84A0-A9E252AA5D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34152" y="879231"/>
              <a:ext cx="0" cy="4929198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4C8E3A82-D0F8-884F-AC1C-B4B3B748AB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53352" y="879231"/>
              <a:ext cx="0" cy="4929198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961C8CF8-4EC9-BA4B-97BC-F1A20ACF7D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33290" y="879231"/>
              <a:ext cx="0" cy="4929198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B88D3BFB-23D9-2942-9D89-DB99DA547AD9}"/>
              </a:ext>
            </a:extLst>
          </p:cNvPr>
          <p:cNvSpPr/>
          <p:nvPr/>
        </p:nvSpPr>
        <p:spPr>
          <a:xfrm>
            <a:off x="6302253" y="31899"/>
            <a:ext cx="1502043" cy="5550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9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/>
            </a:gs>
            <a:gs pos="74000">
              <a:schemeClr val="tx1"/>
            </a:gs>
            <a:gs pos="83000">
              <a:schemeClr val="tx1"/>
            </a:gs>
            <a:gs pos="100000">
              <a:schemeClr val="tx1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00E5D83-5365-0D40-9483-31FC71D4F90A}"/>
              </a:ext>
            </a:extLst>
          </p:cNvPr>
          <p:cNvSpPr txBox="1"/>
          <p:nvPr/>
        </p:nvSpPr>
        <p:spPr>
          <a:xfrm>
            <a:off x="5623421" y="6488668"/>
            <a:ext cx="3520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AOPC 23  Darmstadt  Mar 6-9, 2018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6073897-97FA-8042-B9B9-C62EEA4F1458}"/>
              </a:ext>
            </a:extLst>
          </p:cNvPr>
          <p:cNvSpPr txBox="1"/>
          <p:nvPr/>
        </p:nvSpPr>
        <p:spPr>
          <a:xfrm>
            <a:off x="290341" y="75108"/>
            <a:ext cx="8666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mic Sans MS"/>
                <a:cs typeface="Comic Sans MS"/>
              </a:rPr>
              <a:t>Decreases in Tropical Mean WV Anomalies, QBO cycles 1-6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822A7D6-09BD-0841-8196-D4A37B6B0C61}"/>
              </a:ext>
            </a:extLst>
          </p:cNvPr>
          <p:cNvSpPr txBox="1"/>
          <p:nvPr/>
        </p:nvSpPr>
        <p:spPr>
          <a:xfrm>
            <a:off x="6576060" y="2154750"/>
            <a:ext cx="2468880" cy="1261884"/>
          </a:xfrm>
          <a:prstGeom prst="rect">
            <a:avLst/>
          </a:prstGeom>
          <a:solidFill>
            <a:schemeClr val="bg1"/>
          </a:solidFill>
        </p:spPr>
        <p:txBody>
          <a:bodyPr wrap="square" lIns="54864" rIns="27432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dirty="0">
                <a:solidFill>
                  <a:srgbClr val="FF0000"/>
                </a:solidFill>
                <a:latin typeface="Comic Sans MS"/>
                <a:cs typeface="Comic Sans MS"/>
              </a:rPr>
              <a:t>Cycle 6</a:t>
            </a:r>
            <a:r>
              <a:rPr lang="en-US" sz="2200" dirty="0">
                <a:solidFill>
                  <a:srgbClr val="FF0000"/>
                </a:solidFill>
                <a:latin typeface="Symbol" charset="2"/>
                <a:cs typeface="Symbol" charset="2"/>
              </a:rPr>
              <a:t> D</a:t>
            </a:r>
            <a:r>
              <a:rPr lang="en-US" sz="2200" dirty="0">
                <a:solidFill>
                  <a:srgbClr val="FF0000"/>
                </a:solidFill>
                <a:latin typeface="Comic Sans MS"/>
                <a:cs typeface="Comic Sans MS"/>
              </a:rPr>
              <a:t>H2O</a:t>
            </a:r>
            <a:r>
              <a:rPr lang="en-US" sz="2200" baseline="-25000" dirty="0">
                <a:solidFill>
                  <a:srgbClr val="FF0000"/>
                </a:solidFill>
                <a:latin typeface="Comic Sans MS"/>
                <a:cs typeface="Comic Sans MS"/>
              </a:rPr>
              <a:t>anom</a:t>
            </a:r>
            <a:endParaRPr lang="en-US" sz="2200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>
              <a:spcBef>
                <a:spcPts val="600"/>
              </a:spcBef>
            </a:pPr>
            <a:r>
              <a:rPr lang="en-US" sz="2200" dirty="0">
                <a:solidFill>
                  <a:srgbClr val="FF0000"/>
                </a:solidFill>
                <a:latin typeface="Comic Sans MS"/>
                <a:cs typeface="Comic Sans MS"/>
              </a:rPr>
              <a:t>-1.9 </a:t>
            </a:r>
            <a:r>
              <a:rPr lang="en-US" sz="2200" dirty="0" err="1">
                <a:solidFill>
                  <a:srgbClr val="FF0000"/>
                </a:solidFill>
                <a:latin typeface="Comic Sans MS"/>
                <a:cs typeface="Comic Sans MS"/>
              </a:rPr>
              <a:t>ppmv</a:t>
            </a:r>
            <a:r>
              <a:rPr lang="en-US" sz="2200" dirty="0">
                <a:solidFill>
                  <a:srgbClr val="FF0000"/>
                </a:solidFill>
                <a:latin typeface="Comic Sans MS"/>
                <a:cs typeface="Comic Sans MS"/>
              </a:rPr>
              <a:t> in 11 </a:t>
            </a:r>
            <a:r>
              <a:rPr lang="en-US" sz="2200" dirty="0" err="1">
                <a:solidFill>
                  <a:srgbClr val="FF0000"/>
                </a:solidFill>
                <a:latin typeface="Comic Sans MS"/>
                <a:cs typeface="Comic Sans MS"/>
              </a:rPr>
              <a:t>mo</a:t>
            </a:r>
            <a:endParaRPr lang="en-US" sz="2200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>
              <a:spcBef>
                <a:spcPts val="600"/>
              </a:spcBef>
            </a:pPr>
            <a:r>
              <a:rPr lang="en-US" sz="2200" dirty="0">
                <a:solidFill>
                  <a:srgbClr val="FF0000"/>
                </a:solidFill>
                <a:latin typeface="Comic Sans MS"/>
                <a:cs typeface="Comic Sans MS"/>
              </a:rPr>
              <a:t>~50% of burden!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BF157B9-D296-B74C-9F1A-66A03A2D1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6" y="631953"/>
            <a:ext cx="6400800" cy="27852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514D5E4-39F6-B647-91FC-1A6291A22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482505"/>
            <a:ext cx="7899400" cy="32385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9BEAB767-DFC5-0B41-B654-2ADFBF8F1453}"/>
              </a:ext>
            </a:extLst>
          </p:cNvPr>
          <p:cNvGrpSpPr/>
          <p:nvPr/>
        </p:nvGrpSpPr>
        <p:grpSpPr>
          <a:xfrm>
            <a:off x="2203484" y="5547652"/>
            <a:ext cx="6490981" cy="523220"/>
            <a:chOff x="1659836" y="1103243"/>
            <a:chExt cx="6490981" cy="52322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1359DDEC-0DDC-914D-BFED-A8E6DDAFDE3C}"/>
                </a:ext>
              </a:extLst>
            </p:cNvPr>
            <p:cNvSpPr txBox="1"/>
            <p:nvPr/>
          </p:nvSpPr>
          <p:spPr>
            <a:xfrm>
              <a:off x="1659836" y="1103243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Arial" charset="0"/>
                  <a:ea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7B76C52C-6ADF-0D4C-8546-4435A0468781}"/>
                </a:ext>
              </a:extLst>
            </p:cNvPr>
            <p:cNvSpPr txBox="1"/>
            <p:nvPr/>
          </p:nvSpPr>
          <p:spPr>
            <a:xfrm>
              <a:off x="2816088" y="1103243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Arial" charset="0"/>
                  <a:ea typeface="Arial" charset="0"/>
                  <a:cs typeface="Arial" charset="0"/>
                </a:rPr>
                <a:t>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5DC6D98A-77ED-9B4C-94C9-E502E6749C49}"/>
                </a:ext>
              </a:extLst>
            </p:cNvPr>
            <p:cNvSpPr txBox="1"/>
            <p:nvPr/>
          </p:nvSpPr>
          <p:spPr>
            <a:xfrm>
              <a:off x="3972340" y="1103243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Arial" charset="0"/>
                  <a:ea typeface="Arial" charset="0"/>
                  <a:cs typeface="Arial" charset="0"/>
                </a:rPr>
                <a:t>3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8E6E4A73-FCB3-A347-AFDC-A0A63A7D1650}"/>
                </a:ext>
              </a:extLst>
            </p:cNvPr>
            <p:cNvSpPr txBox="1"/>
            <p:nvPr/>
          </p:nvSpPr>
          <p:spPr>
            <a:xfrm>
              <a:off x="5410201" y="1103243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Arial" charset="0"/>
                  <a:ea typeface="Arial" charset="0"/>
                  <a:cs typeface="Arial" charset="0"/>
                </a:rPr>
                <a:t>4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A031CB88-4A36-7442-B433-33D94A1B90E7}"/>
                </a:ext>
              </a:extLst>
            </p:cNvPr>
            <p:cNvSpPr txBox="1"/>
            <p:nvPr/>
          </p:nvSpPr>
          <p:spPr>
            <a:xfrm>
              <a:off x="6848062" y="1103243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Arial" charset="0"/>
                  <a:ea typeface="Arial" charset="0"/>
                  <a:cs typeface="Arial" charset="0"/>
                </a:rPr>
                <a:t>5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E6FC0630-06F6-4846-BC58-65B01B38EFD0}"/>
                </a:ext>
              </a:extLst>
            </p:cNvPr>
            <p:cNvSpPr txBox="1"/>
            <p:nvPr/>
          </p:nvSpPr>
          <p:spPr>
            <a:xfrm>
              <a:off x="7765775" y="1103243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Arial" charset="0"/>
                  <a:ea typeface="Arial" charset="0"/>
                  <a:cs typeface="Arial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20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893</TotalTime>
  <Words>440</Words>
  <Application>Microsoft Office PowerPoint</Application>
  <PresentationFormat>On-screen Show (4:3)</PresentationFormat>
  <Paragraphs>123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Caterina Tassone</cp:lastModifiedBy>
  <cp:revision>50</cp:revision>
  <dcterms:created xsi:type="dcterms:W3CDTF">2018-02-20T22:05:27Z</dcterms:created>
  <dcterms:modified xsi:type="dcterms:W3CDTF">2018-03-02T14:24:01Z</dcterms:modified>
</cp:coreProperties>
</file>