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1"/>
  </p:sldMasterIdLst>
  <p:notesMasterIdLst>
    <p:notesMasterId r:id="rId16"/>
  </p:notesMasterIdLst>
  <p:handoutMasterIdLst>
    <p:handoutMasterId r:id="rId17"/>
  </p:handoutMasterIdLst>
  <p:sldIdLst>
    <p:sldId id="256" r:id="rId2"/>
    <p:sldId id="330" r:id="rId3"/>
    <p:sldId id="331" r:id="rId4"/>
    <p:sldId id="343" r:id="rId5"/>
    <p:sldId id="344" r:id="rId6"/>
    <p:sldId id="342" r:id="rId7"/>
    <p:sldId id="340" r:id="rId8"/>
    <p:sldId id="336" r:id="rId9"/>
    <p:sldId id="334" r:id="rId10"/>
    <p:sldId id="335" r:id="rId11"/>
    <p:sldId id="339" r:id="rId12"/>
    <p:sldId id="337" r:id="rId13"/>
    <p:sldId id="338" r:id="rId14"/>
    <p:sldId id="341" r:id="rId1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EE7"/>
    <a:srgbClr val="00B1F0"/>
    <a:srgbClr val="CDEBFB"/>
    <a:srgbClr val="7FD8F7"/>
    <a:srgbClr val="ABD2DB"/>
    <a:srgbClr val="0A8F9D"/>
    <a:srgbClr val="FCCC9D"/>
    <a:srgbClr val="F5911E"/>
    <a:srgbClr val="283174"/>
    <a:srgbClr val="FF7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090" autoAdjust="0"/>
    <p:restoredTop sz="96959" autoAdjust="0"/>
  </p:normalViewPr>
  <p:slideViewPr>
    <p:cSldViewPr snapToGrid="0">
      <p:cViewPr varScale="1">
        <p:scale>
          <a:sx n="131" d="100"/>
          <a:sy n="131" d="100"/>
        </p:scale>
        <p:origin x="208" y="7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D61749E-D54B-488E-A618-177CD49A9465}" type="datetimeFigureOut">
              <a:rPr lang="en-GB" smtClean="0"/>
              <a:t>16/03/2018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65D9BD9-8DA5-46D5-94E1-7CFB4466EB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2219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409F4D2-30A9-4CF6-965D-9FFD1AC99B17}" type="datetimeFigureOut">
              <a:rPr lang="en-US" smtClean="0"/>
              <a:t>3/16/18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54E7BAD-A572-4B2F-B8E3-BC3F786E4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64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E7BAD-A572-4B2F-B8E3-BC3F786E47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E7BAD-A572-4B2F-B8E3-BC3F786E47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487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tif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9602052-E677-A145-A7B9-1772221C34C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0"/>
            <a:ext cx="12192000" cy="5832909"/>
          </a:xfrm>
          <a:prstGeom prst="rect">
            <a:avLst/>
          </a:prstGeom>
          <a:gradFill flip="none" rotWithShape="1">
            <a:gsLst>
              <a:gs pos="93000">
                <a:srgbClr val="273374"/>
              </a:gs>
              <a:gs pos="0">
                <a:srgbClr val="0684C8"/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lIns="0" tIns="44450" rIns="0" bIns="44450" anchor="ctr"/>
          <a:lstStyle>
            <a:lvl1pPr defTabSz="762000" eaLnBrk="0" hangingPunct="0">
              <a:defRPr sz="22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762000" eaLnBrk="0" hangingPunct="0">
              <a:defRPr sz="22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762000" eaLnBrk="0" hangingPunct="0">
              <a:defRPr sz="22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762000" eaLnBrk="0" hangingPunct="0">
              <a:defRPr sz="22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762000" eaLnBrk="0" hangingPunct="0">
              <a:defRPr sz="22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defRPr/>
            </a:pPr>
            <a:endParaRPr lang="en-US" altLang="en-US" sz="5400" dirty="0">
              <a:solidFill>
                <a:srgbClr val="FFFFFF"/>
              </a:solidFill>
              <a:latin typeface="Arial Bold" pitchFamily="1" charset="0"/>
              <a:cs typeface="+mn-cs"/>
              <a:sym typeface="Arial Bold" pitchFamily="1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3A4197-B573-8B4C-9E2B-71896E6B2D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4286019" cy="5832910"/>
          </a:xfrm>
          <a:prstGeom prst="rect">
            <a:avLst/>
          </a:prstGeom>
          <a:ln w="12700">
            <a:noFill/>
          </a:ln>
          <a:effectLst/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FACB681-1377-B24E-A043-8B9D0456A6A9}"/>
              </a:ext>
            </a:extLst>
          </p:cNvPr>
          <p:cNvGrpSpPr/>
          <p:nvPr userDrawn="1"/>
        </p:nvGrpSpPr>
        <p:grpSpPr>
          <a:xfrm>
            <a:off x="6300013" y="6006009"/>
            <a:ext cx="5606127" cy="655220"/>
            <a:chOff x="670662" y="33643612"/>
            <a:chExt cx="16170120" cy="186033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706FBA5-885C-1C40-BF26-3722824387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39682" y="33699526"/>
              <a:ext cx="11101100" cy="180441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2C40745-74AE-744C-8A30-9F3076F6D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662" y="33643612"/>
              <a:ext cx="4946107" cy="17229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994621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7CA850-B011-4401-92D3-28535CD655E4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3/16/18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3691CE-051C-4B7E-A23B-B2E80E9D090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FB2FDB-649F-924F-AD14-DD591969B323}"/>
              </a:ext>
            </a:extLst>
          </p:cNvPr>
          <p:cNvGrpSpPr/>
          <p:nvPr userDrawn="1"/>
        </p:nvGrpSpPr>
        <p:grpSpPr>
          <a:xfrm rot="16200000">
            <a:off x="-3108445" y="3108446"/>
            <a:ext cx="6858004" cy="641115"/>
            <a:chOff x="508738" y="3792312"/>
            <a:chExt cx="12192004" cy="64111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6726A96-8897-5B4F-88BE-825038A2FCFB}"/>
                </a:ext>
              </a:extLst>
            </p:cNvPr>
            <p:cNvSpPr/>
            <p:nvPr/>
          </p:nvSpPr>
          <p:spPr>
            <a:xfrm>
              <a:off x="508741" y="3792312"/>
              <a:ext cx="12192000" cy="212996"/>
            </a:xfrm>
            <a:prstGeom prst="rect">
              <a:avLst/>
            </a:prstGeom>
            <a:solidFill>
              <a:srgbClr val="F492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6835754-BCDE-2447-B396-5F7ED03B0557}"/>
                </a:ext>
              </a:extLst>
            </p:cNvPr>
            <p:cNvSpPr/>
            <p:nvPr/>
          </p:nvSpPr>
          <p:spPr>
            <a:xfrm>
              <a:off x="508743" y="4007006"/>
              <a:ext cx="12191999" cy="212996"/>
            </a:xfrm>
            <a:prstGeom prst="rect">
              <a:avLst/>
            </a:prstGeom>
            <a:solidFill>
              <a:srgbClr val="0CAD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1D9C40-F1F1-A348-B060-66B127A27212}"/>
                </a:ext>
              </a:extLst>
            </p:cNvPr>
            <p:cNvSpPr/>
            <p:nvPr/>
          </p:nvSpPr>
          <p:spPr>
            <a:xfrm>
              <a:off x="508738" y="4220431"/>
              <a:ext cx="12191999" cy="212996"/>
            </a:xfrm>
            <a:prstGeom prst="rect">
              <a:avLst/>
            </a:prstGeom>
            <a:solidFill>
              <a:srgbClr val="0A8F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202593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7CA850-B011-4401-92D3-28535CD655E4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3/16/18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3691CE-051C-4B7E-A23B-B2E80E9D090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5795D56-B803-5C40-BE57-F14EF3111986}"/>
              </a:ext>
            </a:extLst>
          </p:cNvPr>
          <p:cNvGrpSpPr/>
          <p:nvPr userDrawn="1"/>
        </p:nvGrpSpPr>
        <p:grpSpPr>
          <a:xfrm rot="16200000">
            <a:off x="-3108445" y="3108446"/>
            <a:ext cx="6858004" cy="641115"/>
            <a:chOff x="508738" y="3792312"/>
            <a:chExt cx="12192004" cy="64111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4AA896C-E16D-CA43-8711-4540F7F8D31C}"/>
                </a:ext>
              </a:extLst>
            </p:cNvPr>
            <p:cNvSpPr/>
            <p:nvPr/>
          </p:nvSpPr>
          <p:spPr>
            <a:xfrm>
              <a:off x="508741" y="3792312"/>
              <a:ext cx="12192000" cy="212996"/>
            </a:xfrm>
            <a:prstGeom prst="rect">
              <a:avLst/>
            </a:prstGeom>
            <a:solidFill>
              <a:srgbClr val="F492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C083E3A-5A76-5B4E-B27E-A9A4605B0EFE}"/>
                </a:ext>
              </a:extLst>
            </p:cNvPr>
            <p:cNvSpPr/>
            <p:nvPr/>
          </p:nvSpPr>
          <p:spPr>
            <a:xfrm>
              <a:off x="508743" y="4007006"/>
              <a:ext cx="12191999" cy="212996"/>
            </a:xfrm>
            <a:prstGeom prst="rect">
              <a:avLst/>
            </a:prstGeom>
            <a:solidFill>
              <a:srgbClr val="0CAD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9CDCCA1-0B68-EB4D-B8AD-5534A8A81752}"/>
                </a:ext>
              </a:extLst>
            </p:cNvPr>
            <p:cNvSpPr/>
            <p:nvPr/>
          </p:nvSpPr>
          <p:spPr>
            <a:xfrm>
              <a:off x="508738" y="4220431"/>
              <a:ext cx="12191999" cy="212996"/>
            </a:xfrm>
            <a:prstGeom prst="rect">
              <a:avLst/>
            </a:prstGeom>
            <a:solidFill>
              <a:srgbClr val="0A8F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655465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69B0E49-622A-B04F-ABFF-ADC724E4704A}"/>
              </a:ext>
            </a:extLst>
          </p:cNvPr>
          <p:cNvGrpSpPr/>
          <p:nvPr userDrawn="1"/>
        </p:nvGrpSpPr>
        <p:grpSpPr>
          <a:xfrm rot="16200000">
            <a:off x="-3108445" y="3108446"/>
            <a:ext cx="6858004" cy="641115"/>
            <a:chOff x="508738" y="3792312"/>
            <a:chExt cx="12192004" cy="64111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C188CDF-2566-9743-9871-CC149C8FF615}"/>
                </a:ext>
              </a:extLst>
            </p:cNvPr>
            <p:cNvSpPr/>
            <p:nvPr/>
          </p:nvSpPr>
          <p:spPr>
            <a:xfrm>
              <a:off x="508741" y="3792312"/>
              <a:ext cx="12192000" cy="212996"/>
            </a:xfrm>
            <a:prstGeom prst="rect">
              <a:avLst/>
            </a:prstGeom>
            <a:solidFill>
              <a:srgbClr val="F492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B768F5C-B991-654E-A562-66F9846A0115}"/>
                </a:ext>
              </a:extLst>
            </p:cNvPr>
            <p:cNvSpPr/>
            <p:nvPr/>
          </p:nvSpPr>
          <p:spPr>
            <a:xfrm>
              <a:off x="508743" y="4007006"/>
              <a:ext cx="12191999" cy="212996"/>
            </a:xfrm>
            <a:prstGeom prst="rect">
              <a:avLst/>
            </a:prstGeom>
            <a:solidFill>
              <a:srgbClr val="0CAD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9D99473-AF1C-B044-9BC5-7417F87E570B}"/>
                </a:ext>
              </a:extLst>
            </p:cNvPr>
            <p:cNvSpPr/>
            <p:nvPr/>
          </p:nvSpPr>
          <p:spPr>
            <a:xfrm>
              <a:off x="508738" y="4220431"/>
              <a:ext cx="12191999" cy="212996"/>
            </a:xfrm>
            <a:prstGeom prst="rect">
              <a:avLst/>
            </a:prstGeom>
            <a:solidFill>
              <a:srgbClr val="0A8F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385794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0A8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solidFill>
            <a:srgbClr val="0CADEA"/>
          </a:solidFill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solidFill>
            <a:srgbClr val="F5911E"/>
          </a:solidFill>
        </p:spPr>
        <p:txBody>
          <a:bodyPr/>
          <a:lstStyle>
            <a:lvl1pPr marL="0" indent="0" algn="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EE0DD17-5FB9-5A44-B326-B8752E3ECCF2}"/>
              </a:ext>
            </a:extLst>
          </p:cNvPr>
          <p:cNvGrpSpPr/>
          <p:nvPr userDrawn="1"/>
        </p:nvGrpSpPr>
        <p:grpSpPr>
          <a:xfrm rot="16200000">
            <a:off x="-3108445" y="3108446"/>
            <a:ext cx="6858004" cy="641115"/>
            <a:chOff x="508738" y="3792312"/>
            <a:chExt cx="12192004" cy="64111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A08A6B9-94A5-CC42-B7DA-ECFF9C34D8A4}"/>
                </a:ext>
              </a:extLst>
            </p:cNvPr>
            <p:cNvSpPr/>
            <p:nvPr/>
          </p:nvSpPr>
          <p:spPr>
            <a:xfrm>
              <a:off x="508741" y="3792312"/>
              <a:ext cx="12192000" cy="212996"/>
            </a:xfrm>
            <a:prstGeom prst="rect">
              <a:avLst/>
            </a:prstGeom>
            <a:solidFill>
              <a:srgbClr val="F492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595DE8-41C8-6B43-8F89-3D2683C9D297}"/>
                </a:ext>
              </a:extLst>
            </p:cNvPr>
            <p:cNvSpPr/>
            <p:nvPr/>
          </p:nvSpPr>
          <p:spPr>
            <a:xfrm>
              <a:off x="508743" y="4007006"/>
              <a:ext cx="12191999" cy="212996"/>
            </a:xfrm>
            <a:prstGeom prst="rect">
              <a:avLst/>
            </a:prstGeom>
            <a:solidFill>
              <a:srgbClr val="0CAD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B506D1F-AE50-514E-80B4-2578B43050E6}"/>
                </a:ext>
              </a:extLst>
            </p:cNvPr>
            <p:cNvSpPr/>
            <p:nvPr/>
          </p:nvSpPr>
          <p:spPr>
            <a:xfrm>
              <a:off x="508738" y="4220431"/>
              <a:ext cx="12191999" cy="212996"/>
            </a:xfrm>
            <a:prstGeom prst="rect">
              <a:avLst/>
            </a:prstGeom>
            <a:solidFill>
              <a:srgbClr val="0A8F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909694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966651"/>
            <a:ext cx="5181600" cy="565621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966651"/>
            <a:ext cx="5181600" cy="565621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116AA56-6D83-334F-9373-7CE035F18922}"/>
              </a:ext>
            </a:extLst>
          </p:cNvPr>
          <p:cNvGrpSpPr/>
          <p:nvPr userDrawn="1"/>
        </p:nvGrpSpPr>
        <p:grpSpPr>
          <a:xfrm rot="16200000">
            <a:off x="-3108445" y="3108446"/>
            <a:ext cx="6858004" cy="641115"/>
            <a:chOff x="508738" y="3792312"/>
            <a:chExt cx="12192004" cy="64111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866C536-27E6-A74D-BF01-1AFC5D9A8EA0}"/>
                </a:ext>
              </a:extLst>
            </p:cNvPr>
            <p:cNvSpPr/>
            <p:nvPr/>
          </p:nvSpPr>
          <p:spPr>
            <a:xfrm>
              <a:off x="508741" y="3792312"/>
              <a:ext cx="12192000" cy="212996"/>
            </a:xfrm>
            <a:prstGeom prst="rect">
              <a:avLst/>
            </a:prstGeom>
            <a:solidFill>
              <a:srgbClr val="F492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D5EB561-2F57-4444-BFCB-1C9D28B102D1}"/>
                </a:ext>
              </a:extLst>
            </p:cNvPr>
            <p:cNvSpPr/>
            <p:nvPr/>
          </p:nvSpPr>
          <p:spPr>
            <a:xfrm>
              <a:off x="508743" y="4007006"/>
              <a:ext cx="12191999" cy="212996"/>
            </a:xfrm>
            <a:prstGeom prst="rect">
              <a:avLst/>
            </a:prstGeom>
            <a:solidFill>
              <a:srgbClr val="0CAD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62FEFBA-4DCF-8542-B93F-3B79A998C488}"/>
                </a:ext>
              </a:extLst>
            </p:cNvPr>
            <p:cNvSpPr/>
            <p:nvPr/>
          </p:nvSpPr>
          <p:spPr>
            <a:xfrm>
              <a:off x="508738" y="4220431"/>
              <a:ext cx="12191999" cy="212996"/>
            </a:xfrm>
            <a:prstGeom prst="rect">
              <a:avLst/>
            </a:prstGeom>
            <a:solidFill>
              <a:srgbClr val="0A8F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812025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rgbClr val="0A8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975769"/>
            <a:ext cx="5157787" cy="823912"/>
          </a:xfrm>
          <a:solidFill>
            <a:srgbClr val="F5911E"/>
          </a:solidFill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799680"/>
            <a:ext cx="5157787" cy="4810125"/>
          </a:xfrm>
          <a:solidFill>
            <a:srgbClr val="0CADEA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975769"/>
            <a:ext cx="5183188" cy="823912"/>
          </a:xfrm>
          <a:solidFill>
            <a:srgbClr val="F5911E"/>
          </a:solidFill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1799680"/>
            <a:ext cx="5183188" cy="4810125"/>
          </a:xfrm>
          <a:solidFill>
            <a:srgbClr val="0CADEA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FC4ED04-0D5E-C245-8DDA-343802F780CB}"/>
              </a:ext>
            </a:extLst>
          </p:cNvPr>
          <p:cNvGrpSpPr/>
          <p:nvPr userDrawn="1"/>
        </p:nvGrpSpPr>
        <p:grpSpPr>
          <a:xfrm rot="16200000">
            <a:off x="-3108445" y="3108446"/>
            <a:ext cx="6858004" cy="641115"/>
            <a:chOff x="508738" y="3792312"/>
            <a:chExt cx="12192004" cy="64111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FC11F50-95C4-724D-B2FA-63C05392D760}"/>
                </a:ext>
              </a:extLst>
            </p:cNvPr>
            <p:cNvSpPr/>
            <p:nvPr/>
          </p:nvSpPr>
          <p:spPr>
            <a:xfrm>
              <a:off x="508741" y="3792312"/>
              <a:ext cx="12192000" cy="212996"/>
            </a:xfrm>
            <a:prstGeom prst="rect">
              <a:avLst/>
            </a:prstGeom>
            <a:solidFill>
              <a:srgbClr val="F492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A74969E-2081-E048-9869-2C19614BBF7B}"/>
                </a:ext>
              </a:extLst>
            </p:cNvPr>
            <p:cNvSpPr/>
            <p:nvPr/>
          </p:nvSpPr>
          <p:spPr>
            <a:xfrm>
              <a:off x="508743" y="4007006"/>
              <a:ext cx="12191999" cy="212996"/>
            </a:xfrm>
            <a:prstGeom prst="rect">
              <a:avLst/>
            </a:prstGeom>
            <a:solidFill>
              <a:srgbClr val="0CAD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F4FB13-A645-C342-B87E-6F06FC93602C}"/>
                </a:ext>
              </a:extLst>
            </p:cNvPr>
            <p:cNvSpPr/>
            <p:nvPr/>
          </p:nvSpPr>
          <p:spPr>
            <a:xfrm>
              <a:off x="508738" y="4220431"/>
              <a:ext cx="12191999" cy="212996"/>
            </a:xfrm>
            <a:prstGeom prst="rect">
              <a:avLst/>
            </a:prstGeom>
            <a:solidFill>
              <a:srgbClr val="0A8F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917CB9AD-C0B9-834D-BEFA-87206FAA645D}"/>
              </a:ext>
            </a:extLst>
          </p:cNvPr>
          <p:cNvSpPr txBox="1">
            <a:spLocks/>
          </p:cNvSpPr>
          <p:nvPr userDrawn="1"/>
        </p:nvSpPr>
        <p:spPr>
          <a:xfrm>
            <a:off x="522514" y="0"/>
            <a:ext cx="11288486" cy="862149"/>
          </a:xfrm>
          <a:prstGeom prst="rect">
            <a:avLst/>
          </a:prstGeom>
          <a:solidFill>
            <a:srgbClr val="0A8F9D"/>
          </a:solidFill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0198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514" y="0"/>
            <a:ext cx="11669486" cy="86214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3/16/18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3E29BE-EFFE-8143-83E7-DDB6F29B1C80}"/>
              </a:ext>
            </a:extLst>
          </p:cNvPr>
          <p:cNvGrpSpPr/>
          <p:nvPr userDrawn="1"/>
        </p:nvGrpSpPr>
        <p:grpSpPr>
          <a:xfrm rot="16200000">
            <a:off x="-3108445" y="3108446"/>
            <a:ext cx="6858004" cy="641115"/>
            <a:chOff x="508738" y="3792312"/>
            <a:chExt cx="12192004" cy="64111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82B73B-DB42-484B-8D34-1C2974FFA749}"/>
                </a:ext>
              </a:extLst>
            </p:cNvPr>
            <p:cNvSpPr/>
            <p:nvPr/>
          </p:nvSpPr>
          <p:spPr>
            <a:xfrm>
              <a:off x="508741" y="3792312"/>
              <a:ext cx="12192000" cy="212996"/>
            </a:xfrm>
            <a:prstGeom prst="rect">
              <a:avLst/>
            </a:prstGeom>
            <a:solidFill>
              <a:srgbClr val="F492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B5A47E3-9D06-5C4F-932F-1A902B555AA1}"/>
                </a:ext>
              </a:extLst>
            </p:cNvPr>
            <p:cNvSpPr/>
            <p:nvPr/>
          </p:nvSpPr>
          <p:spPr>
            <a:xfrm>
              <a:off x="508743" y="4007006"/>
              <a:ext cx="12191999" cy="212996"/>
            </a:xfrm>
            <a:prstGeom prst="rect">
              <a:avLst/>
            </a:prstGeom>
            <a:solidFill>
              <a:srgbClr val="0CAD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E6358DE-F7EF-4E4C-9791-456F93818689}"/>
                </a:ext>
              </a:extLst>
            </p:cNvPr>
            <p:cNvSpPr/>
            <p:nvPr/>
          </p:nvSpPr>
          <p:spPr>
            <a:xfrm>
              <a:off x="508738" y="4220431"/>
              <a:ext cx="12191999" cy="212996"/>
            </a:xfrm>
            <a:prstGeom prst="rect">
              <a:avLst/>
            </a:prstGeom>
            <a:solidFill>
              <a:srgbClr val="0A8F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904973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7CA850-B011-4401-92D3-28535CD655E4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3/16/18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3691CE-051C-4B7E-A23B-B2E80E9D090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693F1C5-AF43-8A49-96DD-B26C8E12525E}"/>
              </a:ext>
            </a:extLst>
          </p:cNvPr>
          <p:cNvGrpSpPr/>
          <p:nvPr userDrawn="1"/>
        </p:nvGrpSpPr>
        <p:grpSpPr>
          <a:xfrm rot="16200000">
            <a:off x="-3108445" y="3108446"/>
            <a:ext cx="6858004" cy="641115"/>
            <a:chOff x="508738" y="3792312"/>
            <a:chExt cx="12192004" cy="64111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6BF5B1E-5EE5-E44F-A384-4BD4321E9BB9}"/>
                </a:ext>
              </a:extLst>
            </p:cNvPr>
            <p:cNvSpPr/>
            <p:nvPr/>
          </p:nvSpPr>
          <p:spPr>
            <a:xfrm>
              <a:off x="508741" y="3792312"/>
              <a:ext cx="12192000" cy="212996"/>
            </a:xfrm>
            <a:prstGeom prst="rect">
              <a:avLst/>
            </a:prstGeom>
            <a:solidFill>
              <a:srgbClr val="F492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878F672-D2C3-F84E-9269-BFED76F0692A}"/>
                </a:ext>
              </a:extLst>
            </p:cNvPr>
            <p:cNvSpPr/>
            <p:nvPr/>
          </p:nvSpPr>
          <p:spPr>
            <a:xfrm>
              <a:off x="508743" y="4007006"/>
              <a:ext cx="12191999" cy="212996"/>
            </a:xfrm>
            <a:prstGeom prst="rect">
              <a:avLst/>
            </a:prstGeom>
            <a:solidFill>
              <a:srgbClr val="0CAD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021D26B-C2BE-3541-B71C-DFBB90FB6FBC}"/>
                </a:ext>
              </a:extLst>
            </p:cNvPr>
            <p:cNvSpPr/>
            <p:nvPr/>
          </p:nvSpPr>
          <p:spPr>
            <a:xfrm>
              <a:off x="508738" y="4220431"/>
              <a:ext cx="12191999" cy="212996"/>
            </a:xfrm>
            <a:prstGeom prst="rect">
              <a:avLst/>
            </a:prstGeom>
            <a:solidFill>
              <a:srgbClr val="0A8F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85851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7CA850-B011-4401-92D3-28535CD655E4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3/16/18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3691CE-051C-4B7E-A23B-B2E80E9D090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55C3FDE-9305-A94D-9133-D1D0466B9049}"/>
              </a:ext>
            </a:extLst>
          </p:cNvPr>
          <p:cNvGrpSpPr/>
          <p:nvPr userDrawn="1"/>
        </p:nvGrpSpPr>
        <p:grpSpPr>
          <a:xfrm rot="16200000">
            <a:off x="-3108445" y="3108446"/>
            <a:ext cx="6858004" cy="641115"/>
            <a:chOff x="508738" y="3792312"/>
            <a:chExt cx="12192004" cy="64111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4A40998-D780-4442-BA7A-2C041D244D94}"/>
                </a:ext>
              </a:extLst>
            </p:cNvPr>
            <p:cNvSpPr/>
            <p:nvPr/>
          </p:nvSpPr>
          <p:spPr>
            <a:xfrm>
              <a:off x="508741" y="3792312"/>
              <a:ext cx="12192000" cy="212996"/>
            </a:xfrm>
            <a:prstGeom prst="rect">
              <a:avLst/>
            </a:prstGeom>
            <a:solidFill>
              <a:srgbClr val="F492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7D41FE7-9C4D-224E-9D6A-A381F5344625}"/>
                </a:ext>
              </a:extLst>
            </p:cNvPr>
            <p:cNvSpPr/>
            <p:nvPr/>
          </p:nvSpPr>
          <p:spPr>
            <a:xfrm>
              <a:off x="508743" y="4007006"/>
              <a:ext cx="12191999" cy="212996"/>
            </a:xfrm>
            <a:prstGeom prst="rect">
              <a:avLst/>
            </a:prstGeom>
            <a:solidFill>
              <a:srgbClr val="0CAD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0133759-4EF1-584E-A6A4-AF1E7C5FC05D}"/>
                </a:ext>
              </a:extLst>
            </p:cNvPr>
            <p:cNvSpPr/>
            <p:nvPr/>
          </p:nvSpPr>
          <p:spPr>
            <a:xfrm>
              <a:off x="508738" y="4220431"/>
              <a:ext cx="12191999" cy="212996"/>
            </a:xfrm>
            <a:prstGeom prst="rect">
              <a:avLst/>
            </a:prstGeom>
            <a:solidFill>
              <a:srgbClr val="0A8F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436583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7CA850-B011-4401-92D3-28535CD655E4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3/16/18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3691CE-051C-4B7E-A23B-B2E80E9D090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B31552C-2CBB-1F40-8F94-22DA5E3D90FD}"/>
              </a:ext>
            </a:extLst>
          </p:cNvPr>
          <p:cNvGrpSpPr/>
          <p:nvPr userDrawn="1"/>
        </p:nvGrpSpPr>
        <p:grpSpPr>
          <a:xfrm rot="16200000">
            <a:off x="-3108445" y="3108446"/>
            <a:ext cx="6858004" cy="641115"/>
            <a:chOff x="508738" y="3792312"/>
            <a:chExt cx="12192004" cy="64111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CAA5A53-DC43-ED4B-8A2E-74ED665B1109}"/>
                </a:ext>
              </a:extLst>
            </p:cNvPr>
            <p:cNvSpPr/>
            <p:nvPr/>
          </p:nvSpPr>
          <p:spPr>
            <a:xfrm>
              <a:off x="508741" y="3792312"/>
              <a:ext cx="12192000" cy="212996"/>
            </a:xfrm>
            <a:prstGeom prst="rect">
              <a:avLst/>
            </a:prstGeom>
            <a:solidFill>
              <a:srgbClr val="F492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FB738E4-0780-1046-B1DD-1EF5557B9C0E}"/>
                </a:ext>
              </a:extLst>
            </p:cNvPr>
            <p:cNvSpPr/>
            <p:nvPr/>
          </p:nvSpPr>
          <p:spPr>
            <a:xfrm>
              <a:off x="508743" y="4007006"/>
              <a:ext cx="12191999" cy="212996"/>
            </a:xfrm>
            <a:prstGeom prst="rect">
              <a:avLst/>
            </a:prstGeom>
            <a:solidFill>
              <a:srgbClr val="0CAD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9E5DCED-3D05-1D4E-A80F-3F6ED930F229}"/>
                </a:ext>
              </a:extLst>
            </p:cNvPr>
            <p:cNvSpPr/>
            <p:nvPr/>
          </p:nvSpPr>
          <p:spPr>
            <a:xfrm>
              <a:off x="508738" y="4220431"/>
              <a:ext cx="12191999" cy="212996"/>
            </a:xfrm>
            <a:prstGeom prst="rect">
              <a:avLst/>
            </a:prstGeom>
            <a:solidFill>
              <a:srgbClr val="0A8F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170237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2514" y="0"/>
            <a:ext cx="11669486" cy="862149"/>
          </a:xfrm>
          <a:prstGeom prst="rect">
            <a:avLst/>
          </a:prstGeom>
          <a:solidFill>
            <a:srgbClr val="0A8F9D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045028"/>
            <a:ext cx="10515600" cy="5603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7546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ransition>
    <p:fade/>
  </p:transition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/>
          <p:cNvSpPr txBox="1">
            <a:spLocks/>
          </p:cNvSpPr>
          <p:nvPr/>
        </p:nvSpPr>
        <p:spPr bwMode="auto">
          <a:xfrm>
            <a:off x="0" y="0"/>
            <a:ext cx="12192000" cy="5832909"/>
          </a:xfrm>
          <a:prstGeom prst="rect">
            <a:avLst/>
          </a:prstGeom>
          <a:gradFill flip="none" rotWithShape="1">
            <a:gsLst>
              <a:gs pos="93000">
                <a:srgbClr val="273374"/>
              </a:gs>
              <a:gs pos="0">
                <a:srgbClr val="0684C8"/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lIns="0" tIns="44450" rIns="0" bIns="44450" anchor="ctr"/>
          <a:lstStyle>
            <a:lvl1pPr defTabSz="762000" eaLnBrk="0" hangingPunct="0">
              <a:defRPr sz="22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762000" eaLnBrk="0" hangingPunct="0">
              <a:defRPr sz="22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762000" eaLnBrk="0" hangingPunct="0">
              <a:defRPr sz="22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762000" eaLnBrk="0" hangingPunct="0">
              <a:defRPr sz="22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762000" eaLnBrk="0" hangingPunct="0">
              <a:defRPr sz="22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defRPr/>
            </a:pPr>
            <a:endParaRPr lang="en-US" altLang="en-US" sz="5400">
              <a:solidFill>
                <a:srgbClr val="FFFFFF"/>
              </a:solidFill>
              <a:latin typeface="Arial Bold" pitchFamily="1" charset="0"/>
              <a:cs typeface="+mn-cs"/>
              <a:sym typeface="Arial Bold" pitchFamily="1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-1"/>
            <a:ext cx="4286019" cy="5832910"/>
          </a:xfrm>
          <a:prstGeom prst="rect">
            <a:avLst/>
          </a:prstGeom>
          <a:ln w="12700">
            <a:noFill/>
          </a:ln>
          <a:effectLst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286017" y="427395"/>
            <a:ext cx="790598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ts val="3000"/>
              </a:lnSpc>
              <a:spcAft>
                <a:spcPts val="1000"/>
              </a:spcAft>
              <a:buClr>
                <a:schemeClr val="tx1"/>
              </a:buClr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lnSpc>
                <a:spcPts val="3000"/>
              </a:lnSpc>
              <a:spcAft>
                <a:spcPts val="1000"/>
              </a:spcAft>
              <a:buClr>
                <a:schemeClr val="tx1"/>
              </a:buClr>
              <a:buFont typeface="Arial Unicode MS" panose="020B0604020202020204" pitchFamily="34" charset="-128"/>
              <a:buChar char="‑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lnSpc>
                <a:spcPts val="2600"/>
              </a:lnSpc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ts val="2600"/>
              </a:lnSpc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ts val="2600"/>
              </a:lnSpc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160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Outstanding Actions from TOPC 19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535852" y="5066011"/>
            <a:ext cx="5487756" cy="648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eaLnBrk="0" hangingPunct="0">
              <a:lnSpc>
                <a:spcPts val="3000"/>
              </a:lnSpc>
              <a:spcAft>
                <a:spcPts val="1000"/>
              </a:spcAft>
              <a:buClr>
                <a:schemeClr val="tx1"/>
              </a:buClr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lnSpc>
                <a:spcPts val="3000"/>
              </a:lnSpc>
              <a:spcAft>
                <a:spcPts val="1000"/>
              </a:spcAft>
              <a:buClr>
                <a:schemeClr val="tx1"/>
              </a:buClr>
              <a:buFont typeface="Arial Unicode MS" panose="020B0604020202020204" pitchFamily="34" charset="-128"/>
              <a:buChar char="‑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lnSpc>
                <a:spcPts val="2600"/>
              </a:lnSpc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ts val="2600"/>
              </a:lnSpc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ts val="2600"/>
              </a:lnSpc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+mn-lt"/>
              </a:rPr>
              <a:t>Simon Eggleston</a:t>
            </a:r>
          </a:p>
        </p:txBody>
      </p:sp>
    </p:spTree>
    <p:extLst>
      <p:ext uri="{BB962C8B-B14F-4D97-AF65-F5344CB8AC3E}">
        <p14:creationId xmlns:p14="http://schemas.microsoft.com/office/powerpoint/2010/main" val="85184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AAAB0-C0AA-AF42-AC95-898531943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Cryosphere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B638719-8289-A540-ADEC-EB9B875588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2643181"/>
              </p:ext>
            </p:extLst>
          </p:nvPr>
        </p:nvGraphicFramePr>
        <p:xfrm>
          <a:off x="1014730" y="1056640"/>
          <a:ext cx="10344149" cy="454152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520759">
                  <a:extLst>
                    <a:ext uri="{9D8B030D-6E8A-4147-A177-3AD203B41FA5}">
                      <a16:colId xmlns:a16="http://schemas.microsoft.com/office/drawing/2014/main" val="564553134"/>
                    </a:ext>
                  </a:extLst>
                </a:gridCol>
                <a:gridCol w="2416751">
                  <a:extLst>
                    <a:ext uri="{9D8B030D-6E8A-4147-A177-3AD203B41FA5}">
                      <a16:colId xmlns:a16="http://schemas.microsoft.com/office/drawing/2014/main" val="2008519016"/>
                    </a:ext>
                  </a:extLst>
                </a:gridCol>
                <a:gridCol w="7406639">
                  <a:extLst>
                    <a:ext uri="{9D8B030D-6E8A-4147-A177-3AD203B41FA5}">
                      <a16:colId xmlns:a16="http://schemas.microsoft.com/office/drawing/2014/main" val="114793062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#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ECV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ACTION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(Body)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42247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Glaciers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Maintain and extend the in situ mass balance network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668813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Glaciers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Improve the funding situation for international glacier data centres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6310008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Glaciers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Global glacier inventory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65406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Glaciers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Multi-decadal glacier inventories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593042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Glaciers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Allocate additional resources to extend the geodetic dataset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41166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Glaciers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Extend the glacier-front variation dataset both in space and in time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83924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Glaciers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Glacier observing sites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839454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Glaciers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Observations of glacier velocities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80368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Snow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Snow-cover and snowfall observing sites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899996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Snow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 dirty="0">
                          <a:effectLst/>
                        </a:rPr>
                        <a:t>Integrated analyses of snow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7463345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30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Ice sheets and Ice shelves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Ice-sheet measurements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009506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31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Ice sheets and Ice shelves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Ice-sheet model improvement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7027234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32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Ice sheets and Ice shelves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Continuity of laser, altimetry and gravity satellite missions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5503145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33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Permafrost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Standards and practices for permafrost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0136624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34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Permafrost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 dirty="0">
                          <a:effectLst/>
                        </a:rPr>
                        <a:t>Mapping of seasonal soil freeze/thaw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04422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434138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63555-9B1A-5E4F-987F-35B565E56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LAI, FAPAR and Albedo etc.</a:t>
            </a:r>
            <a:endParaRPr lang="en-GB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ACD0EE5-5123-FA48-8E81-4494F8BD29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238620"/>
              </p:ext>
            </p:extLst>
          </p:nvPr>
        </p:nvGraphicFramePr>
        <p:xfrm>
          <a:off x="895850" y="1014093"/>
          <a:ext cx="11082789" cy="3936576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424950">
                  <a:extLst>
                    <a:ext uri="{9D8B030D-6E8A-4147-A177-3AD203B41FA5}">
                      <a16:colId xmlns:a16="http://schemas.microsoft.com/office/drawing/2014/main" val="4050594029"/>
                    </a:ext>
                  </a:extLst>
                </a:gridCol>
                <a:gridCol w="2773680">
                  <a:extLst>
                    <a:ext uri="{9D8B030D-6E8A-4147-A177-3AD203B41FA5}">
                      <a16:colId xmlns:a16="http://schemas.microsoft.com/office/drawing/2014/main" val="3329072338"/>
                    </a:ext>
                  </a:extLst>
                </a:gridCol>
                <a:gridCol w="7884159">
                  <a:extLst>
                    <a:ext uri="{9D8B030D-6E8A-4147-A177-3AD203B41FA5}">
                      <a16:colId xmlns:a16="http://schemas.microsoft.com/office/drawing/2014/main" val="734739150"/>
                    </a:ext>
                  </a:extLst>
                </a:gridCol>
              </a:tblGrid>
              <a:tr h="137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#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ECV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ACTION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(Body)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extLst>
                  <a:ext uri="{0D108BD9-81ED-4DB2-BD59-A6C34878D82A}">
                    <a16:rowId xmlns:a16="http://schemas.microsoft.com/office/drawing/2014/main" val="1212035457"/>
                  </a:ext>
                </a:extLst>
              </a:tr>
              <a:tr h="2045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35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LAI, FAPAR and Albedo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Ensure the consistency of the various radiant energy fluxes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ctr"/>
                </a:tc>
                <a:extLst>
                  <a:ext uri="{0D108BD9-81ED-4DB2-BD59-A6C34878D82A}">
                    <a16:rowId xmlns:a16="http://schemas.microsoft.com/office/drawing/2014/main" val="825668789"/>
                  </a:ext>
                </a:extLst>
              </a:tr>
              <a:tr h="2045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36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LAI, FAPAR and Albedo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Climate change indicators for adaptation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ctr"/>
                </a:tc>
                <a:extLst>
                  <a:ext uri="{0D108BD9-81ED-4DB2-BD59-A6C34878D82A}">
                    <a16:rowId xmlns:a16="http://schemas.microsoft.com/office/drawing/2014/main" val="459753577"/>
                  </a:ext>
                </a:extLst>
              </a:tr>
              <a:tr h="2045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37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LAI, FAPAR and Albedo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Quality of ground-based reference sites for FAPAR and LAI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ctr"/>
                </a:tc>
                <a:extLst>
                  <a:ext uri="{0D108BD9-81ED-4DB2-BD59-A6C34878D82A}">
                    <a16:rowId xmlns:a16="http://schemas.microsoft.com/office/drawing/2014/main" val="3052852488"/>
                  </a:ext>
                </a:extLst>
              </a:tr>
              <a:tr h="2045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38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LAI, FAPAR and Albedo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Improve snow and ice albedo products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ctr"/>
                </a:tc>
                <a:extLst>
                  <a:ext uri="{0D108BD9-81ED-4DB2-BD59-A6C34878D82A}">
                    <a16:rowId xmlns:a16="http://schemas.microsoft.com/office/drawing/2014/main" val="132416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39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LAI, FAPAR and Albedo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Improve in situ albedo measurements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ctr"/>
                </a:tc>
                <a:extLst>
                  <a:ext uri="{0D108BD9-81ED-4DB2-BD59-A6C34878D82A}">
                    <a16:rowId xmlns:a16="http://schemas.microsoft.com/office/drawing/2014/main" val="60016587"/>
                  </a:ext>
                </a:extLst>
              </a:tr>
              <a:tr h="2045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40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LAI, FAPAR and Albedo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Production of climate data records for LAI, FAPAR and Albedo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ctr"/>
                </a:tc>
                <a:extLst>
                  <a:ext uri="{0D108BD9-81ED-4DB2-BD59-A6C34878D82A}">
                    <a16:rowId xmlns:a16="http://schemas.microsoft.com/office/drawing/2014/main" val="2873951203"/>
                  </a:ext>
                </a:extLst>
              </a:tr>
              <a:tr h="2045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41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LAI, FAPAR and Albedo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Evaluate LAI, FAPAR and Albedo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ctr"/>
                </a:tc>
                <a:extLst>
                  <a:ext uri="{0D108BD9-81ED-4DB2-BD59-A6C34878D82A}">
                    <a16:rowId xmlns:a16="http://schemas.microsoft.com/office/drawing/2014/main" val="1378470825"/>
                  </a:ext>
                </a:extLst>
              </a:tr>
              <a:tr h="2045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42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Land surface temperature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 dirty="0">
                          <a:effectLst/>
                        </a:rPr>
                        <a:t>Land-surface temperature: in situ protocols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ctr"/>
                </a:tc>
                <a:extLst>
                  <a:ext uri="{0D108BD9-81ED-4DB2-BD59-A6C34878D82A}">
                    <a16:rowId xmlns:a16="http://schemas.microsoft.com/office/drawing/2014/main" val="375079701"/>
                  </a:ext>
                </a:extLst>
              </a:tr>
              <a:tr h="2045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43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Land surface temperature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Production of land-surface temperature datasets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ctr"/>
                </a:tc>
                <a:extLst>
                  <a:ext uri="{0D108BD9-81ED-4DB2-BD59-A6C34878D82A}">
                    <a16:rowId xmlns:a16="http://schemas.microsoft.com/office/drawing/2014/main" val="3140143228"/>
                  </a:ext>
                </a:extLst>
              </a:tr>
              <a:tr h="2045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44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Land surface temperature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Reprocessing  land-surface temperature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ctr"/>
                </a:tc>
                <a:extLst>
                  <a:ext uri="{0D108BD9-81ED-4DB2-BD59-A6C34878D82A}">
                    <a16:rowId xmlns:a16="http://schemas.microsoft.com/office/drawing/2014/main" val="3056344868"/>
                  </a:ext>
                </a:extLst>
              </a:tr>
              <a:tr h="2045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45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Land surface temperature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Land-surface temperature in situ network expansion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ctr"/>
                </a:tc>
                <a:extLst>
                  <a:ext uri="{0D108BD9-81ED-4DB2-BD59-A6C34878D82A}">
                    <a16:rowId xmlns:a16="http://schemas.microsoft.com/office/drawing/2014/main" val="1914135899"/>
                  </a:ext>
                </a:extLst>
              </a:tr>
              <a:tr h="2045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46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Land surface temperature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 dirty="0">
                          <a:effectLst/>
                        </a:rPr>
                        <a:t>Land-surface temperature radiometric calibration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ctr"/>
                </a:tc>
                <a:extLst>
                  <a:ext uri="{0D108BD9-81ED-4DB2-BD59-A6C34878D82A}">
                    <a16:rowId xmlns:a16="http://schemas.microsoft.com/office/drawing/2014/main" val="814838399"/>
                  </a:ext>
                </a:extLst>
              </a:tr>
              <a:tr h="2045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72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LAI, FAPAR and Albedo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 dirty="0">
                          <a:effectLst/>
                        </a:rPr>
                        <a:t>Prepare for a latent and sensible heat flux ECV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ctr"/>
                </a:tc>
                <a:extLst>
                  <a:ext uri="{0D108BD9-81ED-4DB2-BD59-A6C34878D82A}">
                    <a16:rowId xmlns:a16="http://schemas.microsoft.com/office/drawing/2014/main" val="3852263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929222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63555-9B1A-5E4F-987F-35B565E56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Biosphere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ACD0EE5-5123-FA48-8E81-4494F8BD29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850325"/>
              </p:ext>
            </p:extLst>
          </p:nvPr>
        </p:nvGraphicFramePr>
        <p:xfrm>
          <a:off x="895851" y="1014093"/>
          <a:ext cx="8776470" cy="54124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5269">
                  <a:extLst>
                    <a:ext uri="{9D8B030D-6E8A-4147-A177-3AD203B41FA5}">
                      <a16:colId xmlns:a16="http://schemas.microsoft.com/office/drawing/2014/main" val="405059402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329072338"/>
                    </a:ext>
                  </a:extLst>
                </a:gridCol>
                <a:gridCol w="5892801">
                  <a:extLst>
                    <a:ext uri="{9D8B030D-6E8A-4147-A177-3AD203B41FA5}">
                      <a16:colId xmlns:a16="http://schemas.microsoft.com/office/drawing/2014/main" val="734739150"/>
                    </a:ext>
                  </a:extLst>
                </a:gridCol>
              </a:tblGrid>
              <a:tr h="137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#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ECV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ACTION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(Body)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extLst>
                  <a:ext uri="{0D108BD9-81ED-4DB2-BD59-A6C34878D82A}">
                    <a16:rowId xmlns:a16="http://schemas.microsoft.com/office/drawing/2014/main" val="1212035457"/>
                  </a:ext>
                </a:extLst>
              </a:tr>
              <a:tr h="137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47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Land cover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 dirty="0">
                          <a:effectLst/>
                        </a:rPr>
                        <a:t>Land-cover experts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ctr"/>
                </a:tc>
                <a:extLst>
                  <a:ext uri="{0D108BD9-81ED-4DB2-BD59-A6C34878D82A}">
                    <a16:rowId xmlns:a16="http://schemas.microsoft.com/office/drawing/2014/main" val="514755397"/>
                  </a:ext>
                </a:extLst>
              </a:tr>
              <a:tr h="137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48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Land cover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Annual land-cover products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ctr"/>
                </a:tc>
                <a:extLst>
                  <a:ext uri="{0D108BD9-81ED-4DB2-BD59-A6C34878D82A}">
                    <a16:rowId xmlns:a16="http://schemas.microsoft.com/office/drawing/2014/main" val="3268145956"/>
                  </a:ext>
                </a:extLst>
              </a:tr>
              <a:tr h="137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49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Land cover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Land-cover change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ctr"/>
                </a:tc>
                <a:extLst>
                  <a:ext uri="{0D108BD9-81ED-4DB2-BD59-A6C34878D82A}">
                    <a16:rowId xmlns:a16="http://schemas.microsoft.com/office/drawing/2014/main" val="1833024726"/>
                  </a:ext>
                </a:extLst>
              </a:tr>
              <a:tr h="137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50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Land cover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Land-cover community consensus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ctr"/>
                </a:tc>
                <a:extLst>
                  <a:ext uri="{0D108BD9-81ED-4DB2-BD59-A6C34878D82A}">
                    <a16:rowId xmlns:a16="http://schemas.microsoft.com/office/drawing/2014/main" val="1779472219"/>
                  </a:ext>
                </a:extLst>
              </a:tr>
              <a:tr h="137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51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Land cover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Deforestation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ctr"/>
                </a:tc>
                <a:extLst>
                  <a:ext uri="{0D108BD9-81ED-4DB2-BD59-A6C34878D82A}">
                    <a16:rowId xmlns:a16="http://schemas.microsoft.com/office/drawing/2014/main" val="2534906147"/>
                  </a:ext>
                </a:extLst>
              </a:tr>
              <a:tr h="2045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52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Above-ground biomass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Collaboration on above ground biomass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ctr"/>
                </a:tc>
                <a:extLst>
                  <a:ext uri="{0D108BD9-81ED-4DB2-BD59-A6C34878D82A}">
                    <a16:rowId xmlns:a16="http://schemas.microsoft.com/office/drawing/2014/main" val="3192332357"/>
                  </a:ext>
                </a:extLst>
              </a:tr>
              <a:tr h="2045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53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Above-ground biomass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Above-ground biomass validation strategies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ctr"/>
                </a:tc>
                <a:extLst>
                  <a:ext uri="{0D108BD9-81ED-4DB2-BD59-A6C34878D82A}">
                    <a16:rowId xmlns:a16="http://schemas.microsoft.com/office/drawing/2014/main" val="3144075338"/>
                  </a:ext>
                </a:extLst>
              </a:tr>
              <a:tr h="2045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54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Above-ground biomass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Above-ground biomass validation sites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ctr"/>
                </a:tc>
                <a:extLst>
                  <a:ext uri="{0D108BD9-81ED-4DB2-BD59-A6C34878D82A}">
                    <a16:rowId xmlns:a16="http://schemas.microsoft.com/office/drawing/2014/main" val="1267053625"/>
                  </a:ext>
                </a:extLst>
              </a:tr>
              <a:tr h="3511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55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Above-ground biomass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 dirty="0">
                          <a:effectLst/>
                        </a:rPr>
                        <a:t>Above-ground biomass data access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ctr"/>
                </a:tc>
                <a:extLst>
                  <a:ext uri="{0D108BD9-81ED-4DB2-BD59-A6C34878D82A}">
                    <a16:rowId xmlns:a16="http://schemas.microsoft.com/office/drawing/2014/main" val="3836499524"/>
                  </a:ext>
                </a:extLst>
              </a:tr>
              <a:tr h="2045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56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Above-ground biomass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Above-ground biomass: forest inventories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ctr"/>
                </a:tc>
                <a:extLst>
                  <a:ext uri="{0D108BD9-81ED-4DB2-BD59-A6C34878D82A}">
                    <a16:rowId xmlns:a16="http://schemas.microsoft.com/office/drawing/2014/main" val="177208871"/>
                  </a:ext>
                </a:extLst>
              </a:tr>
              <a:tr h="137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57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Soil carbon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Soil carbon: carbon mapping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ctr"/>
                </a:tc>
                <a:extLst>
                  <a:ext uri="{0D108BD9-81ED-4DB2-BD59-A6C34878D82A}">
                    <a16:rowId xmlns:a16="http://schemas.microsoft.com/office/drawing/2014/main" val="3126652095"/>
                  </a:ext>
                </a:extLst>
              </a:tr>
              <a:tr h="137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58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Soil carbon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 dirty="0">
                          <a:effectLst/>
                        </a:rPr>
                        <a:t>Soil-carbon change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ctr"/>
                </a:tc>
                <a:extLst>
                  <a:ext uri="{0D108BD9-81ED-4DB2-BD59-A6C34878D82A}">
                    <a16:rowId xmlns:a16="http://schemas.microsoft.com/office/drawing/2014/main" val="216818954"/>
                  </a:ext>
                </a:extLst>
              </a:tr>
              <a:tr h="137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59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Soil carbon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Soil carbon – histosols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ctr"/>
                </a:tc>
                <a:extLst>
                  <a:ext uri="{0D108BD9-81ED-4DB2-BD59-A6C34878D82A}">
                    <a16:rowId xmlns:a16="http://schemas.microsoft.com/office/drawing/2014/main" val="1126977712"/>
                  </a:ext>
                </a:extLst>
              </a:tr>
              <a:tr h="137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60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Fire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Historic fire data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ctr"/>
                </a:tc>
                <a:extLst>
                  <a:ext uri="{0D108BD9-81ED-4DB2-BD59-A6C34878D82A}">
                    <a16:rowId xmlns:a16="http://schemas.microsoft.com/office/drawing/2014/main" val="2874410262"/>
                  </a:ext>
                </a:extLst>
              </a:tr>
              <a:tr h="137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61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Fire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Operational global burned area and fire radiative power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ctr"/>
                </a:tc>
                <a:extLst>
                  <a:ext uri="{0D108BD9-81ED-4DB2-BD59-A6C34878D82A}">
                    <a16:rowId xmlns:a16="http://schemas.microsoft.com/office/drawing/2014/main" val="2384245419"/>
                  </a:ext>
                </a:extLst>
              </a:tr>
              <a:tr h="137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62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Fire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Fire maps 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ctr"/>
                </a:tc>
                <a:extLst>
                  <a:ext uri="{0D108BD9-81ED-4DB2-BD59-A6C34878D82A}">
                    <a16:rowId xmlns:a16="http://schemas.microsoft.com/office/drawing/2014/main" val="500151649"/>
                  </a:ext>
                </a:extLst>
              </a:tr>
              <a:tr h="137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63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Fire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Fire validation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ctr"/>
                </a:tc>
                <a:extLst>
                  <a:ext uri="{0D108BD9-81ED-4DB2-BD59-A6C34878D82A}">
                    <a16:rowId xmlns:a16="http://schemas.microsoft.com/office/drawing/2014/main" val="413209500"/>
                  </a:ext>
                </a:extLst>
              </a:tr>
              <a:tr h="137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64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Fire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b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 dirty="0">
                          <a:effectLst/>
                        </a:rPr>
                        <a:t>Fire disturbance model development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64" marR="6864" marT="6864" marB="0" anchor="ctr"/>
                </a:tc>
                <a:extLst>
                  <a:ext uri="{0D108BD9-81ED-4DB2-BD59-A6C34878D82A}">
                    <a16:rowId xmlns:a16="http://schemas.microsoft.com/office/drawing/2014/main" val="33627986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22534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B064D-EFBB-CF4B-896E-EA2908076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Anthropogenic use of resources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C4E6893-9CCA-8D4D-AB03-CD2FE12B6F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2984686"/>
              </p:ext>
            </p:extLst>
          </p:nvPr>
        </p:nvGraphicFramePr>
        <p:xfrm>
          <a:off x="1136650" y="1134110"/>
          <a:ext cx="10618469" cy="227076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534568">
                  <a:extLst>
                    <a:ext uri="{9D8B030D-6E8A-4147-A177-3AD203B41FA5}">
                      <a16:colId xmlns:a16="http://schemas.microsoft.com/office/drawing/2014/main" val="4251929890"/>
                    </a:ext>
                  </a:extLst>
                </a:gridCol>
                <a:gridCol w="2240382">
                  <a:extLst>
                    <a:ext uri="{9D8B030D-6E8A-4147-A177-3AD203B41FA5}">
                      <a16:colId xmlns:a16="http://schemas.microsoft.com/office/drawing/2014/main" val="457768259"/>
                    </a:ext>
                  </a:extLst>
                </a:gridCol>
                <a:gridCol w="7843519">
                  <a:extLst>
                    <a:ext uri="{9D8B030D-6E8A-4147-A177-3AD203B41FA5}">
                      <a16:colId xmlns:a16="http://schemas.microsoft.com/office/drawing/2014/main" val="369617900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#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ECV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ACTION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(Body)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699493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65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Water use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Anthropogenic water use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491530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66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Water use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Pilot projects: anthropogenic water use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974648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67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Greenhouse gas fluxes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Improve global estimates of anthropogenic greenhouse-gas emissions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27828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68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Greenhouse gas fluxes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Use of satellites for Land use, land-use change and forestry emissions/removals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802883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69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Greenhouse gas fluxes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Research on the land sink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660427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70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Greenhouse gas fluxes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Use of Inverse modelling techniques to support emission inventories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8644228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71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Greenhouse gas fluxes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 dirty="0">
                          <a:effectLst/>
                        </a:rPr>
                        <a:t>Prepare for a carbon-monitoring system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344132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19861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" y="0"/>
            <a:ext cx="10290918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16200000">
            <a:off x="8095789" y="3042143"/>
            <a:ext cx="6298618" cy="773714"/>
            <a:chOff x="5343322" y="5907282"/>
            <a:chExt cx="6298618" cy="77371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86087" y="5976762"/>
              <a:ext cx="4955853" cy="70423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399059" y="6430617"/>
              <a:ext cx="874644" cy="2503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3322" y="5907282"/>
              <a:ext cx="1930382" cy="672422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193289" y="5941559"/>
            <a:ext cx="35721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4800" dirty="0">
                <a:solidFill>
                  <a:schemeClr val="bg1"/>
                </a:solidFill>
                <a:latin typeface="+mn-lt"/>
              </a:rPr>
              <a:t>gcos.wmo.int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93289" y="5613117"/>
            <a:ext cx="3572145" cy="584775"/>
            <a:chOff x="7998815" y="1944706"/>
            <a:chExt cx="3572145" cy="58477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8815" y="2023139"/>
              <a:ext cx="506342" cy="50634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</p:pic>
        <p:sp>
          <p:nvSpPr>
            <p:cNvPr id="10" name="Rectangle 9"/>
            <p:cNvSpPr/>
            <p:nvPr/>
          </p:nvSpPr>
          <p:spPr>
            <a:xfrm>
              <a:off x="8450981" y="1944706"/>
              <a:ext cx="311997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3200" dirty="0">
                  <a:solidFill>
                    <a:schemeClr val="bg1"/>
                  </a:solidFill>
                </a:rPr>
                <a:t>@</a:t>
              </a:r>
              <a:r>
                <a:rPr lang="en-US" altLang="en-US" sz="3200" dirty="0" err="1">
                  <a:solidFill>
                    <a:schemeClr val="bg1"/>
                  </a:solidFill>
                </a:rPr>
                <a:t>gcos_un</a:t>
              </a:r>
              <a:endParaRPr lang="en-US" altLang="en-US" sz="3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619522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D5627-1847-5148-BDAA-9AF7D26D9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Outstanding Actions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2FCFA94-3EEB-5641-99FF-E3734EB780E5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927405253"/>
              </p:ext>
            </p:extLst>
          </p:nvPr>
        </p:nvGraphicFramePr>
        <p:xfrm>
          <a:off x="868903" y="1202104"/>
          <a:ext cx="10515600" cy="4502103"/>
        </p:xfrm>
        <a:graphic>
          <a:graphicData uri="http://schemas.openxmlformats.org/drawingml/2006/table">
            <a:tbl>
              <a:tblPr firstRow="1">
                <a:tableStyleId>{08FB837D-C827-4EFA-A057-4D05807E0F7C}</a:tableStyleId>
              </a:tblPr>
              <a:tblGrid>
                <a:gridCol w="7602416">
                  <a:extLst>
                    <a:ext uri="{9D8B030D-6E8A-4147-A177-3AD203B41FA5}">
                      <a16:colId xmlns:a16="http://schemas.microsoft.com/office/drawing/2014/main" val="2950651139"/>
                    </a:ext>
                  </a:extLst>
                </a:gridCol>
                <a:gridCol w="2913184">
                  <a:extLst>
                    <a:ext uri="{9D8B030D-6E8A-4147-A177-3AD203B41FA5}">
                      <a16:colId xmlns:a16="http://schemas.microsoft.com/office/drawing/2014/main" val="169553564"/>
                    </a:ext>
                  </a:extLst>
                </a:gridCol>
              </a:tblGrid>
              <a:tr h="33955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ACTION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58" marR="7958" marT="7958" marB="0" anchor="b">
                    <a:solidFill>
                      <a:srgbClr val="00B1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STATUS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58" marR="7958" marT="7958" marB="0" anchor="b">
                    <a:solidFill>
                      <a:srgbClr val="00B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0557100"/>
                  </a:ext>
                </a:extLst>
              </a:tr>
              <a:tr h="70370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17) Draft requirements table for soil moisture as an example for all other terrestrial ECVs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7FD8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Factsheets have been drafted for all sectors for all panels.</a:t>
                      </a:r>
                    </a:p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These need to be corrected/completed at this meeting. Are these sufficient?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7FD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249188"/>
                  </a:ext>
                </a:extLst>
              </a:tr>
              <a:tr h="33955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18) Provide short text that explains or justifies ECV requirements for each ECV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CDEBFB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58" marR="7958" marT="7958" marB="0" anchor="b"/>
                </a:tc>
                <a:extLst>
                  <a:ext uri="{0D108BD9-81ED-4DB2-BD59-A6C34878D82A}">
                    <a16:rowId xmlns:a16="http://schemas.microsoft.com/office/drawing/2014/main" val="711141127"/>
                  </a:ext>
                </a:extLst>
              </a:tr>
              <a:tr h="31833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8) Prepare report for next TOPC meeting on physical consistency of ECVs, including a proposal on a way forward.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7FD8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Nadine </a:t>
                      </a:r>
                      <a:r>
                        <a:rPr lang="en-US" sz="1800" u="none" strike="noStrike" dirty="0" err="1">
                          <a:effectLst/>
                        </a:rPr>
                        <a:t>Gobron</a:t>
                      </a:r>
                      <a:r>
                        <a:rPr lang="en-US" sz="1800" u="none" strike="noStrike" dirty="0">
                          <a:effectLst/>
                        </a:rPr>
                        <a:t> to report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CDE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394092"/>
                  </a:ext>
                </a:extLst>
              </a:tr>
              <a:tr h="16977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20) Put Nigel Tapper in contact with Peter Thorne about the GCOS Surface Reference Network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CDEB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Nigel Tapper to report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7FD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959442"/>
                  </a:ext>
                </a:extLst>
              </a:tr>
              <a:tr h="50933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5) Consider having a teleconference between relevant TOPC members and the biogeochemistry panel of the OOPC.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7FD8F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Postponed - GCOS Secretariat is planning to have a cross-panel meeting next year where this can be discussed.</a:t>
                      </a:r>
                    </a:p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CDE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890513"/>
                  </a:ext>
                </a:extLst>
              </a:tr>
              <a:tr h="50933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6) Ask OOPC for data needs from terrestrial communities in order to take future steps.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CDEBFB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58" marR="7958" marT="7958" marB="0" anchor="b"/>
                </a:tc>
                <a:extLst>
                  <a:ext uri="{0D108BD9-81ED-4DB2-BD59-A6C34878D82A}">
                    <a16:rowId xmlns:a16="http://schemas.microsoft.com/office/drawing/2014/main" val="496240303"/>
                  </a:ext>
                </a:extLst>
              </a:tr>
              <a:tr h="50933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7) Identify and invite coastal expert from OOPC for next TOPC meeting in order to clarify options for collaboration.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7FD8F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58" marR="7958" marT="7958" marB="0" anchor="b"/>
                </a:tc>
                <a:extLst>
                  <a:ext uri="{0D108BD9-81ED-4DB2-BD59-A6C34878D82A}">
                    <a16:rowId xmlns:a16="http://schemas.microsoft.com/office/drawing/2014/main" val="490698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167282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E0197-6823-A940-A2E2-2436A910B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Outstanding Actions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EA0612F-92FE-8645-9DA2-73DF516FC0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181339"/>
              </p:ext>
            </p:extLst>
          </p:nvPr>
        </p:nvGraphicFramePr>
        <p:xfrm>
          <a:off x="926737" y="1192749"/>
          <a:ext cx="10515600" cy="48344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02416">
                  <a:extLst>
                    <a:ext uri="{9D8B030D-6E8A-4147-A177-3AD203B41FA5}">
                      <a16:colId xmlns:a16="http://schemas.microsoft.com/office/drawing/2014/main" val="3402080540"/>
                    </a:ext>
                  </a:extLst>
                </a:gridCol>
                <a:gridCol w="2913184">
                  <a:extLst>
                    <a:ext uri="{9D8B030D-6E8A-4147-A177-3AD203B41FA5}">
                      <a16:colId xmlns:a16="http://schemas.microsoft.com/office/drawing/2014/main" val="3472517655"/>
                    </a:ext>
                  </a:extLst>
                </a:gridCol>
              </a:tblGrid>
              <a:tr h="3183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ACTION</a:t>
                      </a:r>
                    </a:p>
                  </a:txBody>
                  <a:tcPr marL="7958" marR="7958" marT="7958" marB="0" anchor="b">
                    <a:solidFill>
                      <a:srgbClr val="00B1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STATUS</a:t>
                      </a:r>
                    </a:p>
                  </a:txBody>
                  <a:tcPr marL="7958" marR="7958" marT="7958" marB="0" anchor="b">
                    <a:solidFill>
                      <a:srgbClr val="00B1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983644"/>
                  </a:ext>
                </a:extLst>
              </a:tr>
              <a:tr h="31833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10) Develop proposals on how to ensure that data citations should be traceable to original versions and software.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58" marR="7958" marT="7958" marB="0" anchor="b">
                    <a:solidFill>
                      <a:srgbClr val="00B1F0">
                        <a:alpha val="50196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SC taking lead on this?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00B1F0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5000577"/>
                  </a:ext>
                </a:extLst>
              </a:tr>
              <a:tr h="31833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11) The panel members should check for their domain if all data sets come with DOI and if citations are traceable.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58" marR="7958" marT="7958" marB="0" anchor="b">
                    <a:solidFill>
                      <a:srgbClr val="CDEBFB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58" marR="7958" marT="7958" marB="0" anchor="b"/>
                </a:tc>
                <a:extLst>
                  <a:ext uri="{0D108BD9-81ED-4DB2-BD59-A6C34878D82A}">
                    <a16:rowId xmlns:a16="http://schemas.microsoft.com/office/drawing/2014/main" val="1855896884"/>
                  </a:ext>
                </a:extLst>
              </a:tr>
              <a:tr h="31833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19) The secretariat will establish process for contributions to GCOS (e.g. IP) can be cited similar to the process of contributing authors in the IPCC reports.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58" marR="7958" marT="7958" marB="0" anchor="b">
                    <a:solidFill>
                      <a:srgbClr val="00B1F0">
                        <a:alpha val="50196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58" marR="7958" marT="7958" marB="0" anchor="b"/>
                </a:tc>
                <a:extLst>
                  <a:ext uri="{0D108BD9-81ED-4DB2-BD59-A6C34878D82A}">
                    <a16:rowId xmlns:a16="http://schemas.microsoft.com/office/drawing/2014/main" val="1188258308"/>
                  </a:ext>
                </a:extLst>
              </a:tr>
              <a:tr h="31833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12) Nigel Tapper to lead the group that will continue to further develop a way to include adaptation requirements.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58" marR="7958" marT="7958" marB="0" anchor="b">
                    <a:solidFill>
                      <a:srgbClr val="00B1F0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Nigel Tapper 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</a:t>
                      </a:r>
                      <a:r>
                        <a:rPr lang="en-US" sz="1800" u="none" strike="noStrike" dirty="0">
                          <a:effectLst/>
                        </a:rPr>
                        <a:t>SC taking lead on this?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CDEBFB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745570"/>
                  </a:ext>
                </a:extLst>
              </a:tr>
              <a:tr h="16977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21) Prepare videoconference for panel when website draft is done.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58" marR="7958" marT="7958" marB="0" anchor="b">
                    <a:solidFill>
                      <a:srgbClr val="00B1F0">
                        <a:alpha val="50196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Wolfgang Wagner to report on developments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00B1F0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154425"/>
                  </a:ext>
                </a:extLst>
              </a:tr>
              <a:tr h="16977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9) Review available tools for monitoring the use of datasets.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58" marR="7958" marT="7958" marB="0" anchor="b">
                    <a:solidFill>
                      <a:srgbClr val="CDEBFB">
                        <a:alpha val="50196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58" marR="7958" marT="7958" marB="0" anchor="b"/>
                </a:tc>
                <a:extLst>
                  <a:ext uri="{0D108BD9-81ED-4DB2-BD59-A6C34878D82A}">
                    <a16:rowId xmlns:a16="http://schemas.microsoft.com/office/drawing/2014/main" val="4078236925"/>
                  </a:ext>
                </a:extLst>
              </a:tr>
              <a:tr h="31833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13) Establish online platform for interactive discussions on ECV requirements for community.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58" marR="7958" marT="7958" marB="0" anchor="b">
                    <a:solidFill>
                      <a:srgbClr val="00B1F0">
                        <a:alpha val="50196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58" marR="7958" marT="7958" marB="0" anchor="b"/>
                </a:tc>
                <a:extLst>
                  <a:ext uri="{0D108BD9-81ED-4DB2-BD59-A6C34878D82A}">
                    <a16:rowId xmlns:a16="http://schemas.microsoft.com/office/drawing/2014/main" val="1547344008"/>
                  </a:ext>
                </a:extLst>
              </a:tr>
              <a:tr h="31833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14) Assign responsibility for all </a:t>
                      </a:r>
                      <a:r>
                        <a:rPr lang="en-US" sz="1800" u="none" strike="noStrike" dirty="0" err="1">
                          <a:effectLst/>
                        </a:rPr>
                        <a:t>cryospheric</a:t>
                      </a:r>
                      <a:r>
                        <a:rPr lang="en-US" sz="1800" u="none" strike="noStrike" dirty="0">
                          <a:effectLst/>
                        </a:rPr>
                        <a:t> action items in GCOS 2016 implementation plan. Identify steward consortia for each ECV.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58" marR="7958" marT="7958" marB="0" anchor="b">
                    <a:solidFill>
                      <a:srgbClr val="CDEBFB">
                        <a:alpha val="50196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Michael </a:t>
                      </a:r>
                      <a:r>
                        <a:rPr lang="en-US" sz="1800" u="none" strike="noStrike" dirty="0" err="1">
                          <a:effectLst/>
                        </a:rPr>
                        <a:t>Zemp</a:t>
                      </a:r>
                      <a:r>
                        <a:rPr lang="en-US" sz="1800" u="none" strike="noStrike" dirty="0">
                          <a:effectLst/>
                        </a:rPr>
                        <a:t>, Hiroyuki </a:t>
                      </a:r>
                      <a:r>
                        <a:rPr lang="en-US" sz="1800" u="none" strike="noStrike" dirty="0" err="1">
                          <a:effectLst/>
                        </a:rPr>
                        <a:t>Enomoto</a:t>
                      </a:r>
                      <a:r>
                        <a:rPr lang="en-US" sz="1800" u="none" strike="noStrike" dirty="0">
                          <a:effectLst/>
                        </a:rPr>
                        <a:t> and </a:t>
                      </a:r>
                      <a:r>
                        <a:rPr lang="en-US" sz="1800" u="none" strike="noStrike" dirty="0" err="1">
                          <a:effectLst/>
                        </a:rPr>
                        <a:t>Hugues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Lantuit</a:t>
                      </a:r>
                      <a:r>
                        <a:rPr lang="en-US" sz="1800" u="none" strike="noStrike" dirty="0">
                          <a:effectLst/>
                        </a:rPr>
                        <a:t>, no longer members of TOPC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58" marR="7958" marT="7958" marB="0" anchor="ctr">
                    <a:solidFill>
                      <a:srgbClr val="CDEBFB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435876"/>
                  </a:ext>
                </a:extLst>
              </a:tr>
              <a:tr h="47749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15) Ensure communications between cryosphere experts on TOPC to coordinate their activities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58" marR="7958" marT="7958" marB="0" anchor="b">
                    <a:solidFill>
                      <a:srgbClr val="00B1F0">
                        <a:alpha val="50196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958" marR="7958" marT="7958" marB="0" anchor="b"/>
                </a:tc>
                <a:extLst>
                  <a:ext uri="{0D108BD9-81ED-4DB2-BD59-A6C34878D82A}">
                    <a16:rowId xmlns:a16="http://schemas.microsoft.com/office/drawing/2014/main" val="38111390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957895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B4E2E-3BD9-C04E-9C38-AA4C355B0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ECV Stewards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309ACC-EEF1-3B49-B313-D77E77D24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Should</a:t>
            </a:r>
          </a:p>
          <a:p>
            <a:pPr lvl="1"/>
            <a:r>
              <a:rPr lang="en-GB" dirty="0"/>
              <a:t>Maintain ECV Factsheets – update data sources</a:t>
            </a:r>
          </a:p>
          <a:p>
            <a:pPr lvl="1"/>
            <a:r>
              <a:rPr lang="en-GB" dirty="0"/>
              <a:t>Review suggestions for new data sources</a:t>
            </a:r>
          </a:p>
          <a:p>
            <a:pPr lvl="1"/>
            <a:r>
              <a:rPr lang="en-GB" dirty="0"/>
              <a:t>Watch over observational performance and status of Implementation Plan actions </a:t>
            </a:r>
          </a:p>
          <a:p>
            <a:pPr lvl="1"/>
            <a:r>
              <a:rPr lang="en-GB" dirty="0"/>
              <a:t>Report to future TOPC</a:t>
            </a:r>
          </a:p>
        </p:txBody>
      </p:sp>
    </p:spTree>
    <p:extLst>
      <p:ext uri="{BB962C8B-B14F-4D97-AF65-F5344CB8AC3E}">
        <p14:creationId xmlns:p14="http://schemas.microsoft.com/office/powerpoint/2010/main" val="69772366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FB06A-7DF9-684D-9C33-8911B0F81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ECV Stewards</a:t>
            </a:r>
          </a:p>
        </p:txBody>
      </p:sp>
      <p:graphicFrame>
        <p:nvGraphicFramePr>
          <p:cNvPr id="13" name="Content Placeholder 3">
            <a:extLst>
              <a:ext uri="{FF2B5EF4-FFF2-40B4-BE49-F238E27FC236}">
                <a16:creationId xmlns:a16="http://schemas.microsoft.com/office/drawing/2014/main" id="{2807A60E-E39B-5D4B-8A1A-869BFAFE30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2356333"/>
              </p:ext>
            </p:extLst>
          </p:nvPr>
        </p:nvGraphicFramePr>
        <p:xfrm>
          <a:off x="0" y="1"/>
          <a:ext cx="6749716" cy="1803250"/>
        </p:xfrm>
        <a:graphic>
          <a:graphicData uri="http://schemas.openxmlformats.org/drawingml/2006/table">
            <a:tbl>
              <a:tblPr firstCol="1" bandRow="1">
                <a:tableStyleId>{F5AB1C69-6EDB-4FF4-983F-18BD219EF322}</a:tableStyleId>
              </a:tblPr>
              <a:tblGrid>
                <a:gridCol w="3903890">
                  <a:extLst>
                    <a:ext uri="{9D8B030D-6E8A-4147-A177-3AD203B41FA5}">
                      <a16:colId xmlns:a16="http://schemas.microsoft.com/office/drawing/2014/main" val="2924776923"/>
                    </a:ext>
                  </a:extLst>
                </a:gridCol>
                <a:gridCol w="2845826">
                  <a:extLst>
                    <a:ext uri="{9D8B030D-6E8A-4147-A177-3AD203B41FA5}">
                      <a16:colId xmlns:a16="http://schemas.microsoft.com/office/drawing/2014/main" val="3657892064"/>
                    </a:ext>
                  </a:extLst>
                </a:gridCol>
              </a:tblGrid>
              <a:tr h="3606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Anthropogenic Water Use</a:t>
                      </a:r>
                      <a:endParaRPr lang="en-US" sz="2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Niger Tapper</a:t>
                      </a:r>
                      <a:endParaRPr lang="en-US" sz="2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42127006"/>
                  </a:ext>
                </a:extLst>
              </a:tr>
              <a:tr h="3606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Groundwater</a:t>
                      </a:r>
                      <a:endParaRPr lang="en-US" sz="220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?</a:t>
                      </a:r>
                      <a:endParaRPr lang="en-US" sz="2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80382817"/>
                  </a:ext>
                </a:extLst>
              </a:tr>
              <a:tr h="3606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Lakes</a:t>
                      </a:r>
                      <a:endParaRPr lang="en-US" sz="220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?</a:t>
                      </a:r>
                      <a:endParaRPr lang="en-US" sz="2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53084064"/>
                  </a:ext>
                </a:extLst>
              </a:tr>
              <a:tr h="3606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River Discharge</a:t>
                      </a:r>
                      <a:endParaRPr lang="en-US" sz="2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?</a:t>
                      </a:r>
                      <a:endParaRPr lang="en-US" sz="2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5672576"/>
                  </a:ext>
                </a:extLst>
              </a:tr>
              <a:tr h="3606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Soil Moisture</a:t>
                      </a:r>
                      <a:endParaRPr lang="en-US" sz="220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Wolfgang Wagner</a:t>
                      </a:r>
                      <a:endParaRPr lang="en-US" sz="2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71577796"/>
                  </a:ext>
                </a:extLst>
              </a:tr>
            </a:tbl>
          </a:graphicData>
        </a:graphic>
      </p:graphicFrame>
      <p:graphicFrame>
        <p:nvGraphicFramePr>
          <p:cNvPr id="14" name="Content Placeholder 3">
            <a:extLst>
              <a:ext uri="{FF2B5EF4-FFF2-40B4-BE49-F238E27FC236}">
                <a16:creationId xmlns:a16="http://schemas.microsoft.com/office/drawing/2014/main" id="{9B1DDDD8-A17B-DC49-8BE2-07173DADAD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5501156"/>
              </p:ext>
            </p:extLst>
          </p:nvPr>
        </p:nvGraphicFramePr>
        <p:xfrm>
          <a:off x="0" y="1804030"/>
          <a:ext cx="6749716" cy="1442600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3903890">
                  <a:extLst>
                    <a:ext uri="{9D8B030D-6E8A-4147-A177-3AD203B41FA5}">
                      <a16:colId xmlns:a16="http://schemas.microsoft.com/office/drawing/2014/main" val="2924776923"/>
                    </a:ext>
                  </a:extLst>
                </a:gridCol>
                <a:gridCol w="2845826">
                  <a:extLst>
                    <a:ext uri="{9D8B030D-6E8A-4147-A177-3AD203B41FA5}">
                      <a16:colId xmlns:a16="http://schemas.microsoft.com/office/drawing/2014/main" val="3657892064"/>
                    </a:ext>
                  </a:extLst>
                </a:gridCol>
              </a:tblGrid>
              <a:tr h="3606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Glaciers</a:t>
                      </a:r>
                      <a:endParaRPr lang="en-US" sz="220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 err="1">
                          <a:effectLst/>
                        </a:rPr>
                        <a:t>Huilin</a:t>
                      </a:r>
                      <a:r>
                        <a:rPr lang="en-GB" sz="2200" dirty="0">
                          <a:effectLst/>
                        </a:rPr>
                        <a:t> Li</a:t>
                      </a:r>
                      <a:endParaRPr lang="en-US" sz="2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43701831"/>
                  </a:ext>
                </a:extLst>
              </a:tr>
              <a:tr h="3606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Ice Sheets and ice shelves</a:t>
                      </a:r>
                      <a:endParaRPr lang="en-US" sz="220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</a:rPr>
                        <a:t>Hiroyuki </a:t>
                      </a:r>
                      <a:r>
                        <a:rPr lang="en-GB" sz="2200" dirty="0" err="1">
                          <a:effectLst/>
                        </a:rPr>
                        <a:t>Enomoto</a:t>
                      </a:r>
                      <a:endParaRPr lang="en-US" sz="2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58268454"/>
                  </a:ext>
                </a:extLst>
              </a:tr>
              <a:tr h="3606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Permafrost</a:t>
                      </a:r>
                      <a:endParaRPr lang="en-US" sz="220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 err="1">
                          <a:effectLst/>
                        </a:rPr>
                        <a:t>Huilin</a:t>
                      </a:r>
                      <a:r>
                        <a:rPr lang="en-GB" sz="2200" dirty="0">
                          <a:effectLst/>
                        </a:rPr>
                        <a:t> Li</a:t>
                      </a:r>
                      <a:endParaRPr lang="en-US" sz="2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14343597"/>
                  </a:ext>
                </a:extLst>
              </a:tr>
              <a:tr h="3606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Snow </a:t>
                      </a:r>
                      <a:endParaRPr lang="en-US" sz="2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effectLst/>
                        </a:rPr>
                        <a:t>Hiroyuki </a:t>
                      </a:r>
                      <a:r>
                        <a:rPr lang="en-GB" sz="2200" dirty="0" err="1">
                          <a:effectLst/>
                        </a:rPr>
                        <a:t>Enomoto</a:t>
                      </a:r>
                      <a:endParaRPr lang="en-US" sz="2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565719"/>
                  </a:ext>
                </a:extLst>
              </a:tr>
            </a:tbl>
          </a:graphicData>
        </a:graphic>
      </p:graphicFrame>
      <p:graphicFrame>
        <p:nvGraphicFramePr>
          <p:cNvPr id="15" name="Content Placeholder 3">
            <a:extLst>
              <a:ext uri="{FF2B5EF4-FFF2-40B4-BE49-F238E27FC236}">
                <a16:creationId xmlns:a16="http://schemas.microsoft.com/office/drawing/2014/main" id="{C0C56457-32D2-BC49-A4F6-0D660DFB10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1960335"/>
              </p:ext>
            </p:extLst>
          </p:nvPr>
        </p:nvGraphicFramePr>
        <p:xfrm>
          <a:off x="0" y="3247409"/>
          <a:ext cx="6749716" cy="1806562"/>
        </p:xfrm>
        <a:graphic>
          <a:graphicData uri="http://schemas.openxmlformats.org/drawingml/2006/table">
            <a:tbl>
              <a:tblPr firstCol="1" bandRow="1">
                <a:tableStyleId>{21E4AEA4-8DFA-4A89-87EB-49C32662AFE0}</a:tableStyleId>
              </a:tblPr>
              <a:tblGrid>
                <a:gridCol w="3903890">
                  <a:extLst>
                    <a:ext uri="{9D8B030D-6E8A-4147-A177-3AD203B41FA5}">
                      <a16:colId xmlns:a16="http://schemas.microsoft.com/office/drawing/2014/main" val="2924776923"/>
                    </a:ext>
                  </a:extLst>
                </a:gridCol>
                <a:gridCol w="2845826">
                  <a:extLst>
                    <a:ext uri="{9D8B030D-6E8A-4147-A177-3AD203B41FA5}">
                      <a16:colId xmlns:a16="http://schemas.microsoft.com/office/drawing/2014/main" val="3657892064"/>
                    </a:ext>
                  </a:extLst>
                </a:gridCol>
              </a:tblGrid>
              <a:tr h="3606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Albedo</a:t>
                      </a:r>
                      <a:endParaRPr lang="en-US" sz="220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effectLst/>
                        </a:rPr>
                        <a:t>Nadine </a:t>
                      </a:r>
                      <a:r>
                        <a:rPr lang="en-US" sz="2200" dirty="0" err="1">
                          <a:effectLst/>
                        </a:rPr>
                        <a:t>Gobron</a:t>
                      </a:r>
                      <a:endParaRPr lang="en-US" sz="2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10257191"/>
                  </a:ext>
                </a:extLst>
              </a:tr>
              <a:tr h="36396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FAPAR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Nadine </a:t>
                      </a:r>
                      <a:r>
                        <a:rPr lang="en-US" sz="2200" dirty="0" err="1">
                          <a:effectLst/>
                        </a:rPr>
                        <a:t>Gobron</a:t>
                      </a:r>
                      <a:endParaRPr lang="en-US" sz="2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6883157"/>
                  </a:ext>
                </a:extLst>
              </a:tr>
              <a:tr h="3606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Land Surface Temperature</a:t>
                      </a:r>
                      <a:endParaRPr lang="en-US" sz="2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Darren Ghent</a:t>
                      </a:r>
                      <a:endParaRPr lang="en-US" sz="2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47494198"/>
                  </a:ext>
                </a:extLst>
              </a:tr>
              <a:tr h="3606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Land evaporation</a:t>
                      </a:r>
                      <a:endParaRPr lang="en-US" sz="220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Mathew McCabe</a:t>
                      </a:r>
                      <a:endParaRPr lang="en-US" sz="2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30866472"/>
                  </a:ext>
                </a:extLst>
              </a:tr>
              <a:tr h="3606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Leaf Area Index (LAI)</a:t>
                      </a:r>
                      <a:endParaRPr lang="en-US" sz="220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effectLst/>
                        </a:rPr>
                        <a:t>Nadine </a:t>
                      </a:r>
                      <a:r>
                        <a:rPr lang="en-US" sz="2200" dirty="0" err="1">
                          <a:effectLst/>
                        </a:rPr>
                        <a:t>Gobron</a:t>
                      </a:r>
                      <a:endParaRPr lang="en-US" sz="2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84467899"/>
                  </a:ext>
                </a:extLst>
              </a:tr>
            </a:tbl>
          </a:graphicData>
        </a:graphic>
      </p:graphicFrame>
      <p:graphicFrame>
        <p:nvGraphicFramePr>
          <p:cNvPr id="16" name="Content Placeholder 3">
            <a:extLst>
              <a:ext uri="{FF2B5EF4-FFF2-40B4-BE49-F238E27FC236}">
                <a16:creationId xmlns:a16="http://schemas.microsoft.com/office/drawing/2014/main" id="{993FF483-8FA0-D347-A5BD-E8D545E779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6590785"/>
              </p:ext>
            </p:extLst>
          </p:nvPr>
        </p:nvGraphicFramePr>
        <p:xfrm>
          <a:off x="0" y="5054750"/>
          <a:ext cx="6749716" cy="180325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3903890">
                  <a:extLst>
                    <a:ext uri="{9D8B030D-6E8A-4147-A177-3AD203B41FA5}">
                      <a16:colId xmlns:a16="http://schemas.microsoft.com/office/drawing/2014/main" val="2924776923"/>
                    </a:ext>
                  </a:extLst>
                </a:gridCol>
                <a:gridCol w="2845826">
                  <a:extLst>
                    <a:ext uri="{9D8B030D-6E8A-4147-A177-3AD203B41FA5}">
                      <a16:colId xmlns:a16="http://schemas.microsoft.com/office/drawing/2014/main" val="3657892064"/>
                    </a:ext>
                  </a:extLst>
                </a:gridCol>
              </a:tblGrid>
              <a:tr h="3606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Above-ground biomass</a:t>
                      </a:r>
                      <a:endParaRPr lang="en-US" sz="2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</a:rPr>
                        <a:t>Sassan</a:t>
                      </a:r>
                      <a:r>
                        <a:rPr lang="en-US" sz="2200" dirty="0">
                          <a:effectLst/>
                        </a:rPr>
                        <a:t> Saatchi</a:t>
                      </a:r>
                      <a:endParaRPr lang="en-US" sz="2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75651603"/>
                  </a:ext>
                </a:extLst>
              </a:tr>
              <a:tr h="3606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Anthropogenic GHG Fluxes</a:t>
                      </a:r>
                      <a:endParaRPr lang="en-US" sz="2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?</a:t>
                      </a:r>
                      <a:endParaRPr lang="en-US" sz="2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31031690"/>
                  </a:ext>
                </a:extLst>
              </a:tr>
              <a:tr h="3606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Fire </a:t>
                      </a:r>
                      <a:endParaRPr lang="en-US" sz="220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Kevin Tansey</a:t>
                      </a:r>
                      <a:endParaRPr lang="en-US" sz="2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70370559"/>
                  </a:ext>
                </a:extLst>
              </a:tr>
              <a:tr h="3606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Land cover</a:t>
                      </a:r>
                      <a:endParaRPr lang="en-US" sz="2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Darren Ghent</a:t>
                      </a:r>
                      <a:endParaRPr lang="en-US" sz="2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10259605"/>
                  </a:ext>
                </a:extLst>
              </a:tr>
              <a:tr h="3606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Soil Carbon</a:t>
                      </a:r>
                      <a:endParaRPr lang="en-US" sz="220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?</a:t>
                      </a:r>
                      <a:endParaRPr lang="en-US" sz="2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05697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587849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" y="1031"/>
            <a:ext cx="10290918" cy="685593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16200000">
            <a:off x="8095789" y="3042143"/>
            <a:ext cx="6298618" cy="773714"/>
            <a:chOff x="5343322" y="5907282"/>
            <a:chExt cx="6298618" cy="77371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86087" y="5976762"/>
              <a:ext cx="4955853" cy="70423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399059" y="6430617"/>
              <a:ext cx="874644" cy="2503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3322" y="5907282"/>
              <a:ext cx="1930382" cy="672422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193289" y="5941559"/>
            <a:ext cx="35721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4800" dirty="0">
                <a:solidFill>
                  <a:schemeClr val="bg1"/>
                </a:solidFill>
                <a:latin typeface="+mn-lt"/>
              </a:rPr>
              <a:t>gcos.wmo.int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93289" y="5613117"/>
            <a:ext cx="3572145" cy="584775"/>
            <a:chOff x="7998815" y="1944706"/>
            <a:chExt cx="3572145" cy="58477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8815" y="2023139"/>
              <a:ext cx="506342" cy="50634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</p:pic>
        <p:sp>
          <p:nvSpPr>
            <p:cNvPr id="10" name="Rectangle 9"/>
            <p:cNvSpPr/>
            <p:nvPr/>
          </p:nvSpPr>
          <p:spPr>
            <a:xfrm>
              <a:off x="8450981" y="1944706"/>
              <a:ext cx="311997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spcAft>
                  <a:spcPct val="0"/>
                </a:spcAft>
                <a:buFontTx/>
                <a:buNone/>
              </a:pPr>
              <a:r>
                <a:rPr lang="en-US" altLang="en-US" sz="3200" dirty="0">
                  <a:solidFill>
                    <a:schemeClr val="bg1"/>
                  </a:solidFill>
                </a:rPr>
                <a:t>@</a:t>
              </a:r>
              <a:r>
                <a:rPr lang="en-US" altLang="en-US" sz="3200" dirty="0" err="1">
                  <a:solidFill>
                    <a:schemeClr val="bg1"/>
                  </a:solidFill>
                </a:rPr>
                <a:t>gcos_un</a:t>
              </a:r>
              <a:endParaRPr lang="en-US" altLang="en-US" sz="3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020610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/>
          <p:cNvSpPr txBox="1">
            <a:spLocks/>
          </p:cNvSpPr>
          <p:nvPr/>
        </p:nvSpPr>
        <p:spPr bwMode="auto">
          <a:xfrm>
            <a:off x="0" y="0"/>
            <a:ext cx="12192000" cy="5832909"/>
          </a:xfrm>
          <a:prstGeom prst="rect">
            <a:avLst/>
          </a:prstGeom>
          <a:gradFill flip="none" rotWithShape="1">
            <a:gsLst>
              <a:gs pos="93000">
                <a:srgbClr val="273374"/>
              </a:gs>
              <a:gs pos="0">
                <a:srgbClr val="0684C8"/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lIns="0" tIns="44450" rIns="0" bIns="44450" anchor="ctr"/>
          <a:lstStyle>
            <a:lvl1pPr defTabSz="762000" eaLnBrk="0" hangingPunct="0">
              <a:defRPr sz="22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762000" eaLnBrk="0" hangingPunct="0">
              <a:defRPr sz="22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762000" eaLnBrk="0" hangingPunct="0">
              <a:defRPr sz="22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762000" eaLnBrk="0" hangingPunct="0">
              <a:defRPr sz="22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762000" eaLnBrk="0" hangingPunct="0">
              <a:defRPr sz="22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defRPr/>
            </a:pPr>
            <a:endParaRPr lang="en-US" altLang="en-US" sz="5400">
              <a:solidFill>
                <a:srgbClr val="FFFFFF"/>
              </a:solidFill>
              <a:latin typeface="Arial Bold" pitchFamily="1" charset="0"/>
              <a:cs typeface="+mn-cs"/>
              <a:sym typeface="Arial Bold" pitchFamily="1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86019" cy="5832910"/>
          </a:xfrm>
          <a:prstGeom prst="rect">
            <a:avLst/>
          </a:prstGeom>
          <a:ln w="12700">
            <a:noFill/>
          </a:ln>
          <a:effectLst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286017" y="427395"/>
            <a:ext cx="790598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ts val="3000"/>
              </a:lnSpc>
              <a:spcAft>
                <a:spcPts val="1000"/>
              </a:spcAft>
              <a:buClr>
                <a:schemeClr val="tx1"/>
              </a:buClr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lnSpc>
                <a:spcPts val="3000"/>
              </a:lnSpc>
              <a:spcAft>
                <a:spcPts val="1000"/>
              </a:spcAft>
              <a:buClr>
                <a:schemeClr val="tx1"/>
              </a:buClr>
              <a:buFont typeface="Arial Unicode MS" panose="020B0604020202020204" pitchFamily="34" charset="-128"/>
              <a:buChar char="‑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lnSpc>
                <a:spcPts val="2600"/>
              </a:lnSpc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ts val="2600"/>
              </a:lnSpc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ts val="2600"/>
              </a:lnSpc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160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Terrestrial Actions in the GCOS Implementation Plan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535852" y="5066011"/>
            <a:ext cx="5487756" cy="648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eaLnBrk="0" hangingPunct="0">
              <a:lnSpc>
                <a:spcPts val="3000"/>
              </a:lnSpc>
              <a:spcAft>
                <a:spcPts val="1000"/>
              </a:spcAft>
              <a:buClr>
                <a:schemeClr val="tx1"/>
              </a:buClr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lnSpc>
                <a:spcPts val="3000"/>
              </a:lnSpc>
              <a:spcAft>
                <a:spcPts val="1000"/>
              </a:spcAft>
              <a:buClr>
                <a:schemeClr val="tx1"/>
              </a:buClr>
              <a:buFont typeface="Arial Unicode MS" panose="020B0604020202020204" pitchFamily="34" charset="-128"/>
              <a:buChar char="‑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lnSpc>
                <a:spcPts val="2600"/>
              </a:lnSpc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ts val="2600"/>
              </a:lnSpc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ts val="2600"/>
              </a:lnSpc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ts val="2600"/>
              </a:lnSpc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-"/>
              <a:defRPr sz="22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+mn-lt"/>
              </a:rPr>
              <a:t>Simon Eggleston</a:t>
            </a:r>
          </a:p>
        </p:txBody>
      </p:sp>
    </p:spTree>
    <p:extLst>
      <p:ext uri="{BB962C8B-B14F-4D97-AF65-F5344CB8AC3E}">
        <p14:creationId xmlns:p14="http://schemas.microsoft.com/office/powerpoint/2010/main" val="252240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0AB2F-1A96-E34F-835B-1B76A9D79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General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C0C512A-A6BE-644C-B4C9-02BB472363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4385860"/>
              </p:ext>
            </p:extLst>
          </p:nvPr>
        </p:nvGraphicFramePr>
        <p:xfrm>
          <a:off x="1784622" y="1814512"/>
          <a:ext cx="9145270" cy="28289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0403">
                  <a:extLst>
                    <a:ext uri="{9D8B030D-6E8A-4147-A177-3AD203B41FA5}">
                      <a16:colId xmlns:a16="http://schemas.microsoft.com/office/drawing/2014/main" val="664252153"/>
                    </a:ext>
                  </a:extLst>
                </a:gridCol>
                <a:gridCol w="1716046">
                  <a:extLst>
                    <a:ext uri="{9D8B030D-6E8A-4147-A177-3AD203B41FA5}">
                      <a16:colId xmlns:a16="http://schemas.microsoft.com/office/drawing/2014/main" val="2321760613"/>
                    </a:ext>
                  </a:extLst>
                </a:gridCol>
                <a:gridCol w="6968821">
                  <a:extLst>
                    <a:ext uri="{9D8B030D-6E8A-4147-A177-3AD203B41FA5}">
                      <a16:colId xmlns:a16="http://schemas.microsoft.com/office/drawing/2014/main" val="89673521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#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ECV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ACTION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 (Body)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150517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General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Improve coordination of terrestrial observations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178769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General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Develop joint plans for coastal zones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993609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General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Terrestrial monitoring sites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321567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General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Review of monitoring guidance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5515607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General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Develop metadata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836211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General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Identify capacity development needs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985415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General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Exchange of hydrological data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3535471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General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Encourage and enforce research projects to make their ECV-relevant observations available through the dedicated international data </a:t>
                      </a:r>
                      <a:r>
                        <a:rPr lang="en-US" sz="1800" u="none" strike="noStrike" dirty="0" err="1">
                          <a:effectLst/>
                        </a:rPr>
                        <a:t>centres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 (Body)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15049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405589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E45A6-3DC1-C24F-BE28-E4150A4D9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Hydrology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56E970E-5E25-634B-9F6B-8D02EEEA15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1550808"/>
              </p:ext>
            </p:extLst>
          </p:nvPr>
        </p:nvGraphicFramePr>
        <p:xfrm>
          <a:off x="1126490" y="989330"/>
          <a:ext cx="10466070" cy="368046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526896">
                  <a:extLst>
                    <a:ext uri="{9D8B030D-6E8A-4147-A177-3AD203B41FA5}">
                      <a16:colId xmlns:a16="http://schemas.microsoft.com/office/drawing/2014/main" val="1091980526"/>
                    </a:ext>
                  </a:extLst>
                </a:gridCol>
                <a:gridCol w="1963885">
                  <a:extLst>
                    <a:ext uri="{9D8B030D-6E8A-4147-A177-3AD203B41FA5}">
                      <a16:colId xmlns:a16="http://schemas.microsoft.com/office/drawing/2014/main" val="2545471355"/>
                    </a:ext>
                  </a:extLst>
                </a:gridCol>
                <a:gridCol w="7975289">
                  <a:extLst>
                    <a:ext uri="{9D8B030D-6E8A-4147-A177-3AD203B41FA5}">
                      <a16:colId xmlns:a16="http://schemas.microsoft.com/office/drawing/2014/main" val="74758394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#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ECV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ACTION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 (Body)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79310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Lakes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Lakes and reservoirs: compare satellite and in situ observations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683074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Lakes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Submit historical and current monthly lake-level data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053124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Lakes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Develop additional products derived from Lake water-leaving reflectance for turbidity, chlorophyll and coloured dissolved organic matter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507779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River discharge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Confirm Global Terrestrial Network for River Discharge sites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56412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River discharge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National needs for river gauges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186121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Groundwater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Establish a full-scale  Global Groundwater Monitoring Information System (GGMS)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729300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Groundwater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Operational  groundwater monitoring from gravity measurements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520848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Soil moisture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Satellite soil-moisture data records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843504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Soil moisture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Multi-satellite, soil-moisture data services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642844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Soil moisture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>
                          <a:effectLst/>
                        </a:rPr>
                        <a:t>International soil-moisture network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846125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Soil moisture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US" sz="1800" u="none" strike="noStrike" dirty="0">
                          <a:effectLst/>
                        </a:rPr>
                        <a:t>Regional high-resolution soil-moisture data record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31305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303333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Custom 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5911E"/>
      </a:accent1>
      <a:accent2>
        <a:srgbClr val="09ADE9"/>
      </a:accent2>
      <a:accent3>
        <a:srgbClr val="0D8D9C"/>
      </a:accent3>
      <a:accent4>
        <a:srgbClr val="283173"/>
      </a:accent4>
      <a:accent5>
        <a:srgbClr val="FED6A4"/>
      </a:accent5>
      <a:accent6>
        <a:srgbClr val="AEDDF7"/>
      </a:accent6>
      <a:hlink>
        <a:srgbClr val="AAD2DA"/>
      </a:hlink>
      <a:folHlink>
        <a:srgbClr val="4E81B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28603</TotalTime>
  <Words>1189</Words>
  <Application>Microsoft Macintosh PowerPoint</Application>
  <PresentationFormat>Widescreen</PresentationFormat>
  <Paragraphs>327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MS PGothic</vt:lpstr>
      <vt:lpstr>SimSun</vt:lpstr>
      <vt:lpstr>Arial</vt:lpstr>
      <vt:lpstr>Arial Bold</vt:lpstr>
      <vt:lpstr>Calibri</vt:lpstr>
      <vt:lpstr>Calibri (Body)</vt:lpstr>
      <vt:lpstr>Calibri Light</vt:lpstr>
      <vt:lpstr>Verdana</vt:lpstr>
      <vt:lpstr>Office Theme</vt:lpstr>
      <vt:lpstr>PowerPoint Presentation</vt:lpstr>
      <vt:lpstr>Outstanding Actions</vt:lpstr>
      <vt:lpstr>Outstanding Actions</vt:lpstr>
      <vt:lpstr>ECV Stewards</vt:lpstr>
      <vt:lpstr>ECV Stewards</vt:lpstr>
      <vt:lpstr>PowerPoint Presentation</vt:lpstr>
      <vt:lpstr>PowerPoint Presentation</vt:lpstr>
      <vt:lpstr>General</vt:lpstr>
      <vt:lpstr>Hydrology</vt:lpstr>
      <vt:lpstr>Cryosphere</vt:lpstr>
      <vt:lpstr>LAI, FAPAR and Albedo etc.</vt:lpstr>
      <vt:lpstr>Biosphere</vt:lpstr>
      <vt:lpstr>Anthropogenic use of resources</vt:lpstr>
      <vt:lpstr>PowerPoint Presentation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Claude Cardot</dc:creator>
  <cp:lastModifiedBy>Simon Eggleston</cp:lastModifiedBy>
  <cp:revision>416</cp:revision>
  <cp:lastPrinted>2017-10-04T13:27:52Z</cp:lastPrinted>
  <dcterms:created xsi:type="dcterms:W3CDTF">2016-11-01T07:33:17Z</dcterms:created>
  <dcterms:modified xsi:type="dcterms:W3CDTF">2018-03-19T07:43:42Z</dcterms:modified>
</cp:coreProperties>
</file>