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17"/>
  </p:notesMasterIdLst>
  <p:handoutMasterIdLst>
    <p:handoutMasterId r:id="rId18"/>
  </p:handoutMasterIdLst>
  <p:sldIdLst>
    <p:sldId id="306" r:id="rId2"/>
    <p:sldId id="518" r:id="rId3"/>
    <p:sldId id="517" r:id="rId4"/>
    <p:sldId id="440" r:id="rId5"/>
    <p:sldId id="492" r:id="rId6"/>
    <p:sldId id="479" r:id="rId7"/>
    <p:sldId id="515" r:id="rId8"/>
    <p:sldId id="447" r:id="rId9"/>
    <p:sldId id="516" r:id="rId10"/>
    <p:sldId id="433" r:id="rId11"/>
    <p:sldId id="434" r:id="rId12"/>
    <p:sldId id="476" r:id="rId13"/>
    <p:sldId id="493" r:id="rId14"/>
    <p:sldId id="512" r:id="rId15"/>
    <p:sldId id="312" r:id="rId16"/>
  </p:sldIdLst>
  <p:sldSz cx="9144000" cy="6858000" type="screen4x3"/>
  <p:notesSz cx="9926638" cy="679767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4B9B"/>
    <a:srgbClr val="96B9DC"/>
    <a:srgbClr val="808080"/>
    <a:srgbClr val="C0C0C0"/>
    <a:srgbClr val="5A5A5A"/>
    <a:srgbClr val="D2E1F5"/>
    <a:srgbClr val="FF0000"/>
    <a:srgbClr val="090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578" autoAdjust="0"/>
    <p:restoredTop sz="88265" autoAdjust="0"/>
  </p:normalViewPr>
  <p:slideViewPr>
    <p:cSldViewPr>
      <p:cViewPr varScale="1">
        <p:scale>
          <a:sx n="61" d="100"/>
          <a:sy n="61" d="100"/>
        </p:scale>
        <p:origin x="-1458" y="-78"/>
      </p:cViewPr>
      <p:guideLst>
        <p:guide orient="horz" pos="119"/>
        <p:guide orient="horz" pos="3929"/>
        <p:guide orient="horz" pos="4292"/>
        <p:guide orient="horz" pos="981"/>
        <p:guide orient="horz" pos="4065"/>
        <p:guide orient="horz" pos="1344"/>
        <p:guide orient="horz" pos="572"/>
        <p:guide orient="horz" pos="799"/>
        <p:guide pos="2880"/>
        <p:guide pos="249"/>
        <p:guide pos="5602"/>
        <p:guide pos="158"/>
        <p:guide pos="5511"/>
      </p:guideLst>
    </p:cSldViewPr>
  </p:slideViewPr>
  <p:outlineViewPr>
    <p:cViewPr>
      <p:scale>
        <a:sx n="33" d="100"/>
        <a:sy n="33" d="100"/>
      </p:scale>
      <p:origin x="0" y="21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-1800" y="-102"/>
      </p:cViewPr>
      <p:guideLst>
        <p:guide orient="horz" pos="2141"/>
        <p:guide pos="312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mwersche\AppData\Local\Microsoft\Windows\Temporary%20Internet%20Files\Content.IE5\4CYZPCIZ\ECVInventory.csv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noProof="0" dirty="0" smtClean="0"/>
              <a:t>Relativ</a:t>
            </a:r>
            <a:r>
              <a:rPr lang="en-US" sz="1400" baseline="0" noProof="0" dirty="0" smtClean="0"/>
              <a:t>e c</a:t>
            </a:r>
            <a:r>
              <a:rPr lang="en-US" sz="1400" noProof="0" dirty="0" smtClean="0"/>
              <a:t>ontribution</a:t>
            </a:r>
            <a:r>
              <a:rPr lang="en-US" sz="1400" baseline="0" noProof="0" dirty="0" smtClean="0"/>
              <a:t>s from CM SAF and DWD</a:t>
            </a:r>
            <a:endParaRPr lang="en-US" sz="1400" noProof="0" dirty="0"/>
          </a:p>
        </c:rich>
      </c:tx>
      <c:layout>
        <c:manualLayout>
          <c:xMode val="edge"/>
          <c:yMode val="edge"/>
          <c:x val="2.2720013456094042E-2"/>
          <c:y val="0.86629499802600884"/>
        </c:manualLayout>
      </c:layout>
      <c:overlay val="0"/>
    </c:title>
    <c:autoTitleDeleted val="0"/>
    <c:plotArea>
      <c:layout/>
      <c:doughnutChart>
        <c:varyColors val="1"/>
        <c:ser>
          <c:idx val="1"/>
          <c:order val="1"/>
          <c:dLbls>
            <c:dLbl>
              <c:idx val="0"/>
              <c:delete val="1"/>
            </c:dLbl>
            <c:dLbl>
              <c:idx val="1"/>
              <c:layout>
                <c:manualLayout>
                  <c:x val="-6.2234794908062233E-2"/>
                  <c:y val="-6.2818994980168739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EUM
26%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Tabelle1!$D$4:$D$7</c:f>
              <c:strCache>
                <c:ptCount val="4"/>
                <c:pt idx="0">
                  <c:v>ESA</c:v>
                </c:pt>
                <c:pt idx="1">
                  <c:v>EUM</c:v>
                </c:pt>
                <c:pt idx="2">
                  <c:v>NASA</c:v>
                </c:pt>
                <c:pt idx="3">
                  <c:v>Other</c:v>
                </c:pt>
              </c:strCache>
            </c:strRef>
          </c:cat>
          <c:val>
            <c:numRef>
              <c:f>Tabelle1!$E$4:$E$7</c:f>
              <c:numCache>
                <c:formatCode>General</c:formatCode>
                <c:ptCount val="4"/>
                <c:pt idx="0">
                  <c:v>92</c:v>
                </c:pt>
                <c:pt idx="1">
                  <c:v>237</c:v>
                </c:pt>
                <c:pt idx="2">
                  <c:v>416</c:v>
                </c:pt>
                <c:pt idx="3">
                  <c:v>168</c:v>
                </c:pt>
              </c:numCache>
            </c:numRef>
          </c:val>
        </c:ser>
        <c:ser>
          <c:idx val="0"/>
          <c:order val="0"/>
          <c:dPt>
            <c:idx val="0"/>
            <c:bubble3D val="0"/>
            <c:spPr>
              <a:solidFill>
                <a:schemeClr val="bg1"/>
              </a:solidFill>
            </c:spPr>
          </c:dPt>
          <c:dPt>
            <c:idx val="1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2"/>
            <c:bubble3D val="0"/>
            <c:spPr>
              <a:solidFill>
                <a:schemeClr val="bg1"/>
              </a:solidFill>
            </c:spPr>
          </c:dPt>
          <c:dPt>
            <c:idx val="3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chemeClr val="bg1"/>
              </a:solidFill>
            </c:spPr>
          </c:dPt>
          <c:dPt>
            <c:idx val="5"/>
            <c:bubble3D val="0"/>
            <c:spPr>
              <a:solidFill>
                <a:schemeClr val="bg1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de-DE" dirty="0"/>
                      <a:t>ESA
10%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6.7892503536067891E-2"/>
                  <c:y val="-7.852374372521092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delete val="1"/>
            </c:dLbl>
            <c:dLbl>
              <c:idx val="3"/>
              <c:layout>
                <c:manualLayout>
                  <c:x val="0.10183875530410184"/>
                  <c:y val="-6.281899498016873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CM </a:t>
                    </a:r>
                    <a:r>
                      <a:rPr lang="en-US" dirty="0"/>
                      <a:t>SAF
20%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Tabelle1!$D$14:$D$19</c:f>
              <c:strCache>
                <c:ptCount val="6"/>
                <c:pt idx="0">
                  <c:v>ESA</c:v>
                </c:pt>
                <c:pt idx="1">
                  <c:v>DWD/ESA</c:v>
                </c:pt>
                <c:pt idx="2">
                  <c:v>EUM</c:v>
                </c:pt>
                <c:pt idx="3">
                  <c:v>DWD/CM SAF</c:v>
                </c:pt>
                <c:pt idx="4">
                  <c:v>NASA/NOAA</c:v>
                </c:pt>
                <c:pt idx="5">
                  <c:v>Other</c:v>
                </c:pt>
              </c:strCache>
            </c:strRef>
          </c:cat>
          <c:val>
            <c:numRef>
              <c:f>Tabelle1!$E$14:$E$19</c:f>
              <c:numCache>
                <c:formatCode>General</c:formatCode>
                <c:ptCount val="6"/>
                <c:pt idx="0">
                  <c:v>78</c:v>
                </c:pt>
                <c:pt idx="1">
                  <c:v>14</c:v>
                </c:pt>
                <c:pt idx="2">
                  <c:v>50</c:v>
                </c:pt>
                <c:pt idx="3">
                  <c:v>187</c:v>
                </c:pt>
                <c:pt idx="4">
                  <c:v>416</c:v>
                </c:pt>
                <c:pt idx="5">
                  <c:v>168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2EF9F1-8D55-4737-BC86-2311240B2CB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9DE4CA-BB2F-4DC2-BB94-4CBFB5F39761}">
      <dgm:prSet phldrT="[Text]"/>
      <dgm:spPr/>
      <dgm:t>
        <a:bodyPr/>
        <a:lstStyle/>
        <a:p>
          <a:r>
            <a:rPr lang="en-US" dirty="0" smtClean="0"/>
            <a:t>PP</a:t>
          </a:r>
        </a:p>
        <a:p>
          <a:r>
            <a:rPr lang="en-US" dirty="0" smtClean="0"/>
            <a:t>1999-2004</a:t>
          </a:r>
          <a:endParaRPr lang="en-US" dirty="0"/>
        </a:p>
      </dgm:t>
    </dgm:pt>
    <dgm:pt modelId="{D0C99CE6-09BF-4BE0-9336-55487E4973C3}" type="parTrans" cxnId="{278B344B-515B-43A2-851D-155FC9F17E93}">
      <dgm:prSet/>
      <dgm:spPr/>
      <dgm:t>
        <a:bodyPr/>
        <a:lstStyle/>
        <a:p>
          <a:endParaRPr lang="en-US"/>
        </a:p>
      </dgm:t>
    </dgm:pt>
    <dgm:pt modelId="{FEB07A05-7503-4FB5-90B7-BA9CA44D6E45}" type="sibTrans" cxnId="{278B344B-515B-43A2-851D-155FC9F17E93}">
      <dgm:prSet/>
      <dgm:spPr/>
      <dgm:t>
        <a:bodyPr/>
        <a:lstStyle/>
        <a:p>
          <a:endParaRPr lang="en-US"/>
        </a:p>
      </dgm:t>
    </dgm:pt>
    <dgm:pt modelId="{FB980F9C-5A4F-4990-86C4-AB29150234C0}">
      <dgm:prSet phldrT="[Text]"/>
      <dgm:spPr/>
      <dgm:t>
        <a:bodyPr/>
        <a:lstStyle/>
        <a:p>
          <a:r>
            <a:rPr lang="en-US" dirty="0" smtClean="0"/>
            <a:t>IOP</a:t>
          </a:r>
        </a:p>
        <a:p>
          <a:r>
            <a:rPr lang="en-US" dirty="0" smtClean="0"/>
            <a:t>2004-2007</a:t>
          </a:r>
          <a:endParaRPr lang="en-US" dirty="0"/>
        </a:p>
      </dgm:t>
    </dgm:pt>
    <dgm:pt modelId="{5E52D8AF-C696-41C1-B337-6A9D68DA51EE}" type="parTrans" cxnId="{6385D68C-8263-4D05-9868-B23EA5614E10}">
      <dgm:prSet/>
      <dgm:spPr/>
      <dgm:t>
        <a:bodyPr/>
        <a:lstStyle/>
        <a:p>
          <a:endParaRPr lang="en-US"/>
        </a:p>
      </dgm:t>
    </dgm:pt>
    <dgm:pt modelId="{ED3B3163-1885-4F00-85EE-F86B88F89A87}" type="sibTrans" cxnId="{6385D68C-8263-4D05-9868-B23EA5614E10}">
      <dgm:prSet/>
      <dgm:spPr/>
      <dgm:t>
        <a:bodyPr/>
        <a:lstStyle/>
        <a:p>
          <a:endParaRPr lang="en-US"/>
        </a:p>
      </dgm:t>
    </dgm:pt>
    <dgm:pt modelId="{3557AB61-8236-4B16-8EAD-E14F8C673482}">
      <dgm:prSet phldrT="[Text]"/>
      <dgm:spPr/>
      <dgm:t>
        <a:bodyPr/>
        <a:lstStyle/>
        <a:p>
          <a:r>
            <a:rPr lang="en-US" dirty="0" smtClean="0"/>
            <a:t>CDOP-4</a:t>
          </a:r>
        </a:p>
        <a:p>
          <a:r>
            <a:rPr lang="en-US" dirty="0" smtClean="0"/>
            <a:t>2022-2027</a:t>
          </a:r>
          <a:endParaRPr lang="en-US" dirty="0"/>
        </a:p>
      </dgm:t>
    </dgm:pt>
    <dgm:pt modelId="{1590106C-5BCB-462C-8BEA-FAA4BF549F67}" type="parTrans" cxnId="{84CAEA0E-5F13-4C62-B348-E81C3772F334}">
      <dgm:prSet/>
      <dgm:spPr/>
      <dgm:t>
        <a:bodyPr/>
        <a:lstStyle/>
        <a:p>
          <a:endParaRPr lang="en-US"/>
        </a:p>
      </dgm:t>
    </dgm:pt>
    <dgm:pt modelId="{093A0141-4ADE-4FC5-96D1-C40E80B038DB}" type="sibTrans" cxnId="{84CAEA0E-5F13-4C62-B348-E81C3772F334}">
      <dgm:prSet/>
      <dgm:spPr/>
      <dgm:t>
        <a:bodyPr/>
        <a:lstStyle/>
        <a:p>
          <a:endParaRPr lang="en-US"/>
        </a:p>
      </dgm:t>
    </dgm:pt>
    <dgm:pt modelId="{C1A735A9-3CC5-4792-ADFE-426EAB1A3F71}">
      <dgm:prSet phldrT="[Text]"/>
      <dgm:spPr/>
      <dgm:t>
        <a:bodyPr/>
        <a:lstStyle/>
        <a:p>
          <a:r>
            <a:rPr lang="en-US" dirty="0" smtClean="0"/>
            <a:t>CDOP-5</a:t>
          </a:r>
        </a:p>
        <a:p>
          <a:r>
            <a:rPr lang="en-US" dirty="0" smtClean="0"/>
            <a:t>2027-2032</a:t>
          </a:r>
          <a:endParaRPr lang="en-US" dirty="0"/>
        </a:p>
      </dgm:t>
    </dgm:pt>
    <dgm:pt modelId="{0514EAB9-FBBA-4D67-A5AC-EB9CF7A450EF}" type="parTrans" cxnId="{C9389207-96EF-4942-8E7D-2A6AD77400C1}">
      <dgm:prSet/>
      <dgm:spPr/>
      <dgm:t>
        <a:bodyPr/>
        <a:lstStyle/>
        <a:p>
          <a:endParaRPr lang="en-US"/>
        </a:p>
      </dgm:t>
    </dgm:pt>
    <dgm:pt modelId="{FA124097-5C8D-4EDC-AF16-67FBF27F4E07}" type="sibTrans" cxnId="{C9389207-96EF-4942-8E7D-2A6AD77400C1}">
      <dgm:prSet/>
      <dgm:spPr/>
      <dgm:t>
        <a:bodyPr/>
        <a:lstStyle/>
        <a:p>
          <a:endParaRPr lang="en-US"/>
        </a:p>
      </dgm:t>
    </dgm:pt>
    <dgm:pt modelId="{67206627-FE33-4599-9EC8-FFD170634E51}">
      <dgm:prSet phldrT="[Text]"/>
      <dgm:spPr/>
      <dgm:t>
        <a:bodyPr/>
        <a:lstStyle/>
        <a:p>
          <a:r>
            <a:rPr lang="en-US" dirty="0" smtClean="0"/>
            <a:t>CDOP-1</a:t>
          </a:r>
        </a:p>
        <a:p>
          <a:r>
            <a:rPr lang="en-US" dirty="0" smtClean="0"/>
            <a:t>2007-2012</a:t>
          </a:r>
          <a:endParaRPr lang="en-US" dirty="0"/>
        </a:p>
      </dgm:t>
    </dgm:pt>
    <dgm:pt modelId="{3BA8CF39-A804-4098-9BA5-9A4106B63DE1}" type="parTrans" cxnId="{B2C88CDE-16A1-43BC-AD2E-204C0CB8B140}">
      <dgm:prSet/>
      <dgm:spPr/>
      <dgm:t>
        <a:bodyPr/>
        <a:lstStyle/>
        <a:p>
          <a:endParaRPr lang="en-US"/>
        </a:p>
      </dgm:t>
    </dgm:pt>
    <dgm:pt modelId="{00C361EB-9F9E-41E4-B1C4-93AF8F270ACE}" type="sibTrans" cxnId="{B2C88CDE-16A1-43BC-AD2E-204C0CB8B140}">
      <dgm:prSet/>
      <dgm:spPr/>
      <dgm:t>
        <a:bodyPr/>
        <a:lstStyle/>
        <a:p>
          <a:endParaRPr lang="en-US"/>
        </a:p>
      </dgm:t>
    </dgm:pt>
    <dgm:pt modelId="{BFBF9A24-6044-45F1-88F7-D2A8FF3D6E7C}">
      <dgm:prSet phldrT="[Text]"/>
      <dgm:spPr>
        <a:solidFill>
          <a:srgbClr val="2D4B9B"/>
        </a:solidFill>
      </dgm:spPr>
      <dgm:t>
        <a:bodyPr/>
        <a:lstStyle/>
        <a:p>
          <a:r>
            <a:rPr lang="en-US" dirty="0" smtClean="0"/>
            <a:t>CDOP-2</a:t>
          </a:r>
        </a:p>
        <a:p>
          <a:r>
            <a:rPr lang="en-US" dirty="0" smtClean="0"/>
            <a:t>2012-2017</a:t>
          </a:r>
          <a:endParaRPr lang="en-US" dirty="0"/>
        </a:p>
      </dgm:t>
    </dgm:pt>
    <dgm:pt modelId="{BE2F9887-0AB5-4531-B036-42EAE4C9DADA}" type="parTrans" cxnId="{181A7C8E-A1F7-4F1F-AC10-39DB045F5D05}">
      <dgm:prSet/>
      <dgm:spPr/>
      <dgm:t>
        <a:bodyPr/>
        <a:lstStyle/>
        <a:p>
          <a:endParaRPr lang="en-US"/>
        </a:p>
      </dgm:t>
    </dgm:pt>
    <dgm:pt modelId="{1131B254-701F-40CE-87A0-644A8026F9C1}" type="sibTrans" cxnId="{181A7C8E-A1F7-4F1F-AC10-39DB045F5D05}">
      <dgm:prSet/>
      <dgm:spPr/>
      <dgm:t>
        <a:bodyPr/>
        <a:lstStyle/>
        <a:p>
          <a:endParaRPr lang="en-US"/>
        </a:p>
      </dgm:t>
    </dgm:pt>
    <dgm:pt modelId="{884A9B12-0B0C-4DF1-9586-5966017A40FE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CDOP-3</a:t>
          </a:r>
        </a:p>
        <a:p>
          <a:r>
            <a:rPr lang="en-US" dirty="0" smtClean="0"/>
            <a:t>2017-2022</a:t>
          </a:r>
          <a:endParaRPr lang="en-US" dirty="0"/>
        </a:p>
      </dgm:t>
    </dgm:pt>
    <dgm:pt modelId="{C72297C7-1EA6-41D7-9DBB-CAA3D9EDE9DB}" type="sibTrans" cxnId="{218A7758-0353-4E54-8B8E-58063463F7AC}">
      <dgm:prSet/>
      <dgm:spPr/>
      <dgm:t>
        <a:bodyPr/>
        <a:lstStyle/>
        <a:p>
          <a:endParaRPr lang="en-US"/>
        </a:p>
      </dgm:t>
    </dgm:pt>
    <dgm:pt modelId="{355890B1-AEF7-40BC-A785-F2ED8FCFD8A0}" type="parTrans" cxnId="{218A7758-0353-4E54-8B8E-58063463F7AC}">
      <dgm:prSet/>
      <dgm:spPr/>
      <dgm:t>
        <a:bodyPr/>
        <a:lstStyle/>
        <a:p>
          <a:endParaRPr lang="en-US"/>
        </a:p>
      </dgm:t>
    </dgm:pt>
    <dgm:pt modelId="{E6B26A38-B402-402E-93C8-68EDD316A858}" type="pres">
      <dgm:prSet presAssocID="{DF2EF9F1-8D55-4737-BC86-2311240B2CB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8D28F83-6681-4CB7-B23C-67465C6C1FE2}" type="pres">
      <dgm:prSet presAssocID="{CA9DE4CA-BB2F-4DC2-BB94-4CBFB5F39761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B1EE94-DA26-4E65-9DDE-0970A469F21C}" type="pres">
      <dgm:prSet presAssocID="{FEB07A05-7503-4FB5-90B7-BA9CA44D6E45}" presName="parSpace" presStyleCnt="0"/>
      <dgm:spPr/>
    </dgm:pt>
    <dgm:pt modelId="{E218C36D-DD7A-4CB4-AD24-BDDD9D31D546}" type="pres">
      <dgm:prSet presAssocID="{FB980F9C-5A4F-4990-86C4-AB29150234C0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B1DF2D-22CA-4760-AD16-07A4B3433B1C}" type="pres">
      <dgm:prSet presAssocID="{ED3B3163-1885-4F00-85EE-F86B88F89A87}" presName="parSpace" presStyleCnt="0"/>
      <dgm:spPr/>
    </dgm:pt>
    <dgm:pt modelId="{7D745107-9A10-4515-A9EA-27DA65C60FC6}" type="pres">
      <dgm:prSet presAssocID="{67206627-FE33-4599-9EC8-FFD170634E51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282A63-65B5-48F7-9BD0-6DF3D3AC1F92}" type="pres">
      <dgm:prSet presAssocID="{00C361EB-9F9E-41E4-B1C4-93AF8F270ACE}" presName="parSpace" presStyleCnt="0"/>
      <dgm:spPr/>
    </dgm:pt>
    <dgm:pt modelId="{3A954B67-4AAF-4AFF-BB83-7DA40A6F4CD6}" type="pres">
      <dgm:prSet presAssocID="{BFBF9A24-6044-45F1-88F7-D2A8FF3D6E7C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6121F06-FAFE-4257-A28D-EAE825D02FED}" type="pres">
      <dgm:prSet presAssocID="{1131B254-701F-40CE-87A0-644A8026F9C1}" presName="parSpace" presStyleCnt="0"/>
      <dgm:spPr/>
    </dgm:pt>
    <dgm:pt modelId="{3FCCC254-CBE5-49CD-AB2E-843C03546915}" type="pres">
      <dgm:prSet presAssocID="{884A9B12-0B0C-4DF1-9586-5966017A40FE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61ED141-0B3D-47CE-970D-106120895E54}" type="pres">
      <dgm:prSet presAssocID="{C72297C7-1EA6-41D7-9DBB-CAA3D9EDE9DB}" presName="parSpace" presStyleCnt="0"/>
      <dgm:spPr/>
    </dgm:pt>
    <dgm:pt modelId="{9EA04A02-B636-4B10-8837-2B141BEC630D}" type="pres">
      <dgm:prSet presAssocID="{3557AB61-8236-4B16-8EAD-E14F8C673482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1D37D8-9D45-42F2-B206-7758D237810C}" type="pres">
      <dgm:prSet presAssocID="{093A0141-4ADE-4FC5-96D1-C40E80B038DB}" presName="parSpace" presStyleCnt="0"/>
      <dgm:spPr/>
    </dgm:pt>
    <dgm:pt modelId="{A9FC1828-38C5-4F79-94DD-AE1819ECE162}" type="pres">
      <dgm:prSet presAssocID="{C1A735A9-3CC5-4792-ADFE-426EAB1A3F71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51D400-0217-48EF-A317-486031931178}" type="presOf" srcId="{3557AB61-8236-4B16-8EAD-E14F8C673482}" destId="{9EA04A02-B636-4B10-8837-2B141BEC630D}" srcOrd="0" destOrd="0" presId="urn:microsoft.com/office/officeart/2005/8/layout/hChevron3"/>
    <dgm:cxn modelId="{278B344B-515B-43A2-851D-155FC9F17E93}" srcId="{DF2EF9F1-8D55-4737-BC86-2311240B2CB2}" destId="{CA9DE4CA-BB2F-4DC2-BB94-4CBFB5F39761}" srcOrd="0" destOrd="0" parTransId="{D0C99CE6-09BF-4BE0-9336-55487E4973C3}" sibTransId="{FEB07A05-7503-4FB5-90B7-BA9CA44D6E45}"/>
    <dgm:cxn modelId="{0FBB8876-7870-4DB4-97B8-1C6639C3391D}" type="presOf" srcId="{C1A735A9-3CC5-4792-ADFE-426EAB1A3F71}" destId="{A9FC1828-38C5-4F79-94DD-AE1819ECE162}" srcOrd="0" destOrd="0" presId="urn:microsoft.com/office/officeart/2005/8/layout/hChevron3"/>
    <dgm:cxn modelId="{170C4C23-37FE-4C87-B943-E0AAFE27D683}" type="presOf" srcId="{67206627-FE33-4599-9EC8-FFD170634E51}" destId="{7D745107-9A10-4515-A9EA-27DA65C60FC6}" srcOrd="0" destOrd="0" presId="urn:microsoft.com/office/officeart/2005/8/layout/hChevron3"/>
    <dgm:cxn modelId="{B2C88CDE-16A1-43BC-AD2E-204C0CB8B140}" srcId="{DF2EF9F1-8D55-4737-BC86-2311240B2CB2}" destId="{67206627-FE33-4599-9EC8-FFD170634E51}" srcOrd="2" destOrd="0" parTransId="{3BA8CF39-A804-4098-9BA5-9A4106B63DE1}" sibTransId="{00C361EB-9F9E-41E4-B1C4-93AF8F270ACE}"/>
    <dgm:cxn modelId="{C9389207-96EF-4942-8E7D-2A6AD77400C1}" srcId="{DF2EF9F1-8D55-4737-BC86-2311240B2CB2}" destId="{C1A735A9-3CC5-4792-ADFE-426EAB1A3F71}" srcOrd="6" destOrd="0" parTransId="{0514EAB9-FBBA-4D67-A5AC-EB9CF7A450EF}" sibTransId="{FA124097-5C8D-4EDC-AF16-67FBF27F4E07}"/>
    <dgm:cxn modelId="{218A7758-0353-4E54-8B8E-58063463F7AC}" srcId="{DF2EF9F1-8D55-4737-BC86-2311240B2CB2}" destId="{884A9B12-0B0C-4DF1-9586-5966017A40FE}" srcOrd="4" destOrd="0" parTransId="{355890B1-AEF7-40BC-A785-F2ED8FCFD8A0}" sibTransId="{C72297C7-1EA6-41D7-9DBB-CAA3D9EDE9DB}"/>
    <dgm:cxn modelId="{6385D68C-8263-4D05-9868-B23EA5614E10}" srcId="{DF2EF9F1-8D55-4737-BC86-2311240B2CB2}" destId="{FB980F9C-5A4F-4990-86C4-AB29150234C0}" srcOrd="1" destOrd="0" parTransId="{5E52D8AF-C696-41C1-B337-6A9D68DA51EE}" sibTransId="{ED3B3163-1885-4F00-85EE-F86B88F89A87}"/>
    <dgm:cxn modelId="{181A7C8E-A1F7-4F1F-AC10-39DB045F5D05}" srcId="{DF2EF9F1-8D55-4737-BC86-2311240B2CB2}" destId="{BFBF9A24-6044-45F1-88F7-D2A8FF3D6E7C}" srcOrd="3" destOrd="0" parTransId="{BE2F9887-0AB5-4531-B036-42EAE4C9DADA}" sibTransId="{1131B254-701F-40CE-87A0-644A8026F9C1}"/>
    <dgm:cxn modelId="{2F6C0DD2-1FF2-4739-BE07-19B78D7AEA80}" type="presOf" srcId="{884A9B12-0B0C-4DF1-9586-5966017A40FE}" destId="{3FCCC254-CBE5-49CD-AB2E-843C03546915}" srcOrd="0" destOrd="0" presId="urn:microsoft.com/office/officeart/2005/8/layout/hChevron3"/>
    <dgm:cxn modelId="{35DC86E1-485D-485E-BCF0-9DCE990288A2}" type="presOf" srcId="{DF2EF9F1-8D55-4737-BC86-2311240B2CB2}" destId="{E6B26A38-B402-402E-93C8-68EDD316A858}" srcOrd="0" destOrd="0" presId="urn:microsoft.com/office/officeart/2005/8/layout/hChevron3"/>
    <dgm:cxn modelId="{84CAEA0E-5F13-4C62-B348-E81C3772F334}" srcId="{DF2EF9F1-8D55-4737-BC86-2311240B2CB2}" destId="{3557AB61-8236-4B16-8EAD-E14F8C673482}" srcOrd="5" destOrd="0" parTransId="{1590106C-5BCB-462C-8BEA-FAA4BF549F67}" sibTransId="{093A0141-4ADE-4FC5-96D1-C40E80B038DB}"/>
    <dgm:cxn modelId="{67AD30D7-0EF7-4F9F-B3B1-AA80861BEAE7}" type="presOf" srcId="{FB980F9C-5A4F-4990-86C4-AB29150234C0}" destId="{E218C36D-DD7A-4CB4-AD24-BDDD9D31D546}" srcOrd="0" destOrd="0" presId="urn:microsoft.com/office/officeart/2005/8/layout/hChevron3"/>
    <dgm:cxn modelId="{9418C407-64E7-472D-AAED-02C78F0716BC}" type="presOf" srcId="{CA9DE4CA-BB2F-4DC2-BB94-4CBFB5F39761}" destId="{38D28F83-6681-4CB7-B23C-67465C6C1FE2}" srcOrd="0" destOrd="0" presId="urn:microsoft.com/office/officeart/2005/8/layout/hChevron3"/>
    <dgm:cxn modelId="{33E695F9-BEC4-417D-8C59-2C69DC4DDD2F}" type="presOf" srcId="{BFBF9A24-6044-45F1-88F7-D2A8FF3D6E7C}" destId="{3A954B67-4AAF-4AFF-BB83-7DA40A6F4CD6}" srcOrd="0" destOrd="0" presId="urn:microsoft.com/office/officeart/2005/8/layout/hChevron3"/>
    <dgm:cxn modelId="{AA40300E-426A-4E94-8B83-051586F77C95}" type="presParOf" srcId="{E6B26A38-B402-402E-93C8-68EDD316A858}" destId="{38D28F83-6681-4CB7-B23C-67465C6C1FE2}" srcOrd="0" destOrd="0" presId="urn:microsoft.com/office/officeart/2005/8/layout/hChevron3"/>
    <dgm:cxn modelId="{94810897-18D7-4294-B5BA-CA621BC93E8D}" type="presParOf" srcId="{E6B26A38-B402-402E-93C8-68EDD316A858}" destId="{71B1EE94-DA26-4E65-9DDE-0970A469F21C}" srcOrd="1" destOrd="0" presId="urn:microsoft.com/office/officeart/2005/8/layout/hChevron3"/>
    <dgm:cxn modelId="{AD67D027-31E4-40BE-82F8-761130DA3D0D}" type="presParOf" srcId="{E6B26A38-B402-402E-93C8-68EDD316A858}" destId="{E218C36D-DD7A-4CB4-AD24-BDDD9D31D546}" srcOrd="2" destOrd="0" presId="urn:microsoft.com/office/officeart/2005/8/layout/hChevron3"/>
    <dgm:cxn modelId="{BBB2A62A-C601-4F8F-9C35-E95007421BD9}" type="presParOf" srcId="{E6B26A38-B402-402E-93C8-68EDD316A858}" destId="{45B1DF2D-22CA-4760-AD16-07A4B3433B1C}" srcOrd="3" destOrd="0" presId="urn:microsoft.com/office/officeart/2005/8/layout/hChevron3"/>
    <dgm:cxn modelId="{0B55FEA7-E227-45F3-9515-60A5F7375834}" type="presParOf" srcId="{E6B26A38-B402-402E-93C8-68EDD316A858}" destId="{7D745107-9A10-4515-A9EA-27DA65C60FC6}" srcOrd="4" destOrd="0" presId="urn:microsoft.com/office/officeart/2005/8/layout/hChevron3"/>
    <dgm:cxn modelId="{8D0AF71C-12D9-4682-9ACA-003563FA8F38}" type="presParOf" srcId="{E6B26A38-B402-402E-93C8-68EDD316A858}" destId="{94282A63-65B5-48F7-9BD0-6DF3D3AC1F92}" srcOrd="5" destOrd="0" presId="urn:microsoft.com/office/officeart/2005/8/layout/hChevron3"/>
    <dgm:cxn modelId="{049C8BB2-CB6C-41FC-BFAE-FD6432027AAA}" type="presParOf" srcId="{E6B26A38-B402-402E-93C8-68EDD316A858}" destId="{3A954B67-4AAF-4AFF-BB83-7DA40A6F4CD6}" srcOrd="6" destOrd="0" presId="urn:microsoft.com/office/officeart/2005/8/layout/hChevron3"/>
    <dgm:cxn modelId="{2B058FF9-BC35-46F8-9450-F48E90A5EA9A}" type="presParOf" srcId="{E6B26A38-B402-402E-93C8-68EDD316A858}" destId="{E6121F06-FAFE-4257-A28D-EAE825D02FED}" srcOrd="7" destOrd="0" presId="urn:microsoft.com/office/officeart/2005/8/layout/hChevron3"/>
    <dgm:cxn modelId="{30CE7A62-BABB-4480-8723-CB420314B738}" type="presParOf" srcId="{E6B26A38-B402-402E-93C8-68EDD316A858}" destId="{3FCCC254-CBE5-49CD-AB2E-843C03546915}" srcOrd="8" destOrd="0" presId="urn:microsoft.com/office/officeart/2005/8/layout/hChevron3"/>
    <dgm:cxn modelId="{AD0EA75E-AEDF-4B56-850C-B84C55DBC85F}" type="presParOf" srcId="{E6B26A38-B402-402E-93C8-68EDD316A858}" destId="{161ED141-0B3D-47CE-970D-106120895E54}" srcOrd="9" destOrd="0" presId="urn:microsoft.com/office/officeart/2005/8/layout/hChevron3"/>
    <dgm:cxn modelId="{715C3001-D6F8-4F5A-994C-E55D63377519}" type="presParOf" srcId="{E6B26A38-B402-402E-93C8-68EDD316A858}" destId="{9EA04A02-B636-4B10-8837-2B141BEC630D}" srcOrd="10" destOrd="0" presId="urn:microsoft.com/office/officeart/2005/8/layout/hChevron3"/>
    <dgm:cxn modelId="{638D2D91-317A-4770-8836-627782819618}" type="presParOf" srcId="{E6B26A38-B402-402E-93C8-68EDD316A858}" destId="{D61D37D8-9D45-42F2-B206-7758D237810C}" srcOrd="11" destOrd="0" presId="urn:microsoft.com/office/officeart/2005/8/layout/hChevron3"/>
    <dgm:cxn modelId="{5B254AF8-E591-465B-9E26-DA711DF95FB5}" type="presParOf" srcId="{E6B26A38-B402-402E-93C8-68EDD316A858}" destId="{A9FC1828-38C5-4F79-94DD-AE1819ECE162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2EF9F1-8D55-4737-BC86-2311240B2CB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9DE4CA-BB2F-4DC2-BB94-4CBFB5F39761}">
      <dgm:prSet phldrT="[Text]"/>
      <dgm:spPr/>
      <dgm:t>
        <a:bodyPr/>
        <a:lstStyle/>
        <a:p>
          <a:r>
            <a:rPr lang="en-US" dirty="0" smtClean="0"/>
            <a:t>PP</a:t>
          </a:r>
        </a:p>
        <a:p>
          <a:r>
            <a:rPr lang="en-US" dirty="0" smtClean="0"/>
            <a:t>1999-2004</a:t>
          </a:r>
          <a:endParaRPr lang="en-US" dirty="0"/>
        </a:p>
      </dgm:t>
    </dgm:pt>
    <dgm:pt modelId="{D0C99CE6-09BF-4BE0-9336-55487E4973C3}" type="parTrans" cxnId="{278B344B-515B-43A2-851D-155FC9F17E93}">
      <dgm:prSet/>
      <dgm:spPr/>
      <dgm:t>
        <a:bodyPr/>
        <a:lstStyle/>
        <a:p>
          <a:endParaRPr lang="en-US"/>
        </a:p>
      </dgm:t>
    </dgm:pt>
    <dgm:pt modelId="{FEB07A05-7503-4FB5-90B7-BA9CA44D6E45}" type="sibTrans" cxnId="{278B344B-515B-43A2-851D-155FC9F17E93}">
      <dgm:prSet/>
      <dgm:spPr/>
      <dgm:t>
        <a:bodyPr/>
        <a:lstStyle/>
        <a:p>
          <a:endParaRPr lang="en-US"/>
        </a:p>
      </dgm:t>
    </dgm:pt>
    <dgm:pt modelId="{FB980F9C-5A4F-4990-86C4-AB29150234C0}">
      <dgm:prSet phldrT="[Text]"/>
      <dgm:spPr/>
      <dgm:t>
        <a:bodyPr/>
        <a:lstStyle/>
        <a:p>
          <a:r>
            <a:rPr lang="en-US" dirty="0" smtClean="0"/>
            <a:t>IOP</a:t>
          </a:r>
        </a:p>
        <a:p>
          <a:r>
            <a:rPr lang="en-US" dirty="0" smtClean="0"/>
            <a:t>2004-2007</a:t>
          </a:r>
          <a:endParaRPr lang="en-US" dirty="0"/>
        </a:p>
      </dgm:t>
    </dgm:pt>
    <dgm:pt modelId="{5E52D8AF-C696-41C1-B337-6A9D68DA51EE}" type="parTrans" cxnId="{6385D68C-8263-4D05-9868-B23EA5614E10}">
      <dgm:prSet/>
      <dgm:spPr/>
      <dgm:t>
        <a:bodyPr/>
        <a:lstStyle/>
        <a:p>
          <a:endParaRPr lang="en-US"/>
        </a:p>
      </dgm:t>
    </dgm:pt>
    <dgm:pt modelId="{ED3B3163-1885-4F00-85EE-F86B88F89A87}" type="sibTrans" cxnId="{6385D68C-8263-4D05-9868-B23EA5614E10}">
      <dgm:prSet/>
      <dgm:spPr/>
      <dgm:t>
        <a:bodyPr/>
        <a:lstStyle/>
        <a:p>
          <a:endParaRPr lang="en-US"/>
        </a:p>
      </dgm:t>
    </dgm:pt>
    <dgm:pt modelId="{884A9B12-0B0C-4DF1-9586-5966017A40FE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 smtClean="0"/>
            <a:t>CDOP-3</a:t>
          </a:r>
        </a:p>
        <a:p>
          <a:r>
            <a:rPr lang="en-US" dirty="0" smtClean="0"/>
            <a:t>2017-2022</a:t>
          </a:r>
          <a:endParaRPr lang="en-US" dirty="0"/>
        </a:p>
      </dgm:t>
    </dgm:pt>
    <dgm:pt modelId="{355890B1-AEF7-40BC-A785-F2ED8FCFD8A0}" type="parTrans" cxnId="{218A7758-0353-4E54-8B8E-58063463F7AC}">
      <dgm:prSet/>
      <dgm:spPr/>
      <dgm:t>
        <a:bodyPr/>
        <a:lstStyle/>
        <a:p>
          <a:endParaRPr lang="en-US"/>
        </a:p>
      </dgm:t>
    </dgm:pt>
    <dgm:pt modelId="{C72297C7-1EA6-41D7-9DBB-CAA3D9EDE9DB}" type="sibTrans" cxnId="{218A7758-0353-4E54-8B8E-58063463F7AC}">
      <dgm:prSet/>
      <dgm:spPr/>
      <dgm:t>
        <a:bodyPr/>
        <a:lstStyle/>
        <a:p>
          <a:endParaRPr lang="en-US"/>
        </a:p>
      </dgm:t>
    </dgm:pt>
    <dgm:pt modelId="{3557AB61-8236-4B16-8EAD-E14F8C673482}">
      <dgm:prSet phldrT="[Text]"/>
      <dgm:spPr/>
      <dgm:t>
        <a:bodyPr/>
        <a:lstStyle/>
        <a:p>
          <a:r>
            <a:rPr lang="en-US" dirty="0" smtClean="0"/>
            <a:t>CDOP-4</a:t>
          </a:r>
        </a:p>
        <a:p>
          <a:r>
            <a:rPr lang="en-US" dirty="0" smtClean="0"/>
            <a:t>2022-2027</a:t>
          </a:r>
          <a:endParaRPr lang="en-US" dirty="0"/>
        </a:p>
      </dgm:t>
    </dgm:pt>
    <dgm:pt modelId="{1590106C-5BCB-462C-8BEA-FAA4BF549F67}" type="parTrans" cxnId="{84CAEA0E-5F13-4C62-B348-E81C3772F334}">
      <dgm:prSet/>
      <dgm:spPr/>
      <dgm:t>
        <a:bodyPr/>
        <a:lstStyle/>
        <a:p>
          <a:endParaRPr lang="en-US"/>
        </a:p>
      </dgm:t>
    </dgm:pt>
    <dgm:pt modelId="{093A0141-4ADE-4FC5-96D1-C40E80B038DB}" type="sibTrans" cxnId="{84CAEA0E-5F13-4C62-B348-E81C3772F334}">
      <dgm:prSet/>
      <dgm:spPr/>
      <dgm:t>
        <a:bodyPr/>
        <a:lstStyle/>
        <a:p>
          <a:endParaRPr lang="en-US"/>
        </a:p>
      </dgm:t>
    </dgm:pt>
    <dgm:pt modelId="{C1A735A9-3CC5-4792-ADFE-426EAB1A3F71}">
      <dgm:prSet phldrT="[Text]"/>
      <dgm:spPr/>
      <dgm:t>
        <a:bodyPr/>
        <a:lstStyle/>
        <a:p>
          <a:r>
            <a:rPr lang="en-US" dirty="0" smtClean="0"/>
            <a:t>CDOP-5</a:t>
          </a:r>
        </a:p>
        <a:p>
          <a:r>
            <a:rPr lang="en-US" dirty="0" smtClean="0"/>
            <a:t>2027-2032</a:t>
          </a:r>
          <a:endParaRPr lang="en-US" dirty="0"/>
        </a:p>
      </dgm:t>
    </dgm:pt>
    <dgm:pt modelId="{0514EAB9-FBBA-4D67-A5AC-EB9CF7A450EF}" type="parTrans" cxnId="{C9389207-96EF-4942-8E7D-2A6AD77400C1}">
      <dgm:prSet/>
      <dgm:spPr/>
      <dgm:t>
        <a:bodyPr/>
        <a:lstStyle/>
        <a:p>
          <a:endParaRPr lang="en-US"/>
        </a:p>
      </dgm:t>
    </dgm:pt>
    <dgm:pt modelId="{FA124097-5C8D-4EDC-AF16-67FBF27F4E07}" type="sibTrans" cxnId="{C9389207-96EF-4942-8E7D-2A6AD77400C1}">
      <dgm:prSet/>
      <dgm:spPr/>
      <dgm:t>
        <a:bodyPr/>
        <a:lstStyle/>
        <a:p>
          <a:endParaRPr lang="en-US"/>
        </a:p>
      </dgm:t>
    </dgm:pt>
    <dgm:pt modelId="{67206627-FE33-4599-9EC8-FFD170634E51}">
      <dgm:prSet phldrT="[Text]"/>
      <dgm:spPr/>
      <dgm:t>
        <a:bodyPr/>
        <a:lstStyle/>
        <a:p>
          <a:r>
            <a:rPr lang="en-US" dirty="0" smtClean="0"/>
            <a:t>CDOP-1</a:t>
          </a:r>
        </a:p>
        <a:p>
          <a:r>
            <a:rPr lang="en-US" dirty="0" smtClean="0"/>
            <a:t>2007-2012</a:t>
          </a:r>
          <a:endParaRPr lang="en-US" dirty="0"/>
        </a:p>
      </dgm:t>
    </dgm:pt>
    <dgm:pt modelId="{3BA8CF39-A804-4098-9BA5-9A4106B63DE1}" type="parTrans" cxnId="{B2C88CDE-16A1-43BC-AD2E-204C0CB8B140}">
      <dgm:prSet/>
      <dgm:spPr/>
      <dgm:t>
        <a:bodyPr/>
        <a:lstStyle/>
        <a:p>
          <a:endParaRPr lang="en-US"/>
        </a:p>
      </dgm:t>
    </dgm:pt>
    <dgm:pt modelId="{00C361EB-9F9E-41E4-B1C4-93AF8F270ACE}" type="sibTrans" cxnId="{B2C88CDE-16A1-43BC-AD2E-204C0CB8B140}">
      <dgm:prSet/>
      <dgm:spPr/>
      <dgm:t>
        <a:bodyPr/>
        <a:lstStyle/>
        <a:p>
          <a:endParaRPr lang="en-US"/>
        </a:p>
      </dgm:t>
    </dgm:pt>
    <dgm:pt modelId="{BFBF9A24-6044-45F1-88F7-D2A8FF3D6E7C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 smtClean="0"/>
            <a:t>CDOP-2</a:t>
          </a:r>
        </a:p>
        <a:p>
          <a:r>
            <a:rPr lang="en-US" dirty="0" smtClean="0"/>
            <a:t>2012-2017</a:t>
          </a:r>
          <a:endParaRPr lang="en-US" dirty="0"/>
        </a:p>
      </dgm:t>
    </dgm:pt>
    <dgm:pt modelId="{BE2F9887-0AB5-4531-B036-42EAE4C9DADA}" type="parTrans" cxnId="{181A7C8E-A1F7-4F1F-AC10-39DB045F5D05}">
      <dgm:prSet/>
      <dgm:spPr/>
      <dgm:t>
        <a:bodyPr/>
        <a:lstStyle/>
        <a:p>
          <a:endParaRPr lang="en-US"/>
        </a:p>
      </dgm:t>
    </dgm:pt>
    <dgm:pt modelId="{1131B254-701F-40CE-87A0-644A8026F9C1}" type="sibTrans" cxnId="{181A7C8E-A1F7-4F1F-AC10-39DB045F5D05}">
      <dgm:prSet/>
      <dgm:spPr/>
      <dgm:t>
        <a:bodyPr/>
        <a:lstStyle/>
        <a:p>
          <a:endParaRPr lang="en-US"/>
        </a:p>
      </dgm:t>
    </dgm:pt>
    <dgm:pt modelId="{E6B26A38-B402-402E-93C8-68EDD316A858}" type="pres">
      <dgm:prSet presAssocID="{DF2EF9F1-8D55-4737-BC86-2311240B2CB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8D28F83-6681-4CB7-B23C-67465C6C1FE2}" type="pres">
      <dgm:prSet presAssocID="{CA9DE4CA-BB2F-4DC2-BB94-4CBFB5F39761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B1EE94-DA26-4E65-9DDE-0970A469F21C}" type="pres">
      <dgm:prSet presAssocID="{FEB07A05-7503-4FB5-90B7-BA9CA44D6E45}" presName="parSpace" presStyleCnt="0"/>
      <dgm:spPr/>
    </dgm:pt>
    <dgm:pt modelId="{E218C36D-DD7A-4CB4-AD24-BDDD9D31D546}" type="pres">
      <dgm:prSet presAssocID="{FB980F9C-5A4F-4990-86C4-AB29150234C0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B1DF2D-22CA-4760-AD16-07A4B3433B1C}" type="pres">
      <dgm:prSet presAssocID="{ED3B3163-1885-4F00-85EE-F86B88F89A87}" presName="parSpace" presStyleCnt="0"/>
      <dgm:spPr/>
    </dgm:pt>
    <dgm:pt modelId="{7D745107-9A10-4515-A9EA-27DA65C60FC6}" type="pres">
      <dgm:prSet presAssocID="{67206627-FE33-4599-9EC8-FFD170634E51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282A63-65B5-48F7-9BD0-6DF3D3AC1F92}" type="pres">
      <dgm:prSet presAssocID="{00C361EB-9F9E-41E4-B1C4-93AF8F270ACE}" presName="parSpace" presStyleCnt="0"/>
      <dgm:spPr/>
    </dgm:pt>
    <dgm:pt modelId="{3A954B67-4AAF-4AFF-BB83-7DA40A6F4CD6}" type="pres">
      <dgm:prSet presAssocID="{BFBF9A24-6044-45F1-88F7-D2A8FF3D6E7C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6121F06-FAFE-4257-A28D-EAE825D02FED}" type="pres">
      <dgm:prSet presAssocID="{1131B254-701F-40CE-87A0-644A8026F9C1}" presName="parSpace" presStyleCnt="0"/>
      <dgm:spPr/>
    </dgm:pt>
    <dgm:pt modelId="{3FCCC254-CBE5-49CD-AB2E-843C03546915}" type="pres">
      <dgm:prSet presAssocID="{884A9B12-0B0C-4DF1-9586-5966017A40FE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61ED141-0B3D-47CE-970D-106120895E54}" type="pres">
      <dgm:prSet presAssocID="{C72297C7-1EA6-41D7-9DBB-CAA3D9EDE9DB}" presName="parSpace" presStyleCnt="0"/>
      <dgm:spPr/>
    </dgm:pt>
    <dgm:pt modelId="{9EA04A02-B636-4B10-8837-2B141BEC630D}" type="pres">
      <dgm:prSet presAssocID="{3557AB61-8236-4B16-8EAD-E14F8C673482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1D37D8-9D45-42F2-B206-7758D237810C}" type="pres">
      <dgm:prSet presAssocID="{093A0141-4ADE-4FC5-96D1-C40E80B038DB}" presName="parSpace" presStyleCnt="0"/>
      <dgm:spPr/>
    </dgm:pt>
    <dgm:pt modelId="{A9FC1828-38C5-4F79-94DD-AE1819ECE162}" type="pres">
      <dgm:prSet presAssocID="{C1A735A9-3CC5-4792-ADFE-426EAB1A3F71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8B344B-515B-43A2-851D-155FC9F17E93}" srcId="{DF2EF9F1-8D55-4737-BC86-2311240B2CB2}" destId="{CA9DE4CA-BB2F-4DC2-BB94-4CBFB5F39761}" srcOrd="0" destOrd="0" parTransId="{D0C99CE6-09BF-4BE0-9336-55487E4973C3}" sibTransId="{FEB07A05-7503-4FB5-90B7-BA9CA44D6E45}"/>
    <dgm:cxn modelId="{9097197D-7E64-4BD7-BCAF-60A1993283EF}" type="presOf" srcId="{DF2EF9F1-8D55-4737-BC86-2311240B2CB2}" destId="{E6B26A38-B402-402E-93C8-68EDD316A858}" srcOrd="0" destOrd="0" presId="urn:microsoft.com/office/officeart/2005/8/layout/hChevron3"/>
    <dgm:cxn modelId="{D6D91F88-B679-457B-9122-F81664F1B53B}" type="presOf" srcId="{CA9DE4CA-BB2F-4DC2-BB94-4CBFB5F39761}" destId="{38D28F83-6681-4CB7-B23C-67465C6C1FE2}" srcOrd="0" destOrd="0" presId="urn:microsoft.com/office/officeart/2005/8/layout/hChevron3"/>
    <dgm:cxn modelId="{B2C88CDE-16A1-43BC-AD2E-204C0CB8B140}" srcId="{DF2EF9F1-8D55-4737-BC86-2311240B2CB2}" destId="{67206627-FE33-4599-9EC8-FFD170634E51}" srcOrd="2" destOrd="0" parTransId="{3BA8CF39-A804-4098-9BA5-9A4106B63DE1}" sibTransId="{00C361EB-9F9E-41E4-B1C4-93AF8F270ACE}"/>
    <dgm:cxn modelId="{C9389207-96EF-4942-8E7D-2A6AD77400C1}" srcId="{DF2EF9F1-8D55-4737-BC86-2311240B2CB2}" destId="{C1A735A9-3CC5-4792-ADFE-426EAB1A3F71}" srcOrd="6" destOrd="0" parTransId="{0514EAB9-FBBA-4D67-A5AC-EB9CF7A450EF}" sibTransId="{FA124097-5C8D-4EDC-AF16-67FBF27F4E07}"/>
    <dgm:cxn modelId="{218A7758-0353-4E54-8B8E-58063463F7AC}" srcId="{DF2EF9F1-8D55-4737-BC86-2311240B2CB2}" destId="{884A9B12-0B0C-4DF1-9586-5966017A40FE}" srcOrd="4" destOrd="0" parTransId="{355890B1-AEF7-40BC-A785-F2ED8FCFD8A0}" sibTransId="{C72297C7-1EA6-41D7-9DBB-CAA3D9EDE9DB}"/>
    <dgm:cxn modelId="{6385D68C-8263-4D05-9868-B23EA5614E10}" srcId="{DF2EF9F1-8D55-4737-BC86-2311240B2CB2}" destId="{FB980F9C-5A4F-4990-86C4-AB29150234C0}" srcOrd="1" destOrd="0" parTransId="{5E52D8AF-C696-41C1-B337-6A9D68DA51EE}" sibTransId="{ED3B3163-1885-4F00-85EE-F86B88F89A87}"/>
    <dgm:cxn modelId="{CDB8AAB6-06D7-4C0F-ADB8-3CFC83D5C1E8}" type="presOf" srcId="{884A9B12-0B0C-4DF1-9586-5966017A40FE}" destId="{3FCCC254-CBE5-49CD-AB2E-843C03546915}" srcOrd="0" destOrd="0" presId="urn:microsoft.com/office/officeart/2005/8/layout/hChevron3"/>
    <dgm:cxn modelId="{9B5D5948-57C9-4781-AE7B-8C70E3556982}" type="presOf" srcId="{BFBF9A24-6044-45F1-88F7-D2A8FF3D6E7C}" destId="{3A954B67-4AAF-4AFF-BB83-7DA40A6F4CD6}" srcOrd="0" destOrd="0" presId="urn:microsoft.com/office/officeart/2005/8/layout/hChevron3"/>
    <dgm:cxn modelId="{181A7C8E-A1F7-4F1F-AC10-39DB045F5D05}" srcId="{DF2EF9F1-8D55-4737-BC86-2311240B2CB2}" destId="{BFBF9A24-6044-45F1-88F7-D2A8FF3D6E7C}" srcOrd="3" destOrd="0" parTransId="{BE2F9887-0AB5-4531-B036-42EAE4C9DADA}" sibTransId="{1131B254-701F-40CE-87A0-644A8026F9C1}"/>
    <dgm:cxn modelId="{55B9BFAE-A1EE-4B54-AB78-3C136274F85B}" type="presOf" srcId="{FB980F9C-5A4F-4990-86C4-AB29150234C0}" destId="{E218C36D-DD7A-4CB4-AD24-BDDD9D31D546}" srcOrd="0" destOrd="0" presId="urn:microsoft.com/office/officeart/2005/8/layout/hChevron3"/>
    <dgm:cxn modelId="{658F25A6-50CB-47E6-AEF3-D66FD51E1B35}" type="presOf" srcId="{C1A735A9-3CC5-4792-ADFE-426EAB1A3F71}" destId="{A9FC1828-38C5-4F79-94DD-AE1819ECE162}" srcOrd="0" destOrd="0" presId="urn:microsoft.com/office/officeart/2005/8/layout/hChevron3"/>
    <dgm:cxn modelId="{84CAEA0E-5F13-4C62-B348-E81C3772F334}" srcId="{DF2EF9F1-8D55-4737-BC86-2311240B2CB2}" destId="{3557AB61-8236-4B16-8EAD-E14F8C673482}" srcOrd="5" destOrd="0" parTransId="{1590106C-5BCB-462C-8BEA-FAA4BF549F67}" sibTransId="{093A0141-4ADE-4FC5-96D1-C40E80B038DB}"/>
    <dgm:cxn modelId="{117B2230-6ADC-4440-B7F2-DE925C137585}" type="presOf" srcId="{3557AB61-8236-4B16-8EAD-E14F8C673482}" destId="{9EA04A02-B636-4B10-8837-2B141BEC630D}" srcOrd="0" destOrd="0" presId="urn:microsoft.com/office/officeart/2005/8/layout/hChevron3"/>
    <dgm:cxn modelId="{E5D095AF-7110-460B-B2CF-7CE39474C109}" type="presOf" srcId="{67206627-FE33-4599-9EC8-FFD170634E51}" destId="{7D745107-9A10-4515-A9EA-27DA65C60FC6}" srcOrd="0" destOrd="0" presId="urn:microsoft.com/office/officeart/2005/8/layout/hChevron3"/>
    <dgm:cxn modelId="{72E05363-5306-4A1C-BA5E-58ABB3F7B816}" type="presParOf" srcId="{E6B26A38-B402-402E-93C8-68EDD316A858}" destId="{38D28F83-6681-4CB7-B23C-67465C6C1FE2}" srcOrd="0" destOrd="0" presId="urn:microsoft.com/office/officeart/2005/8/layout/hChevron3"/>
    <dgm:cxn modelId="{DB73BB19-FCEE-497A-B9D5-4EF720028C3F}" type="presParOf" srcId="{E6B26A38-B402-402E-93C8-68EDD316A858}" destId="{71B1EE94-DA26-4E65-9DDE-0970A469F21C}" srcOrd="1" destOrd="0" presId="urn:microsoft.com/office/officeart/2005/8/layout/hChevron3"/>
    <dgm:cxn modelId="{06C94A8F-C80F-4910-86A3-2F3347FF3A58}" type="presParOf" srcId="{E6B26A38-B402-402E-93C8-68EDD316A858}" destId="{E218C36D-DD7A-4CB4-AD24-BDDD9D31D546}" srcOrd="2" destOrd="0" presId="urn:microsoft.com/office/officeart/2005/8/layout/hChevron3"/>
    <dgm:cxn modelId="{E97A4499-B993-4994-BD1F-FBA87BFCED03}" type="presParOf" srcId="{E6B26A38-B402-402E-93C8-68EDD316A858}" destId="{45B1DF2D-22CA-4760-AD16-07A4B3433B1C}" srcOrd="3" destOrd="0" presId="urn:microsoft.com/office/officeart/2005/8/layout/hChevron3"/>
    <dgm:cxn modelId="{36EB8FBB-897B-46A2-A0EE-CE11777EACAE}" type="presParOf" srcId="{E6B26A38-B402-402E-93C8-68EDD316A858}" destId="{7D745107-9A10-4515-A9EA-27DA65C60FC6}" srcOrd="4" destOrd="0" presId="urn:microsoft.com/office/officeart/2005/8/layout/hChevron3"/>
    <dgm:cxn modelId="{CDA9D1DA-1BDE-4B19-96EB-2C4AC1C651F0}" type="presParOf" srcId="{E6B26A38-B402-402E-93C8-68EDD316A858}" destId="{94282A63-65B5-48F7-9BD0-6DF3D3AC1F92}" srcOrd="5" destOrd="0" presId="urn:microsoft.com/office/officeart/2005/8/layout/hChevron3"/>
    <dgm:cxn modelId="{594E110D-C014-4588-9591-A841B13EF6B0}" type="presParOf" srcId="{E6B26A38-B402-402E-93C8-68EDD316A858}" destId="{3A954B67-4AAF-4AFF-BB83-7DA40A6F4CD6}" srcOrd="6" destOrd="0" presId="urn:microsoft.com/office/officeart/2005/8/layout/hChevron3"/>
    <dgm:cxn modelId="{E1B0972F-2203-4CA7-8F8B-32F7EBAB2B8A}" type="presParOf" srcId="{E6B26A38-B402-402E-93C8-68EDD316A858}" destId="{E6121F06-FAFE-4257-A28D-EAE825D02FED}" srcOrd="7" destOrd="0" presId="urn:microsoft.com/office/officeart/2005/8/layout/hChevron3"/>
    <dgm:cxn modelId="{0A50849F-D9FB-46E6-9957-9C80B09DD305}" type="presParOf" srcId="{E6B26A38-B402-402E-93C8-68EDD316A858}" destId="{3FCCC254-CBE5-49CD-AB2E-843C03546915}" srcOrd="8" destOrd="0" presId="urn:microsoft.com/office/officeart/2005/8/layout/hChevron3"/>
    <dgm:cxn modelId="{F3A4D7F1-03C2-476E-95AA-F0392855B620}" type="presParOf" srcId="{E6B26A38-B402-402E-93C8-68EDD316A858}" destId="{161ED141-0B3D-47CE-970D-106120895E54}" srcOrd="9" destOrd="0" presId="urn:microsoft.com/office/officeart/2005/8/layout/hChevron3"/>
    <dgm:cxn modelId="{3BFF952B-2B61-44F3-81EF-D37CE64CE4B3}" type="presParOf" srcId="{E6B26A38-B402-402E-93C8-68EDD316A858}" destId="{9EA04A02-B636-4B10-8837-2B141BEC630D}" srcOrd="10" destOrd="0" presId="urn:microsoft.com/office/officeart/2005/8/layout/hChevron3"/>
    <dgm:cxn modelId="{14ADAB90-9223-466D-BE92-573354E5CF6B}" type="presParOf" srcId="{E6B26A38-B402-402E-93C8-68EDD316A858}" destId="{D61D37D8-9D45-42F2-B206-7758D237810C}" srcOrd="11" destOrd="0" presId="urn:microsoft.com/office/officeart/2005/8/layout/hChevron3"/>
    <dgm:cxn modelId="{9A23A6C7-6A63-4463-B8B6-C93FE1203751}" type="presParOf" srcId="{E6B26A38-B402-402E-93C8-68EDD316A858}" destId="{A9FC1828-38C5-4F79-94DD-AE1819ECE162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CD73B7-90DB-4E16-BC4E-9301C0FF3CDC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de-DE"/>
        </a:p>
      </dgm:t>
    </dgm:pt>
    <dgm:pt modelId="{3F09E1A8-F21D-44E0-9081-D190F97CBF4C}" type="pres">
      <dgm:prSet presAssocID="{08CD73B7-90DB-4E16-BC4E-9301C0FF3CD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</dgm:ptLst>
  <dgm:cxnLst>
    <dgm:cxn modelId="{9B4A51A2-2812-4C45-A347-E659AD0FF9AB}" type="presOf" srcId="{08CD73B7-90DB-4E16-BC4E-9301C0FF3CDC}" destId="{3F09E1A8-F21D-44E0-9081-D190F97CBF4C}" srcOrd="0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D28F83-6681-4CB7-B23C-67465C6C1FE2}">
      <dsp:nvSpPr>
        <dsp:cNvPr id="0" name=""/>
        <dsp:cNvSpPr/>
      </dsp:nvSpPr>
      <dsp:spPr>
        <a:xfrm>
          <a:off x="1170" y="264572"/>
          <a:ext cx="1377436" cy="55097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PP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1999-2004</a:t>
          </a:r>
          <a:endParaRPr lang="en-US" sz="1200" kern="1200" dirty="0"/>
        </a:p>
      </dsp:txBody>
      <dsp:txXfrm>
        <a:off x="1170" y="264572"/>
        <a:ext cx="1239693" cy="550974"/>
      </dsp:txXfrm>
    </dsp:sp>
    <dsp:sp modelId="{E218C36D-DD7A-4CB4-AD24-BDDD9D31D546}">
      <dsp:nvSpPr>
        <dsp:cNvPr id="0" name=""/>
        <dsp:cNvSpPr/>
      </dsp:nvSpPr>
      <dsp:spPr>
        <a:xfrm>
          <a:off x="1103120" y="264572"/>
          <a:ext cx="1377436" cy="5509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IOP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2004-2007</a:t>
          </a:r>
          <a:endParaRPr lang="en-US" sz="1200" kern="1200" dirty="0"/>
        </a:p>
      </dsp:txBody>
      <dsp:txXfrm>
        <a:off x="1378607" y="264572"/>
        <a:ext cx="826462" cy="550974"/>
      </dsp:txXfrm>
    </dsp:sp>
    <dsp:sp modelId="{7D745107-9A10-4515-A9EA-27DA65C60FC6}">
      <dsp:nvSpPr>
        <dsp:cNvPr id="0" name=""/>
        <dsp:cNvSpPr/>
      </dsp:nvSpPr>
      <dsp:spPr>
        <a:xfrm>
          <a:off x="2205069" y="264572"/>
          <a:ext cx="1377436" cy="5509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CDOP-1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2007-2012</a:t>
          </a:r>
          <a:endParaRPr lang="en-US" sz="1200" kern="1200" dirty="0"/>
        </a:p>
      </dsp:txBody>
      <dsp:txXfrm>
        <a:off x="2480556" y="264572"/>
        <a:ext cx="826462" cy="550974"/>
      </dsp:txXfrm>
    </dsp:sp>
    <dsp:sp modelId="{3A954B67-4AAF-4AFF-BB83-7DA40A6F4CD6}">
      <dsp:nvSpPr>
        <dsp:cNvPr id="0" name=""/>
        <dsp:cNvSpPr/>
      </dsp:nvSpPr>
      <dsp:spPr>
        <a:xfrm>
          <a:off x="3307019" y="264572"/>
          <a:ext cx="1377436" cy="550974"/>
        </a:xfrm>
        <a:prstGeom prst="chevron">
          <a:avLst/>
        </a:prstGeom>
        <a:solidFill>
          <a:srgbClr val="2D4B9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CDOP-2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2012-2017</a:t>
          </a:r>
          <a:endParaRPr lang="en-US" sz="1200" kern="1200" dirty="0"/>
        </a:p>
      </dsp:txBody>
      <dsp:txXfrm>
        <a:off x="3582506" y="264572"/>
        <a:ext cx="826462" cy="550974"/>
      </dsp:txXfrm>
    </dsp:sp>
    <dsp:sp modelId="{3FCCC254-CBE5-49CD-AB2E-843C03546915}">
      <dsp:nvSpPr>
        <dsp:cNvPr id="0" name=""/>
        <dsp:cNvSpPr/>
      </dsp:nvSpPr>
      <dsp:spPr>
        <a:xfrm>
          <a:off x="4408968" y="264572"/>
          <a:ext cx="1377436" cy="550974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CDOP-3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2017-2022</a:t>
          </a:r>
          <a:endParaRPr lang="en-US" sz="1200" kern="1200" dirty="0"/>
        </a:p>
      </dsp:txBody>
      <dsp:txXfrm>
        <a:off x="4684455" y="264572"/>
        <a:ext cx="826462" cy="550974"/>
      </dsp:txXfrm>
    </dsp:sp>
    <dsp:sp modelId="{9EA04A02-B636-4B10-8837-2B141BEC630D}">
      <dsp:nvSpPr>
        <dsp:cNvPr id="0" name=""/>
        <dsp:cNvSpPr/>
      </dsp:nvSpPr>
      <dsp:spPr>
        <a:xfrm>
          <a:off x="5510918" y="264572"/>
          <a:ext cx="1377436" cy="5509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CDOP-4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2022-2027</a:t>
          </a:r>
          <a:endParaRPr lang="en-US" sz="1200" kern="1200" dirty="0"/>
        </a:p>
      </dsp:txBody>
      <dsp:txXfrm>
        <a:off x="5786405" y="264572"/>
        <a:ext cx="826462" cy="550974"/>
      </dsp:txXfrm>
    </dsp:sp>
    <dsp:sp modelId="{A9FC1828-38C5-4F79-94DD-AE1819ECE162}">
      <dsp:nvSpPr>
        <dsp:cNvPr id="0" name=""/>
        <dsp:cNvSpPr/>
      </dsp:nvSpPr>
      <dsp:spPr>
        <a:xfrm>
          <a:off x="6612867" y="264572"/>
          <a:ext cx="1377436" cy="5509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CDOP-5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2027-2032</a:t>
          </a:r>
          <a:endParaRPr lang="en-US" sz="1200" kern="1200" dirty="0"/>
        </a:p>
      </dsp:txBody>
      <dsp:txXfrm>
        <a:off x="6888354" y="264572"/>
        <a:ext cx="826462" cy="5509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D28F83-6681-4CB7-B23C-67465C6C1FE2}">
      <dsp:nvSpPr>
        <dsp:cNvPr id="0" name=""/>
        <dsp:cNvSpPr/>
      </dsp:nvSpPr>
      <dsp:spPr>
        <a:xfrm>
          <a:off x="1170" y="264572"/>
          <a:ext cx="1377436" cy="55097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PP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1999-2004</a:t>
          </a:r>
          <a:endParaRPr lang="en-US" sz="1200" kern="1200" dirty="0"/>
        </a:p>
      </dsp:txBody>
      <dsp:txXfrm>
        <a:off x="1170" y="264572"/>
        <a:ext cx="1239693" cy="550974"/>
      </dsp:txXfrm>
    </dsp:sp>
    <dsp:sp modelId="{E218C36D-DD7A-4CB4-AD24-BDDD9D31D546}">
      <dsp:nvSpPr>
        <dsp:cNvPr id="0" name=""/>
        <dsp:cNvSpPr/>
      </dsp:nvSpPr>
      <dsp:spPr>
        <a:xfrm>
          <a:off x="1103120" y="264572"/>
          <a:ext cx="1377436" cy="5509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IOP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2004-2007</a:t>
          </a:r>
          <a:endParaRPr lang="en-US" sz="1200" kern="1200" dirty="0"/>
        </a:p>
      </dsp:txBody>
      <dsp:txXfrm>
        <a:off x="1378607" y="264572"/>
        <a:ext cx="826462" cy="550974"/>
      </dsp:txXfrm>
    </dsp:sp>
    <dsp:sp modelId="{7D745107-9A10-4515-A9EA-27DA65C60FC6}">
      <dsp:nvSpPr>
        <dsp:cNvPr id="0" name=""/>
        <dsp:cNvSpPr/>
      </dsp:nvSpPr>
      <dsp:spPr>
        <a:xfrm>
          <a:off x="2205069" y="264572"/>
          <a:ext cx="1377436" cy="5509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CDOP-1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2007-2012</a:t>
          </a:r>
          <a:endParaRPr lang="en-US" sz="1200" kern="1200" dirty="0"/>
        </a:p>
      </dsp:txBody>
      <dsp:txXfrm>
        <a:off x="2480556" y="264572"/>
        <a:ext cx="826462" cy="550974"/>
      </dsp:txXfrm>
    </dsp:sp>
    <dsp:sp modelId="{3A954B67-4AAF-4AFF-BB83-7DA40A6F4CD6}">
      <dsp:nvSpPr>
        <dsp:cNvPr id="0" name=""/>
        <dsp:cNvSpPr/>
      </dsp:nvSpPr>
      <dsp:spPr>
        <a:xfrm>
          <a:off x="3307019" y="264572"/>
          <a:ext cx="1377436" cy="550974"/>
        </a:xfrm>
        <a:prstGeom prst="chevron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CDOP-2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2012-2017</a:t>
          </a:r>
          <a:endParaRPr lang="en-US" sz="1200" kern="1200" dirty="0"/>
        </a:p>
      </dsp:txBody>
      <dsp:txXfrm>
        <a:off x="3582506" y="264572"/>
        <a:ext cx="826462" cy="550974"/>
      </dsp:txXfrm>
    </dsp:sp>
    <dsp:sp modelId="{3FCCC254-CBE5-49CD-AB2E-843C03546915}">
      <dsp:nvSpPr>
        <dsp:cNvPr id="0" name=""/>
        <dsp:cNvSpPr/>
      </dsp:nvSpPr>
      <dsp:spPr>
        <a:xfrm>
          <a:off x="4408968" y="264572"/>
          <a:ext cx="1377436" cy="550974"/>
        </a:xfrm>
        <a:prstGeom prst="chevron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CDOP-3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2017-2022</a:t>
          </a:r>
          <a:endParaRPr lang="en-US" sz="1200" kern="1200" dirty="0"/>
        </a:p>
      </dsp:txBody>
      <dsp:txXfrm>
        <a:off x="4684455" y="264572"/>
        <a:ext cx="826462" cy="550974"/>
      </dsp:txXfrm>
    </dsp:sp>
    <dsp:sp modelId="{9EA04A02-B636-4B10-8837-2B141BEC630D}">
      <dsp:nvSpPr>
        <dsp:cNvPr id="0" name=""/>
        <dsp:cNvSpPr/>
      </dsp:nvSpPr>
      <dsp:spPr>
        <a:xfrm>
          <a:off x="5510918" y="264572"/>
          <a:ext cx="1377436" cy="5509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CDOP-4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2022-2027</a:t>
          </a:r>
          <a:endParaRPr lang="en-US" sz="1200" kern="1200" dirty="0"/>
        </a:p>
      </dsp:txBody>
      <dsp:txXfrm>
        <a:off x="5786405" y="264572"/>
        <a:ext cx="826462" cy="550974"/>
      </dsp:txXfrm>
    </dsp:sp>
    <dsp:sp modelId="{A9FC1828-38C5-4F79-94DD-AE1819ECE162}">
      <dsp:nvSpPr>
        <dsp:cNvPr id="0" name=""/>
        <dsp:cNvSpPr/>
      </dsp:nvSpPr>
      <dsp:spPr>
        <a:xfrm>
          <a:off x="6612867" y="264572"/>
          <a:ext cx="1377436" cy="5509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CDOP-5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2027-2032</a:t>
          </a:r>
          <a:endParaRPr lang="en-US" sz="1200" kern="1200" dirty="0"/>
        </a:p>
      </dsp:txBody>
      <dsp:txXfrm>
        <a:off x="6888354" y="264572"/>
        <a:ext cx="826462" cy="5509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0.43584</cdr:x>
      <cdr:y>0.48219</cdr:y>
    </cdr:from>
    <cdr:to>
      <cdr:x>0.57163</cdr:x>
      <cdr:y>0.70834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2935040" y="194967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de-DE" sz="1400" b="1" dirty="0" smtClean="0"/>
            <a:t>913</a:t>
          </a:r>
        </a:p>
        <a:p xmlns:a="http://schemas.openxmlformats.org/drawingml/2006/main">
          <a:pPr algn="ctr"/>
          <a:r>
            <a:rPr lang="de-DE" sz="1400" b="1" dirty="0" smtClean="0"/>
            <a:t>CDRs</a:t>
          </a:r>
          <a:endParaRPr lang="de-DE" sz="14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303842" cy="338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81" tIns="45942" rIns="91881" bIns="45942" numCol="1" anchor="t" anchorCtr="0" compatLnSpc="1">
            <a:prstTxWarp prst="textNoShape">
              <a:avLst/>
            </a:prstTxWarp>
          </a:bodyPr>
          <a:lstStyle>
            <a:lvl1pPr defTabSz="918752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0498" y="2"/>
            <a:ext cx="4303842" cy="338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81" tIns="45942" rIns="91881" bIns="45942" numCol="1" anchor="t" anchorCtr="0" compatLnSpc="1">
            <a:prstTxWarp prst="textNoShape">
              <a:avLst/>
            </a:prstTxWarp>
          </a:bodyPr>
          <a:lstStyle>
            <a:lvl1pPr algn="r" defTabSz="918752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8831"/>
            <a:ext cx="4303842" cy="33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81" tIns="45942" rIns="91881" bIns="45942" numCol="1" anchor="b" anchorCtr="0" compatLnSpc="1">
            <a:prstTxWarp prst="textNoShape">
              <a:avLst/>
            </a:prstTxWarp>
          </a:bodyPr>
          <a:lstStyle>
            <a:lvl1pPr defTabSz="918752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0498" y="6458831"/>
            <a:ext cx="4303842" cy="33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81" tIns="45942" rIns="91881" bIns="45942" numCol="1" anchor="b" anchorCtr="0" compatLnSpc="1">
            <a:prstTxWarp prst="textNoShape">
              <a:avLst/>
            </a:prstTxWarp>
          </a:bodyPr>
          <a:lstStyle>
            <a:lvl1pPr algn="r" defTabSz="918752" eaLnBrk="1" hangingPunct="1">
              <a:defRPr sz="1200"/>
            </a:lvl1pPr>
          </a:lstStyle>
          <a:p>
            <a:pPr>
              <a:defRPr/>
            </a:pPr>
            <a:fld id="{4F4FAF59-BEAC-46A9-9098-337FDFCCABB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89394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303842" cy="31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81" tIns="45942" rIns="91881" bIns="45942" numCol="1" anchor="t" anchorCtr="0" compatLnSpc="1">
            <a:prstTxWarp prst="textNoShape">
              <a:avLst/>
            </a:prstTxWarp>
          </a:bodyPr>
          <a:lstStyle>
            <a:lvl1pPr defTabSz="918752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451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799" y="2"/>
            <a:ext cx="4303841" cy="31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81" tIns="45942" rIns="91881" bIns="45942" numCol="1" anchor="t" anchorCtr="0" compatLnSpc="1">
            <a:prstTxWarp prst="textNoShape">
              <a:avLst/>
            </a:prstTxWarp>
          </a:bodyPr>
          <a:lstStyle>
            <a:lvl1pPr algn="r" defTabSz="918752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95650" y="533400"/>
            <a:ext cx="3338513" cy="2503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5852" y="3249637"/>
            <a:ext cx="7274939" cy="303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81" tIns="45942" rIns="91881" bIns="459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451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45714"/>
            <a:ext cx="4303842" cy="37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81" tIns="45942" rIns="91881" bIns="45942" numCol="1" anchor="b" anchorCtr="0" compatLnSpc="1">
            <a:prstTxWarp prst="textNoShape">
              <a:avLst/>
            </a:prstTxWarp>
          </a:bodyPr>
          <a:lstStyle>
            <a:lvl1pPr defTabSz="918752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451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799" y="6445714"/>
            <a:ext cx="4303841" cy="37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81" tIns="45942" rIns="91881" bIns="45942" numCol="1" anchor="b" anchorCtr="0" compatLnSpc="1">
            <a:prstTxWarp prst="textNoShape">
              <a:avLst/>
            </a:prstTxWarp>
          </a:bodyPr>
          <a:lstStyle>
            <a:lvl1pPr algn="r" defTabSz="918752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F1FB157-C08A-4655-932D-F0B44A63619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48805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err="1" smtClean="0"/>
              <a:t>Hinweis</a:t>
            </a:r>
            <a:r>
              <a:rPr lang="en-US" dirty="0" smtClean="0"/>
              <a:t> auf </a:t>
            </a:r>
            <a:r>
              <a:rPr lang="en-US" dirty="0" err="1" smtClean="0"/>
              <a:t>neuen</a:t>
            </a:r>
            <a:r>
              <a:rPr lang="en-US" dirty="0" smtClean="0"/>
              <a:t> Partner CNRS/LEGOS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für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globalen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Niederschlag</a:t>
            </a:r>
            <a:endParaRPr lang="en-US" dirty="0" smtClean="0"/>
          </a:p>
        </p:txBody>
      </p:sp>
      <p:sp>
        <p:nvSpPr>
          <p:cNvPr id="174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17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017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17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17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17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C1E1A97-D02B-428B-87AB-977503F99490}" type="slidenum">
              <a:rPr lang="de-DE" smtClean="0">
                <a:solidFill>
                  <a:prstClr val="black"/>
                </a:solidFill>
                <a:latin typeface="Times New Roman" pitchFamily="18" charset="0"/>
              </a:rPr>
              <a:pPr/>
              <a:t>5</a:t>
            </a:fld>
            <a:endParaRPr lang="de-DE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dirty="0" err="1" smtClean="0"/>
              <a:t>Nachhaltigkeit</a:t>
            </a:r>
            <a:r>
              <a:rPr lang="en-US" dirty="0" smtClean="0"/>
              <a:t>, </a:t>
            </a:r>
            <a:r>
              <a:rPr lang="en-US" dirty="0" err="1" smtClean="0"/>
              <a:t>Perspektive</a:t>
            </a:r>
            <a:r>
              <a:rPr lang="en-US" dirty="0" smtClean="0"/>
              <a:t>, CM SAF </a:t>
            </a:r>
            <a:r>
              <a:rPr lang="en-US" dirty="0" err="1" smtClean="0"/>
              <a:t>braucht</a:t>
            </a:r>
            <a:r>
              <a:rPr lang="en-US" dirty="0" smtClean="0"/>
              <a:t> </a:t>
            </a:r>
            <a:r>
              <a:rPr lang="en-US" dirty="0" err="1" smtClean="0"/>
              <a:t>wissenschaftlichen</a:t>
            </a:r>
            <a:r>
              <a:rPr lang="en-US" dirty="0" smtClean="0"/>
              <a:t> Input; </a:t>
            </a:r>
            <a:r>
              <a:rPr lang="en-US" dirty="0" err="1" smtClean="0"/>
              <a:t>mehrmals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machen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generiert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Verbesserungen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Folie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anhand</a:t>
            </a:r>
            <a:r>
              <a:rPr lang="en-US" baseline="0" dirty="0" smtClean="0"/>
              <a:t> CLARA-A2 </a:t>
            </a:r>
            <a:r>
              <a:rPr lang="en-US" baseline="0" dirty="0" err="1" smtClean="0"/>
              <a:t>kommt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später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FB157-C08A-4655-932D-F0B44A63619C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956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dirty="0" err="1" smtClean="0"/>
              <a:t>Nachhaltigkeit</a:t>
            </a:r>
            <a:r>
              <a:rPr lang="en-US" dirty="0" smtClean="0"/>
              <a:t>, </a:t>
            </a:r>
            <a:r>
              <a:rPr lang="en-US" dirty="0" err="1" smtClean="0"/>
              <a:t>Perspektive</a:t>
            </a:r>
            <a:r>
              <a:rPr lang="en-US" dirty="0" smtClean="0"/>
              <a:t>, CM SAF </a:t>
            </a:r>
            <a:r>
              <a:rPr lang="en-US" dirty="0" err="1" smtClean="0"/>
              <a:t>braucht</a:t>
            </a:r>
            <a:r>
              <a:rPr lang="en-US" dirty="0" smtClean="0"/>
              <a:t> </a:t>
            </a:r>
            <a:r>
              <a:rPr lang="en-US" dirty="0" err="1" smtClean="0"/>
              <a:t>wissenschaftlichen</a:t>
            </a:r>
            <a:r>
              <a:rPr lang="en-US" dirty="0" smtClean="0"/>
              <a:t> Input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FB157-C08A-4655-932D-F0B44A63619C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956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Nur als Übersicht;</a:t>
            </a:r>
            <a:r>
              <a:rPr lang="de-DE" baseline="0" dirty="0" smtClean="0"/>
              <a:t> kurz Datensatz erwähnen und auf die  abgedeckten Variablen anhand des Bildes hinweisen. In Klammern kommt noch. Bitte auf entsprechende Poster und Konferenzbeiträge hinweisen.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FB157-C08A-4655-932D-F0B44A63619C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2250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Data </a:t>
            </a:r>
            <a:r>
              <a:rPr lang="de-DE" dirty="0" err="1" smtClean="0"/>
              <a:t>freely</a:t>
            </a:r>
            <a:r>
              <a:rPr lang="de-DE" dirty="0" smtClean="0"/>
              <a:t> </a:t>
            </a:r>
            <a:r>
              <a:rPr lang="de-DE" dirty="0" err="1" smtClean="0"/>
              <a:t>available</a:t>
            </a:r>
            <a:r>
              <a:rPr lang="de-DE" dirty="0" smtClean="0"/>
              <a:t>, </a:t>
            </a:r>
            <a:r>
              <a:rPr lang="de-DE" dirty="0" err="1" smtClean="0"/>
              <a:t>without</a:t>
            </a:r>
            <a:r>
              <a:rPr lang="de-DE" dirty="0" smtClean="0"/>
              <a:t> </a:t>
            </a:r>
            <a:r>
              <a:rPr lang="de-DE" dirty="0" err="1" smtClean="0"/>
              <a:t>restrictions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FB157-C08A-4655-932D-F0B44A63619C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820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Alternativ</a:t>
            </a:r>
            <a:r>
              <a:rPr lang="de-DE" baseline="0" dirty="0" smtClean="0"/>
              <a:t>folie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FB157-C08A-4655-932D-F0B44A63619C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820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de-DE" dirty="0" smtClean="0"/>
              <a:t>Einmal</a:t>
            </a:r>
            <a:r>
              <a:rPr lang="sv-SE" altLang="de-DE" baseline="0" dirty="0" smtClean="0"/>
              <a:t> reicht nicht, hier sieht man klare Verbesserungen auch in der Stabilität; für CDOP-3 sind mit besseren FCDR’s weitere Verbsserungen zu erwarten.</a:t>
            </a:r>
            <a:endParaRPr lang="sv-SE" altLang="de-DE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dirty="0" smtClean="0"/>
              <a:t>Oder auch regionale Nutzung</a:t>
            </a:r>
            <a:r>
              <a:rPr lang="de-DE" altLang="de-DE" baseline="0" dirty="0" smtClean="0"/>
              <a:t> zur Integration mit Bodenmessnetzen. Die roten Kreise zeigen Merkwürdigkeiten in der Interpolation der Bodenwerte, die im Satelliten nicht sichtbar sind und dann durch das </a:t>
            </a:r>
            <a:r>
              <a:rPr lang="de-DE" altLang="de-DE" baseline="0" dirty="0" err="1" smtClean="0"/>
              <a:t>Merging</a:t>
            </a:r>
            <a:r>
              <a:rPr lang="de-DE" altLang="de-DE" baseline="0" dirty="0" smtClean="0"/>
              <a:t> reduziert werden bzw. verschwinden.</a:t>
            </a:r>
            <a:endParaRPr lang="de-DE" altLang="de-DE" dirty="0" smtClean="0"/>
          </a:p>
        </p:txBody>
      </p:sp>
      <p:sp>
        <p:nvSpPr>
          <p:cNvPr id="1638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75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75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75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75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38A8DF9-C853-447E-A78D-BEE49338E13B}" type="slidenum">
              <a:rPr lang="de-DE" altLang="de-DE">
                <a:solidFill>
                  <a:prstClr val="black"/>
                </a:solidFill>
                <a:latin typeface="Times New Roman" pitchFamily="18" charset="0"/>
              </a:rPr>
              <a:pPr/>
              <a:t>13</a:t>
            </a:fld>
            <a:endParaRPr lang="de-DE" altLang="de-DE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Support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Services durch Umstellung auf ICDR Produktion für einige Variablen; ggf. weglassen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FB157-C08A-4655-932D-F0B44A63619C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7801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"/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5440363"/>
            <a:ext cx="8207375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1661820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2372581" y="6435055"/>
            <a:ext cx="4392488" cy="1959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en-US" sz="800" dirty="0" smtClean="0"/>
              <a:t>Hollmann:  Climate Monitoring </a:t>
            </a:r>
            <a:r>
              <a:rPr lang="en-US" sz="800" dirty="0" err="1" smtClean="0"/>
              <a:t>SAF:An</a:t>
            </a:r>
            <a:r>
              <a:rPr lang="en-US" sz="800" dirty="0" smtClean="0"/>
              <a:t> overview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692473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2372581" y="6435055"/>
            <a:ext cx="4392488" cy="1959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en-US" sz="800" dirty="0" smtClean="0"/>
              <a:t>Hollmann:  Climate Monitoring </a:t>
            </a:r>
            <a:r>
              <a:rPr lang="en-US" sz="800" dirty="0" err="1" smtClean="0"/>
              <a:t>SAF:An</a:t>
            </a:r>
            <a:r>
              <a:rPr lang="en-US" sz="800" dirty="0" smtClean="0"/>
              <a:t> overview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6983490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2372581" y="6435055"/>
            <a:ext cx="4392488" cy="1959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en-US" sz="800" dirty="0" smtClean="0"/>
              <a:t>Hollmann:  Climate Monitoring </a:t>
            </a:r>
            <a:r>
              <a:rPr lang="en-US" sz="800" dirty="0" err="1" smtClean="0"/>
              <a:t>SAF:An</a:t>
            </a:r>
            <a:r>
              <a:rPr lang="en-US" sz="800" dirty="0" smtClean="0"/>
              <a:t> overview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20650410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2372581" y="6435055"/>
            <a:ext cx="4392488" cy="1959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en-US" sz="800" dirty="0" smtClean="0"/>
              <a:t>Hollmann:  Climate Monitoring </a:t>
            </a:r>
            <a:r>
              <a:rPr lang="en-US" sz="800" dirty="0" err="1" smtClean="0"/>
              <a:t>SAF:An</a:t>
            </a:r>
            <a:r>
              <a:rPr lang="en-US" sz="800" dirty="0" smtClean="0"/>
              <a:t> overview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0826146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95536" y="1844824"/>
            <a:ext cx="8353425" cy="4318000"/>
          </a:xfrm>
        </p:spPr>
        <p:txBody>
          <a:bodyPr lIns="91174" tIns="45589" rIns="91174" bIns="45589"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174" tIns="45589" rIns="91174" bIns="45589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2372581" y="6435055"/>
            <a:ext cx="4392488" cy="1959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en-US" sz="800" dirty="0" smtClean="0"/>
              <a:t>Hollmann:  Climate Monitoring </a:t>
            </a:r>
            <a:r>
              <a:rPr lang="en-US" sz="800" dirty="0" err="1" smtClean="0"/>
              <a:t>SAF:An</a:t>
            </a:r>
            <a:r>
              <a:rPr lang="en-US" sz="800" dirty="0" smtClean="0"/>
              <a:t> overview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98936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2372581" y="6435055"/>
            <a:ext cx="4392488" cy="1959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en-US" sz="800" dirty="0" smtClean="0"/>
              <a:t>Hollmann:  Climate Monitoring </a:t>
            </a:r>
            <a:r>
              <a:rPr lang="en-US" sz="800" dirty="0" err="1" smtClean="0"/>
              <a:t>SAF:An</a:t>
            </a:r>
            <a:r>
              <a:rPr lang="en-US" sz="800" dirty="0" smtClean="0"/>
              <a:t> overview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138119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2372581" y="6435055"/>
            <a:ext cx="4392488" cy="1959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en-US" sz="800" dirty="0" smtClean="0"/>
              <a:t>Hollmann:  Climate Monitoring </a:t>
            </a:r>
            <a:r>
              <a:rPr lang="en-US" sz="800" dirty="0" err="1" smtClean="0"/>
              <a:t>SAF:An</a:t>
            </a:r>
            <a:r>
              <a:rPr lang="en-US" sz="800" dirty="0" smtClean="0"/>
              <a:t> overview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0610668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w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196975"/>
            <a:ext cx="83534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Folienmasterformat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839913"/>
            <a:ext cx="8353425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Textmasterformate durch Klicken bearbeiten</a:t>
            </a:r>
          </a:p>
          <a:p>
            <a:pPr lvl="1"/>
            <a:r>
              <a:rPr lang="de-DE" altLang="de-DE" dirty="0" smtClean="0"/>
              <a:t>Zweite Ebene</a:t>
            </a:r>
          </a:p>
          <a:p>
            <a:pPr lvl="2"/>
            <a:r>
              <a:rPr lang="de-DE" altLang="de-DE" dirty="0" smtClean="0"/>
              <a:t>Dritte Ebene</a:t>
            </a:r>
          </a:p>
          <a:p>
            <a:pPr lvl="3"/>
            <a:r>
              <a:rPr lang="de-DE" altLang="de-DE" dirty="0" smtClean="0"/>
              <a:t>Vierte Ebene</a:t>
            </a:r>
          </a:p>
          <a:p>
            <a:pPr lvl="4"/>
            <a:r>
              <a:rPr lang="de-DE" altLang="de-DE" dirty="0" smtClean="0"/>
              <a:t>Fünfte Ebene</a:t>
            </a:r>
          </a:p>
        </p:txBody>
      </p:sp>
      <p:sp>
        <p:nvSpPr>
          <p:cNvPr id="1029" name="Line 23"/>
          <p:cNvSpPr>
            <a:spLocks noChangeShapeType="1"/>
          </p:cNvSpPr>
          <p:nvPr userDrawn="1"/>
        </p:nvSpPr>
        <p:spPr bwMode="auto">
          <a:xfrm>
            <a:off x="244475" y="6351588"/>
            <a:ext cx="8613775" cy="0"/>
          </a:xfrm>
          <a:prstGeom prst="line">
            <a:avLst/>
          </a:prstGeom>
          <a:noFill/>
          <a:ln w="14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31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23"/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26"/>
            <a:ext cx="1584176" cy="544269"/>
          </a:xfrm>
          <a:prstGeom prst="rect">
            <a:avLst/>
          </a:prstGeom>
        </p:spPr>
      </p:pic>
      <p:sp>
        <p:nvSpPr>
          <p:cNvPr id="12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2372581" y="6435055"/>
            <a:ext cx="4392488" cy="1959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en-US" sz="800" dirty="0" smtClean="0"/>
              <a:t>Hollmann:  Climate Monitoring </a:t>
            </a:r>
            <a:r>
              <a:rPr lang="en-US" sz="800" dirty="0" err="1" smtClean="0"/>
              <a:t>SAF:An</a:t>
            </a:r>
            <a:r>
              <a:rPr lang="en-US" sz="800" dirty="0" smtClean="0"/>
              <a:t> overview</a:t>
            </a:r>
            <a:endParaRPr lang="en-US" sz="800" dirty="0"/>
          </a:p>
        </p:txBody>
      </p:sp>
      <p:sp>
        <p:nvSpPr>
          <p:cNvPr id="13" name="Foliennummernplatzhalter 4"/>
          <p:cNvSpPr txBox="1">
            <a:spLocks/>
          </p:cNvSpPr>
          <p:nvPr userDrawn="1"/>
        </p:nvSpPr>
        <p:spPr>
          <a:xfrm>
            <a:off x="7524328" y="6435056"/>
            <a:ext cx="1335947" cy="1571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800" dirty="0" smtClean="0"/>
              <a:t>Darmstadt, 06.03.2018</a:t>
            </a:r>
            <a:endParaRPr lang="en-US" sz="800" dirty="0"/>
          </a:p>
        </p:txBody>
      </p:sp>
      <p:sp>
        <p:nvSpPr>
          <p:cNvPr id="14" name="Foliennummernplatzhalter 4"/>
          <p:cNvSpPr txBox="1">
            <a:spLocks/>
          </p:cNvSpPr>
          <p:nvPr userDrawn="1"/>
        </p:nvSpPr>
        <p:spPr>
          <a:xfrm>
            <a:off x="295941" y="6435055"/>
            <a:ext cx="1440160" cy="1571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800" dirty="0" smtClean="0"/>
              <a:t>GCOS</a:t>
            </a:r>
            <a:r>
              <a:rPr lang="en-US" sz="800" baseline="0" dirty="0" smtClean="0"/>
              <a:t> AOPC</a:t>
            </a:r>
            <a:endParaRPr lang="en-US" sz="8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75" r:id="rId2"/>
    <p:sldLayoutId id="2147483876" r:id="rId3"/>
    <p:sldLayoutId id="2147483877" r:id="rId4"/>
    <p:sldLayoutId id="2147483878" r:id="rId5"/>
    <p:sldLayoutId id="2147483954" r:id="rId6"/>
    <p:sldLayoutId id="2147483956" r:id="rId7"/>
    <p:sldLayoutId id="2147483957" r:id="rId8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6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hyperlink" Target="https://wui.cmsaf.eu/" TargetMode="External"/><Relationship Id="rId7" Type="http://schemas.openxmlformats.org/officeDocument/2006/relationships/image" Target="../media/image19.png"/><Relationship Id="rId12" Type="http://schemas.openxmlformats.org/officeDocument/2006/relationships/image" Target="../media/image2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emf"/><Relationship Id="rId5" Type="http://schemas.openxmlformats.org/officeDocument/2006/relationships/image" Target="../media/image17.png"/><Relationship Id="rId10" Type="http://schemas.openxmlformats.org/officeDocument/2006/relationships/image" Target="../media/image22.emf"/><Relationship Id="rId4" Type="http://schemas.openxmlformats.org/officeDocument/2006/relationships/image" Target="../media/image16.jpeg"/><Relationship Id="rId9" Type="http://schemas.openxmlformats.org/officeDocument/2006/relationships/image" Target="../media/image21.emf"/><Relationship Id="rId1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10.xml"/><Relationship Id="rId7" Type="http://schemas.openxmlformats.org/officeDocument/2006/relationships/hyperlink" Target="https://public.wmo.int/en/programmes/global-climate-observing-system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hyperlink" Target="https://www.cgms-info.org/index_.php/cgms/index" TargetMode="Externa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484784"/>
            <a:ext cx="8207375" cy="1728192"/>
          </a:xfrm>
        </p:spPr>
        <p:txBody>
          <a:bodyPr/>
          <a:lstStyle/>
          <a:p>
            <a:r>
              <a:rPr lang="en-US" sz="3200" dirty="0" smtClean="0"/>
              <a:t>Climate </a:t>
            </a:r>
            <a:r>
              <a:rPr lang="en-US" sz="3200" dirty="0"/>
              <a:t>Monitoring </a:t>
            </a:r>
            <a:r>
              <a:rPr lang="en-US" sz="3200" dirty="0" smtClean="0"/>
              <a:t>SAF: An overview</a:t>
            </a:r>
            <a:r>
              <a:rPr lang="en-US" altLang="de-DE" sz="800" dirty="0" smtClean="0"/>
              <a:t/>
            </a:r>
            <a:br>
              <a:rPr lang="en-US" altLang="de-DE" sz="800" dirty="0" smtClean="0"/>
            </a:br>
            <a:r>
              <a:rPr lang="en-US" altLang="de-DE" sz="800" dirty="0" smtClean="0"/>
              <a:t/>
            </a:r>
            <a:br>
              <a:rPr lang="en-US" altLang="de-DE" sz="800" dirty="0" smtClean="0"/>
            </a:br>
            <a:r>
              <a:rPr lang="de-DE" altLang="de-DE" sz="1800" b="0" dirty="0" smtClean="0"/>
              <a:t>R</a:t>
            </a:r>
            <a:r>
              <a:rPr lang="de-DE" altLang="de-DE" sz="1800" b="0" dirty="0"/>
              <a:t>. Hollmann </a:t>
            </a:r>
            <a:r>
              <a:rPr lang="de-DE" altLang="de-DE" sz="1800" b="0" dirty="0" err="1" smtClean="0"/>
              <a:t>and</a:t>
            </a:r>
            <a:r>
              <a:rPr lang="de-DE" altLang="de-DE" sz="1800" b="0" dirty="0" smtClean="0"/>
              <a:t> </a:t>
            </a:r>
            <a:r>
              <a:rPr lang="de-DE" altLang="de-DE" sz="1800" b="0" dirty="0"/>
              <a:t>CM SAF </a:t>
            </a:r>
            <a:r>
              <a:rPr lang="de-DE" altLang="de-DE" sz="1800" b="0" dirty="0" err="1"/>
              <a:t>team</a:t>
            </a:r>
            <a:endParaRPr lang="en-US" altLang="de-DE" sz="1800" b="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" t="24204" r="1576" b="34273"/>
          <a:stretch/>
        </p:blipFill>
        <p:spPr>
          <a:xfrm>
            <a:off x="128588" y="3789040"/>
            <a:ext cx="8886825" cy="255421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z="2500" dirty="0" smtClean="0"/>
              <a:t>CLARA-A1 </a:t>
            </a:r>
            <a:r>
              <a:rPr lang="de-DE" altLang="de-DE" sz="2500" dirty="0" smtClean="0">
                <a:solidFill>
                  <a:srgbClr val="FF0000"/>
                </a:solidFill>
              </a:rPr>
              <a:t>/ CLARA A2 </a:t>
            </a:r>
            <a:r>
              <a:rPr lang="de-DE" altLang="de-DE" sz="2500" dirty="0" err="1" smtClean="0">
                <a:solidFill>
                  <a:srgbClr val="FF0000"/>
                </a:solidFill>
              </a:rPr>
              <a:t>released</a:t>
            </a:r>
            <a:r>
              <a:rPr lang="de-DE" altLang="de-DE" sz="2500" dirty="0" smtClean="0">
                <a:solidFill>
                  <a:srgbClr val="FF0000"/>
                </a:solidFill>
              </a:rPr>
              <a:t> in </a:t>
            </a:r>
            <a:r>
              <a:rPr lang="de-DE" altLang="de-DE" sz="2500" dirty="0" err="1" smtClean="0">
                <a:solidFill>
                  <a:srgbClr val="FF0000"/>
                </a:solidFill>
              </a:rPr>
              <a:t>early</a:t>
            </a:r>
            <a:r>
              <a:rPr lang="de-DE" altLang="de-DE" sz="2500" dirty="0" smtClean="0">
                <a:solidFill>
                  <a:srgbClr val="FF0000"/>
                </a:solidFill>
              </a:rPr>
              <a:t> 2017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916832"/>
            <a:ext cx="4500000" cy="3027292"/>
          </a:xfrm>
          <a:prstGeom prst="rect">
            <a:avLst/>
          </a:prstGeom>
        </p:spPr>
      </p:pic>
      <p:sp>
        <p:nvSpPr>
          <p:cNvPr id="13" name="Rectangle 4"/>
          <p:cNvSpPr>
            <a:spLocks noGrp="1" noChangeArrowheads="1"/>
          </p:cNvSpPr>
          <p:nvPr>
            <p:ph idx="1"/>
          </p:nvPr>
        </p:nvSpPr>
        <p:spPr>
          <a:xfrm>
            <a:off x="467544" y="1772816"/>
            <a:ext cx="4176464" cy="4608512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altLang="de-DE" b="1" dirty="0" smtClean="0"/>
              <a:t>Variables</a:t>
            </a:r>
          </a:p>
          <a:p>
            <a:pPr lvl="1"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altLang="de-DE" dirty="0" smtClean="0"/>
              <a:t>Cloud properties</a:t>
            </a:r>
          </a:p>
          <a:p>
            <a:pPr lvl="1"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altLang="de-DE" dirty="0" smtClean="0"/>
              <a:t>Surface albedo</a:t>
            </a:r>
          </a:p>
          <a:p>
            <a:pPr lvl="1"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altLang="de-DE" dirty="0" smtClean="0"/>
              <a:t>Surface radiation</a:t>
            </a:r>
          </a:p>
          <a:p>
            <a:pPr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altLang="de-DE" b="1" dirty="0" smtClean="0"/>
              <a:t>Grid</a:t>
            </a:r>
          </a:p>
          <a:p>
            <a:pPr lvl="1"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altLang="de-DE" dirty="0" smtClean="0"/>
              <a:t>spatial: 0.25</a:t>
            </a:r>
            <a:r>
              <a:rPr lang="en-US" altLang="de-DE" dirty="0"/>
              <a:t>° </a:t>
            </a:r>
            <a:r>
              <a:rPr lang="en-US" altLang="de-DE" dirty="0" smtClean="0"/>
              <a:t>× 0.25°</a:t>
            </a:r>
          </a:p>
          <a:p>
            <a:pPr lvl="1"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altLang="de-DE" dirty="0" smtClean="0"/>
              <a:t>temporal: daily-, Pentad-, Monthly means</a:t>
            </a:r>
          </a:p>
          <a:p>
            <a:pPr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altLang="de-DE" b="1" dirty="0" smtClean="0"/>
              <a:t>Coverage</a:t>
            </a:r>
          </a:p>
          <a:p>
            <a:pPr lvl="1"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altLang="de-DE" dirty="0" smtClean="0"/>
              <a:t>spatial: Global</a:t>
            </a:r>
          </a:p>
          <a:p>
            <a:pPr lvl="1"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altLang="de-DE" dirty="0" smtClean="0"/>
              <a:t>Temporal: 1982 to 2009 </a:t>
            </a:r>
            <a:r>
              <a:rPr lang="en-US" altLang="de-DE" dirty="0" smtClean="0">
                <a:solidFill>
                  <a:srgbClr val="FF0000"/>
                </a:solidFill>
              </a:rPr>
              <a:t>(2015)</a:t>
            </a:r>
          </a:p>
          <a:p>
            <a:pPr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altLang="de-DE" b="1" dirty="0" smtClean="0"/>
              <a:t>Satellites</a:t>
            </a:r>
          </a:p>
          <a:p>
            <a:pPr lvl="1"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altLang="de-DE" dirty="0" smtClean="0"/>
              <a:t>NOAA, </a:t>
            </a:r>
            <a:r>
              <a:rPr lang="en-US" altLang="de-DE" dirty="0" err="1" smtClean="0"/>
              <a:t>Metop</a:t>
            </a:r>
            <a:r>
              <a:rPr lang="en-US" altLang="de-DE" dirty="0" smtClean="0"/>
              <a:t> (AVHRR)</a:t>
            </a:r>
          </a:p>
          <a:p>
            <a:pPr lvl="1" eaLnBrk="1" hangingPunct="1"/>
            <a:endParaRPr lang="en-US" altLang="de-DE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5076056" y="6032321"/>
            <a:ext cx="3816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DOI:10.5676/EUM_SAF_CM/CLARA_AVHRR/V002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07479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z="2500" dirty="0" smtClean="0"/>
              <a:t>FCDR SSM/I,</a:t>
            </a:r>
            <a:r>
              <a:rPr lang="de-DE" altLang="de-DE" sz="2500" dirty="0" smtClean="0">
                <a:solidFill>
                  <a:srgbClr val="FF0000"/>
                </a:solidFill>
              </a:rPr>
              <a:t> SSMIS, SMMR </a:t>
            </a:r>
            <a:r>
              <a:rPr lang="de-DE" altLang="de-DE" sz="2500" dirty="0" err="1" smtClean="0">
                <a:solidFill>
                  <a:srgbClr val="FF0000"/>
                </a:solidFill>
              </a:rPr>
              <a:t>released</a:t>
            </a:r>
            <a:r>
              <a:rPr lang="de-DE" altLang="de-DE" sz="2500" dirty="0" smtClean="0">
                <a:solidFill>
                  <a:srgbClr val="FF0000"/>
                </a:solidFill>
              </a:rPr>
              <a:t> in 2017</a:t>
            </a:r>
          </a:p>
        </p:txBody>
      </p:sp>
      <p:graphicFrame>
        <p:nvGraphicFramePr>
          <p:cNvPr id="11" name="Diagramm 10"/>
          <p:cNvGraphicFramePr/>
          <p:nvPr>
            <p:extLst>
              <p:ext uri="{D42A27DB-BD31-4B8C-83A1-F6EECF244321}">
                <p14:modId xmlns:p14="http://schemas.microsoft.com/office/powerpoint/2010/main" val="3422715625"/>
              </p:ext>
            </p:extLst>
          </p:nvPr>
        </p:nvGraphicFramePr>
        <p:xfrm>
          <a:off x="5754687" y="1916832"/>
          <a:ext cx="295691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Grafik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52350"/>
            <a:ext cx="4500000" cy="2753300"/>
          </a:xfrm>
          <a:prstGeom prst="rect">
            <a:avLst/>
          </a:prstGeom>
        </p:spPr>
      </p:pic>
      <p:sp>
        <p:nvSpPr>
          <p:cNvPr id="13" name="Rectangle 4"/>
          <p:cNvSpPr>
            <a:spLocks noGrp="1" noChangeArrowheads="1"/>
          </p:cNvSpPr>
          <p:nvPr>
            <p:ph idx="1"/>
          </p:nvPr>
        </p:nvSpPr>
        <p:spPr>
          <a:xfrm>
            <a:off x="467544" y="1772816"/>
            <a:ext cx="4176464" cy="4608512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altLang="de-DE" b="1" dirty="0" smtClean="0"/>
              <a:t>Variable</a:t>
            </a:r>
          </a:p>
          <a:p>
            <a:pPr lvl="1"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altLang="de-DE" dirty="0" smtClean="0"/>
              <a:t>Brightness temperature</a:t>
            </a:r>
          </a:p>
          <a:p>
            <a:pPr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altLang="de-DE" b="1" dirty="0" smtClean="0"/>
              <a:t>Grid </a:t>
            </a:r>
          </a:p>
          <a:p>
            <a:pPr lvl="1"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altLang="de-DE" dirty="0" smtClean="0"/>
              <a:t>spatial: Native SSM/I (SSMIS)</a:t>
            </a:r>
          </a:p>
          <a:p>
            <a:pPr lvl="1"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altLang="de-DE" dirty="0" smtClean="0"/>
              <a:t>temporal: Native SSM/I (SSMIS)</a:t>
            </a:r>
          </a:p>
          <a:p>
            <a:pPr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altLang="de-DE" b="1" dirty="0" smtClean="0"/>
              <a:t>Coverage</a:t>
            </a:r>
          </a:p>
          <a:p>
            <a:pPr lvl="1"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altLang="de-DE" dirty="0" smtClean="0"/>
              <a:t>spatial: Global </a:t>
            </a:r>
          </a:p>
          <a:p>
            <a:pPr lvl="1"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altLang="de-DE" dirty="0" smtClean="0"/>
              <a:t>temporal: 1987 to 2008 </a:t>
            </a:r>
            <a:r>
              <a:rPr lang="en-US" altLang="de-DE" dirty="0" smtClean="0">
                <a:solidFill>
                  <a:srgbClr val="FF0000"/>
                </a:solidFill>
              </a:rPr>
              <a:t>(2014)</a:t>
            </a:r>
          </a:p>
          <a:p>
            <a:pPr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altLang="de-DE" b="1" dirty="0" smtClean="0"/>
              <a:t>Satellites</a:t>
            </a:r>
          </a:p>
          <a:p>
            <a:pPr lvl="1"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altLang="de-DE" dirty="0" smtClean="0"/>
              <a:t>DMSP (SSM/I),</a:t>
            </a:r>
            <a:r>
              <a:rPr lang="en-US" altLang="de-DE" dirty="0" smtClean="0">
                <a:solidFill>
                  <a:srgbClr val="FF0000"/>
                </a:solidFill>
              </a:rPr>
              <a:t> DMSP (SSMIS)</a:t>
            </a:r>
          </a:p>
          <a:p>
            <a:pPr lvl="1" eaLnBrk="1" hangingPunct="1"/>
            <a:endParaRPr lang="en-US" altLang="de-DE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5292080" y="6032321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DOI:10.5676/EUM_SAF_CM/FCDR_MWI/V002</a:t>
            </a:r>
          </a:p>
        </p:txBody>
      </p:sp>
    </p:spTree>
    <p:extLst>
      <p:ext uri="{BB962C8B-B14F-4D97-AF65-F5344CB8AC3E}">
        <p14:creationId xmlns:p14="http://schemas.microsoft.com/office/powerpoint/2010/main" val="40443341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20"/>
          <a:stretch/>
        </p:blipFill>
        <p:spPr bwMode="auto">
          <a:xfrm>
            <a:off x="2151718" y="980728"/>
            <a:ext cx="6715247" cy="248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251520" y="1972274"/>
            <a:ext cx="17276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CLARA-A1</a:t>
            </a:r>
          </a:p>
        </p:txBody>
      </p:sp>
      <p:sp>
        <p:nvSpPr>
          <p:cNvPr id="3" name="Rechteck 2"/>
          <p:cNvSpPr/>
          <p:nvPr/>
        </p:nvSpPr>
        <p:spPr>
          <a:xfrm>
            <a:off x="251520" y="1052736"/>
            <a:ext cx="2088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de-DE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</a:t>
            </a:r>
            <a:r>
              <a:rPr lang="en-US" altLang="de-DE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 cloud </a:t>
            </a:r>
            <a:r>
              <a:rPr lang="en-US" altLang="de-DE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fraction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251520" y="3439814"/>
            <a:ext cx="8615444" cy="2805143"/>
            <a:chOff x="251520" y="3439814"/>
            <a:chExt cx="8615444" cy="2805143"/>
          </a:xfrm>
        </p:grpSpPr>
        <p:grpSp>
          <p:nvGrpSpPr>
            <p:cNvPr id="4" name="Gruppieren 3"/>
            <p:cNvGrpSpPr/>
            <p:nvPr/>
          </p:nvGrpSpPr>
          <p:grpSpPr>
            <a:xfrm>
              <a:off x="251520" y="3439814"/>
              <a:ext cx="8615444" cy="2572494"/>
              <a:chOff x="251520" y="3528388"/>
              <a:chExt cx="8615444" cy="2572494"/>
            </a:xfrm>
          </p:grpSpPr>
          <p:sp>
            <p:nvSpPr>
              <p:cNvPr id="7" name="Rechteck 6"/>
              <p:cNvSpPr/>
              <p:nvPr/>
            </p:nvSpPr>
            <p:spPr>
              <a:xfrm>
                <a:off x="251520" y="4941168"/>
                <a:ext cx="134989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en-US" altLang="de-DE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CLARA-A2</a:t>
                </a:r>
              </a:p>
            </p:txBody>
          </p:sp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2151717" y="3528388"/>
                <a:ext cx="6715247" cy="25724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" name="Rechteck 8"/>
            <p:cNvSpPr/>
            <p:nvPr/>
          </p:nvSpPr>
          <p:spPr>
            <a:xfrm>
              <a:off x="384806" y="5875625"/>
              <a:ext cx="764357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de-DE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… due to improved algorithms </a:t>
              </a:r>
              <a:r>
                <a:rPr lang="en-US" altLang="de-DE" u="sng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and</a:t>
              </a:r>
              <a:r>
                <a:rPr lang="en-US" altLang="de-DE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Level 1 data screening</a:t>
              </a:r>
            </a:p>
          </p:txBody>
        </p:sp>
      </p:grp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051720" y="254000"/>
            <a:ext cx="4471194" cy="461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CLARA-A1 </a:t>
            </a:r>
            <a:r>
              <a:rPr lang="de-DE" altLang="de-DE" sz="2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to</a:t>
            </a:r>
            <a:r>
              <a:rPr lang="de-DE" altLang="de-DE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CLARA-A2</a:t>
            </a:r>
            <a:endParaRPr lang="de-DE" altLang="de-DE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2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251520" y="956875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de-DE" sz="1600" b="1" dirty="0">
                <a:solidFill>
                  <a:srgbClr val="2D4B9B"/>
                </a:solidFill>
              </a:rPr>
              <a:t>Sunshine </a:t>
            </a:r>
            <a:r>
              <a:rPr lang="de-DE" sz="1600" b="1" dirty="0" err="1">
                <a:solidFill>
                  <a:srgbClr val="2D4B9B"/>
                </a:solidFill>
              </a:rPr>
              <a:t>duration</a:t>
            </a:r>
            <a:r>
              <a:rPr lang="de-DE" sz="1600" b="1" dirty="0">
                <a:solidFill>
                  <a:srgbClr val="2D4B9B"/>
                </a:solidFill>
              </a:rPr>
              <a:t>: </a:t>
            </a:r>
            <a:r>
              <a:rPr lang="de-DE" sz="1600" b="1" dirty="0" err="1">
                <a:solidFill>
                  <a:srgbClr val="2D4B9B"/>
                </a:solidFill>
              </a:rPr>
              <a:t>example</a:t>
            </a:r>
            <a:r>
              <a:rPr lang="de-DE" sz="1600" b="1" dirty="0">
                <a:solidFill>
                  <a:srgbClr val="2D4B9B"/>
                </a:solidFill>
              </a:rPr>
              <a:t> </a:t>
            </a:r>
            <a:r>
              <a:rPr lang="de-DE" sz="1600" b="1" dirty="0" err="1">
                <a:solidFill>
                  <a:srgbClr val="2D4B9B"/>
                </a:solidFill>
              </a:rPr>
              <a:t>for</a:t>
            </a:r>
            <a:r>
              <a:rPr lang="de-DE" sz="1600" b="1" dirty="0">
                <a:solidFill>
                  <a:srgbClr val="2D4B9B"/>
                </a:solidFill>
              </a:rPr>
              <a:t> </a:t>
            </a:r>
            <a:r>
              <a:rPr lang="de-DE" sz="1600" b="1" dirty="0" err="1">
                <a:solidFill>
                  <a:srgbClr val="2D4B9B"/>
                </a:solidFill>
              </a:rPr>
              <a:t>integrated</a:t>
            </a:r>
            <a:r>
              <a:rPr lang="de-DE" sz="1600" b="1" dirty="0">
                <a:solidFill>
                  <a:srgbClr val="2D4B9B"/>
                </a:solidFill>
              </a:rPr>
              <a:t> Multi Source </a:t>
            </a:r>
            <a:r>
              <a:rPr lang="de-DE" sz="1600" b="1" dirty="0" err="1">
                <a:solidFill>
                  <a:srgbClr val="2D4B9B"/>
                </a:solidFill>
              </a:rPr>
              <a:t>Climate</a:t>
            </a:r>
            <a:r>
              <a:rPr lang="de-DE" sz="1600" b="1" dirty="0">
                <a:solidFill>
                  <a:srgbClr val="2D4B9B"/>
                </a:solidFill>
              </a:rPr>
              <a:t> Monitoring </a:t>
            </a:r>
          </a:p>
        </p:txBody>
      </p:sp>
      <p:sp>
        <p:nvSpPr>
          <p:cNvPr id="19" name="AutoShape 4"/>
          <p:cNvSpPr>
            <a:spLocks noChangeAspect="1" noChangeArrowheads="1" noTextEdit="1"/>
          </p:cNvSpPr>
          <p:nvPr/>
        </p:nvSpPr>
        <p:spPr bwMode="auto">
          <a:xfrm>
            <a:off x="152400" y="1441028"/>
            <a:ext cx="9001125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3" r="5438"/>
          <a:stretch/>
        </p:blipFill>
        <p:spPr bwMode="auto">
          <a:xfrm>
            <a:off x="290966" y="1381410"/>
            <a:ext cx="3891735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08677" y="1755060"/>
            <a:ext cx="801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prstClr val="black"/>
                </a:solidFill>
              </a:rPr>
              <a:t>In-situ</a:t>
            </a:r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30"/>
          <a:stretch>
            <a:fillRect/>
          </a:stretch>
        </p:blipFill>
        <p:spPr bwMode="auto">
          <a:xfrm>
            <a:off x="4748616" y="1378789"/>
            <a:ext cx="4086225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535722" y="1748537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>
                <a:solidFill>
                  <a:prstClr val="black"/>
                </a:solidFill>
              </a:rPr>
              <a:t>Sat</a:t>
            </a:r>
            <a:endParaRPr lang="de-DE" sz="1600" b="1" dirty="0">
              <a:solidFill>
                <a:prstClr val="black"/>
              </a:solidFill>
            </a:endParaRPr>
          </a:p>
        </p:txBody>
      </p:sp>
      <p:sp>
        <p:nvSpPr>
          <p:cNvPr id="6" name="Ellipse 5"/>
          <p:cNvSpPr/>
          <p:nvPr/>
        </p:nvSpPr>
        <p:spPr bwMode="auto">
          <a:xfrm>
            <a:off x="2635043" y="3986827"/>
            <a:ext cx="286891" cy="286891"/>
          </a:xfrm>
          <a:prstGeom prst="ellipse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2406149" y="4000290"/>
            <a:ext cx="286891" cy="286891"/>
          </a:xfrm>
          <a:prstGeom prst="ellipse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1835696" y="4053749"/>
            <a:ext cx="286891" cy="286891"/>
          </a:xfrm>
          <a:prstGeom prst="ellipse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1181561" y="4053748"/>
            <a:ext cx="286891" cy="286891"/>
          </a:xfrm>
          <a:prstGeom prst="ellipse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1835695" y="2900819"/>
            <a:ext cx="286891" cy="286891"/>
          </a:xfrm>
          <a:prstGeom prst="ellipse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1835694" y="4989051"/>
            <a:ext cx="286891" cy="286891"/>
          </a:xfrm>
          <a:prstGeom prst="ellipse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2491598" y="5493107"/>
            <a:ext cx="286891" cy="286891"/>
          </a:xfrm>
          <a:prstGeom prst="ellipse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3635896" y="3167147"/>
            <a:ext cx="286891" cy="286891"/>
          </a:xfrm>
          <a:prstGeom prst="ellipse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2466078" y="1380360"/>
            <a:ext cx="4086225" cy="4946650"/>
            <a:chOff x="2466078" y="1380360"/>
            <a:chExt cx="4086225" cy="4946650"/>
          </a:xfrm>
        </p:grpSpPr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630"/>
            <a:stretch>
              <a:fillRect/>
            </a:stretch>
          </p:blipFill>
          <p:spPr bwMode="auto">
            <a:xfrm>
              <a:off x="2466078" y="1380360"/>
              <a:ext cx="4086225" cy="4946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feld 22"/>
            <p:cNvSpPr txBox="1"/>
            <p:nvPr/>
          </p:nvSpPr>
          <p:spPr>
            <a:xfrm>
              <a:off x="5310186" y="1739984"/>
              <a:ext cx="11769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>
                  <a:solidFill>
                    <a:prstClr val="black"/>
                  </a:solidFill>
                </a:rPr>
                <a:t>Integrated</a:t>
              </a:r>
            </a:p>
          </p:txBody>
        </p:sp>
      </p:grp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2051720" y="254000"/>
            <a:ext cx="4471194" cy="461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Application</a:t>
            </a:r>
            <a:r>
              <a:rPr lang="de-DE" altLang="de-DE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altLang="de-DE" sz="2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example</a:t>
            </a:r>
            <a:endParaRPr lang="de-DE" altLang="de-DE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644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4" grpId="0"/>
      <p:bldP spid="4" grpId="1"/>
      <p:bldP spid="4" grpId="2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395536" y="3708000"/>
            <a:ext cx="4060599" cy="2477004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88437" indent="-38843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2878" indent="-286954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259799" indent="-25196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763717" indent="-25196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267637" indent="-25196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771557" indent="-25196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3275476" indent="-25196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779395" indent="-25196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4283314" indent="-25196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163278" marR="0" lvl="0" indent="0" algn="l" defTabSz="829452" rtl="0" eaLnBrk="1" fontAlgn="base" latinLnBrk="0" hangingPunct="1">
              <a:lnSpc>
                <a:spcPct val="120000"/>
              </a:lnSpc>
              <a:spcBef>
                <a:spcPct val="40000"/>
              </a:spcBef>
              <a:spcAft>
                <a:spcPct val="0"/>
              </a:spcAft>
              <a:buClr>
                <a:srgbClr val="1F497D"/>
              </a:buClr>
              <a:buSzPct val="95000"/>
              <a:buFont typeface="Wingdings" pitchFamily="2" charset="2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 SAF ICDR 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products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63278" marR="0" lvl="0" indent="0" algn="l" defTabSz="829452" rtl="0" eaLnBrk="1" fontAlgn="base" latinLnBrk="0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>
                <a:srgbClr val="000066"/>
              </a:buClr>
              <a:buSzPct val="95000"/>
              <a:buFont typeface="Wingdings" pitchFamily="2" charset="2"/>
              <a:buChar char="è"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ICDR </a:t>
            </a:r>
            <a:r>
              <a:rPr kumimoji="0" lang="en-GB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SEVIRI (backlog CDOP-2)</a:t>
            </a: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502933" marR="0" lvl="1" indent="0" algn="l" defTabSz="829452" rtl="0" eaLnBrk="1" fontAlgn="base" latinLnBrk="0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>
                <a:srgbClr val="000066"/>
              </a:buClr>
              <a:buSzPct val="95000"/>
              <a:buFont typeface="Wingdings" pitchFamily="2" charset="2"/>
              <a:buChar char="è"/>
              <a:tabLst/>
              <a:defRPr/>
            </a:pPr>
            <a:r>
              <a:rPr lang="en-GB" sz="1300" kern="0" dirty="0" smtClean="0">
                <a:solidFill>
                  <a:prstClr val="black"/>
                </a:solidFill>
                <a:latin typeface="Calibri"/>
              </a:rPr>
              <a:t>CFC and CTO</a:t>
            </a:r>
            <a:r>
              <a:rPr kumimoji="0" lang="en-GB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based on CLAAS-2 </a:t>
            </a:r>
          </a:p>
          <a:p>
            <a:pPr marL="502933" marR="0" lvl="1" indent="0" algn="l" defTabSz="829452" rtl="0" eaLnBrk="1" fontAlgn="base" latinLnBrk="0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>
                <a:srgbClr val="000066"/>
              </a:buClr>
              <a:buSzPct val="95000"/>
              <a:buFont typeface="Wingdings" pitchFamily="2" charset="2"/>
              <a:buChar char="è"/>
              <a:tabLst/>
              <a:defRPr/>
            </a:pPr>
            <a:r>
              <a:rPr kumimoji="0" lang="en-GB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SIS</a:t>
            </a:r>
            <a:r>
              <a:rPr lang="en-GB" sz="1300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1300" kern="0" dirty="0" smtClean="0">
                <a:solidFill>
                  <a:prstClr val="black"/>
                </a:solidFill>
                <a:latin typeface="Calibri"/>
              </a:rPr>
              <a:t>and </a:t>
            </a:r>
            <a:r>
              <a:rPr kumimoji="0" lang="en-GB" sz="13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SDI based on SARAH-2</a:t>
            </a:r>
            <a:r>
              <a:rPr kumimoji="0" lang="en-GB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</a:t>
            </a: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163278" marR="0" lvl="0" indent="0" algn="l" defTabSz="829452" rtl="0" eaLnBrk="1" fontAlgn="base" latinLnBrk="0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>
                <a:srgbClr val="000066"/>
              </a:buClr>
              <a:buSzPct val="95000"/>
              <a:buFont typeface="Wingdings" pitchFamily="2" charset="2"/>
              <a:buChar char="è"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ICDR AVHRR GAC</a:t>
            </a:r>
          </a:p>
          <a:p>
            <a:pPr marL="502933" marR="0" lvl="1" indent="0" algn="l" defTabSz="829452" rtl="0" eaLnBrk="1" fontAlgn="base" latinLnBrk="0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>
                <a:srgbClr val="000066"/>
              </a:buClr>
              <a:buSzPct val="95000"/>
              <a:buFont typeface="Wingdings" pitchFamily="2" charset="2"/>
              <a:buChar char="è"/>
              <a:tabLst/>
              <a:defRPr/>
            </a:pPr>
            <a:r>
              <a:rPr kumimoji="0" lang="en-GB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CFC, CTO, CPH, LWP, IWP, SIS,</a:t>
            </a:r>
            <a:r>
              <a:rPr kumimoji="0" lang="en-GB" sz="13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and SAL based on CLARA-A2</a:t>
            </a:r>
            <a:r>
              <a:rPr kumimoji="0" lang="en-GB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   </a:t>
            </a: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163278" marR="0" lvl="0" indent="0" algn="l" defTabSz="829452" rtl="0" eaLnBrk="1" fontAlgn="base" latinLnBrk="0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>
                <a:srgbClr val="000066"/>
              </a:buClr>
              <a:buSzPct val="95000"/>
              <a:buFont typeface="Wingdings" pitchFamily="2" charset="2"/>
              <a:buChar char="è"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Spatial resolution: (0.05°)²  on reg. </a:t>
            </a:r>
            <a:r>
              <a:rPr kumimoji="0" lang="en-GB" sz="1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lat</a:t>
            </a: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/</a:t>
            </a:r>
            <a:r>
              <a:rPr kumimoji="0" lang="en-GB" sz="1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lon</a:t>
            </a: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grid,</a:t>
            </a:r>
          </a:p>
          <a:p>
            <a:pPr marL="163278" marR="0" lvl="0" indent="0" algn="l" defTabSz="829452" rtl="0" eaLnBrk="1" fontAlgn="base" latinLnBrk="0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>
                <a:srgbClr val="000066"/>
              </a:buClr>
              <a:buSzPct val="95000"/>
              <a:buFont typeface="Wingdings" pitchFamily="2" charset="2"/>
              <a:buChar char="è"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Products  available as gridded daily and monthly means in </a:t>
            </a:r>
            <a:r>
              <a:rPr kumimoji="0" lang="en-GB" sz="1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netCDF</a:t>
            </a: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163278" marR="0" lvl="0" indent="0" algn="l" defTabSz="829452" rtl="0" eaLnBrk="1" fontAlgn="base" latinLnBrk="0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>
                <a:srgbClr val="000066"/>
              </a:buClr>
              <a:buSzPct val="95000"/>
              <a:buFont typeface="Wingdings" pitchFamily="2" charset="2"/>
              <a:buChar char="è"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Availability: 5 days after observation</a:t>
            </a:r>
          </a:p>
          <a:p>
            <a:pPr marL="163278" marR="0" lvl="0" indent="0" algn="l" defTabSz="829452" rtl="0" eaLnBrk="1" fontAlgn="base" latinLnBrk="0" hangingPunct="1">
              <a:lnSpc>
                <a:spcPct val="100000"/>
              </a:lnSpc>
              <a:spcBef>
                <a:spcPts val="544"/>
              </a:spcBef>
              <a:spcAft>
                <a:spcPct val="0"/>
              </a:spcAft>
              <a:buClr>
                <a:srgbClr val="1F497D"/>
              </a:buClr>
              <a:buSzPct val="95000"/>
              <a:buFont typeface="Wingdings" pitchFamily="2" charset="2"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4644008" y="980728"/>
            <a:ext cx="4104586" cy="2477004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88437" indent="-38843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2878" indent="-286954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259799" indent="-25196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763717" indent="-25196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267637" indent="-25196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771557" indent="-25196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3275476" indent="-25196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779395" indent="-25196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4283314" indent="-25196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163278" marR="0" lvl="0" indent="0" algn="l" defTabSz="829452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1F497D"/>
              </a:buClr>
              <a:buSzPct val="95000"/>
              <a:buFont typeface="Wingdings" pitchFamily="2" charset="2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</a:rPr>
              <a:t>CM SAF next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</a:rPr>
              <a:t> steps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/>
            </a:endParaRPr>
          </a:p>
          <a:p>
            <a:pPr marL="449028" indent="-285750" defTabSz="829452">
              <a:spcBef>
                <a:spcPts val="635"/>
              </a:spcBef>
              <a:buClr>
                <a:srgbClr val="000066"/>
              </a:buClr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Gap filling between the most recent TCDR and the related successor release with ICDR</a:t>
            </a:r>
          </a:p>
          <a:p>
            <a:pPr marL="449028" indent="-285750" defTabSz="829452">
              <a:spcBef>
                <a:spcPts val="635"/>
              </a:spcBef>
              <a:buClr>
                <a:srgbClr val="000066"/>
              </a:buClr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TCDR-ICDR-concept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supports in particular climate services</a:t>
            </a:r>
          </a:p>
          <a:p>
            <a:pPr marL="449028" indent="-285750" defTabSz="829452">
              <a:spcBef>
                <a:spcPts val="635"/>
              </a:spcBef>
              <a:buClr>
                <a:srgbClr val="000066"/>
              </a:buClr>
            </a:pPr>
            <a:r>
              <a:rPr lang="en-US" sz="1400" kern="0" dirty="0" smtClean="0">
                <a:solidFill>
                  <a:prstClr val="black"/>
                </a:solidFill>
                <a:latin typeface="Calibri"/>
              </a:rPr>
              <a:t>Processing at EUMETSAT sec., support of processing, monitoring and quality assurance at CM SAF 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163278" marR="0" lvl="0" indent="0" algn="l" defTabSz="829452" rtl="0" eaLnBrk="1" fontAlgn="base" latinLnBrk="0" hangingPunct="1">
              <a:lnSpc>
                <a:spcPct val="100000"/>
              </a:lnSpc>
              <a:spcBef>
                <a:spcPts val="544"/>
              </a:spcBef>
              <a:spcAft>
                <a:spcPct val="0"/>
              </a:spcAft>
              <a:buClr>
                <a:srgbClr val="1F497D"/>
              </a:buClr>
              <a:buSzPct val="95000"/>
              <a:buFont typeface="Wingdings" pitchFamily="2" charset="2"/>
              <a:buChar char="è"/>
              <a:tabLst/>
              <a:defRPr/>
            </a:pPr>
            <a:endParaRPr kumimoji="0" lang="en-US" sz="13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163278" marR="0" lvl="0" indent="0" algn="l" defTabSz="829452" rtl="0" eaLnBrk="1" fontAlgn="base" latinLnBrk="0" hangingPunct="1">
              <a:lnSpc>
                <a:spcPct val="100000"/>
              </a:lnSpc>
              <a:spcBef>
                <a:spcPts val="544"/>
              </a:spcBef>
              <a:spcAft>
                <a:spcPct val="0"/>
              </a:spcAft>
              <a:buClr>
                <a:srgbClr val="1F497D"/>
              </a:buClr>
              <a:buSzPct val="95000"/>
              <a:buFont typeface="Wingdings" pitchFamily="2" charset="2"/>
              <a:buChar char="è"/>
              <a:tabLst/>
              <a:defRPr/>
            </a:pPr>
            <a:endParaRPr kumimoji="0" lang="en-US" sz="13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163278" marR="0" lvl="0" indent="0" algn="l" defTabSz="829452" rtl="0" eaLnBrk="1" fontAlgn="base" latinLnBrk="0" hangingPunct="1">
              <a:lnSpc>
                <a:spcPct val="100000"/>
              </a:lnSpc>
              <a:spcBef>
                <a:spcPts val="544"/>
              </a:spcBef>
              <a:spcAft>
                <a:spcPct val="0"/>
              </a:spcAft>
              <a:buClr>
                <a:srgbClr val="1F497D"/>
              </a:buClr>
              <a:buSzPct val="95000"/>
              <a:buFont typeface="Wingdings" pitchFamily="2" charset="2"/>
              <a:buChar char="è"/>
              <a:tabLst/>
              <a:defRPr/>
            </a:pPr>
            <a:endParaRPr kumimoji="0" lang="en-US" sz="13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163278" marR="0" lvl="0" indent="0" algn="l" defTabSz="829452" rtl="0" eaLnBrk="1" fontAlgn="base" latinLnBrk="0" hangingPunct="1">
              <a:lnSpc>
                <a:spcPct val="100000"/>
              </a:lnSpc>
              <a:spcBef>
                <a:spcPts val="544"/>
              </a:spcBef>
              <a:spcAft>
                <a:spcPct val="0"/>
              </a:spcAft>
              <a:buClr>
                <a:srgbClr val="1F497D"/>
              </a:buClr>
              <a:buSzPct val="95000"/>
              <a:buFont typeface="Wingdings" pitchFamily="2" charset="2"/>
              <a:buChar char="è"/>
              <a:tabLst/>
              <a:defRPr/>
            </a:pPr>
            <a:endParaRPr kumimoji="0" lang="en-US" sz="13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163278" marR="0" lvl="0" indent="0" algn="l" defTabSz="829452" rtl="0" eaLnBrk="1" fontAlgn="base" latinLnBrk="0" hangingPunct="1">
              <a:lnSpc>
                <a:spcPct val="100000"/>
              </a:lnSpc>
              <a:spcBef>
                <a:spcPts val="544"/>
              </a:spcBef>
              <a:spcAft>
                <a:spcPct val="0"/>
              </a:spcAft>
              <a:buClr>
                <a:srgbClr val="1F497D"/>
              </a:buClr>
              <a:buSzPct val="95000"/>
              <a:buFont typeface="Wingdings" pitchFamily="2" charset="2"/>
              <a:buChar char="è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378299" y="980728"/>
            <a:ext cx="4049239" cy="2450795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88437" indent="-38843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2878" indent="-286954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259799" indent="-25196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763717" indent="-25196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267637" indent="-25196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771557" indent="-25196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3275476" indent="-25196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779395" indent="-25196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4283314" indent="-25196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163278" marR="0" lvl="0" indent="0" algn="l" defTabSz="829452" rtl="0" eaLnBrk="1" fontAlgn="base" latinLnBrk="0" hangingPunct="1">
              <a:lnSpc>
                <a:spcPct val="120000"/>
              </a:lnSpc>
              <a:spcBef>
                <a:spcPct val="40000"/>
              </a:spcBef>
              <a:spcAft>
                <a:spcPct val="0"/>
              </a:spcAft>
              <a:buClr>
                <a:srgbClr val="1F497D"/>
              </a:buClr>
              <a:buSzPct val="95000"/>
              <a:buFont typeface="Wingdings" pitchFamily="2" charset="2"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ICDR </a:t>
            </a: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processing</a:t>
            </a: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63278" marR="0" lvl="0" indent="0" algn="l" defTabSz="829452" rtl="0" eaLnBrk="1" fontAlgn="base" latinLnBrk="0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>
                <a:srgbClr val="002060"/>
              </a:buClr>
              <a:buSzPct val="95000"/>
              <a:buFont typeface="Wingdings" pitchFamily="2" charset="2"/>
              <a:buChar char="è"/>
              <a:tabLst/>
              <a:defRPr/>
            </a:pPr>
            <a:r>
              <a:rPr kumimoji="0" lang="en-GB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Regular provision of  selected ICDR in combination with available TCDR  </a:t>
            </a:r>
          </a:p>
          <a:p>
            <a:pPr marL="163278" marR="0" lvl="0" indent="0" algn="l" defTabSz="829452" rtl="0" eaLnBrk="1" fontAlgn="base" latinLnBrk="0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>
                <a:srgbClr val="002060"/>
              </a:buClr>
              <a:buSzPct val="95000"/>
              <a:buFont typeface="Wingdings" pitchFamily="2" charset="2"/>
              <a:buChar char="è"/>
              <a:tabLst/>
              <a:defRPr/>
            </a:pPr>
            <a:r>
              <a:rPr kumimoji="0" lang="en-GB" sz="1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information of corresponding TCDR</a:t>
            </a:r>
          </a:p>
          <a:p>
            <a:pPr marL="163278" marR="0" lvl="0" indent="0" algn="l" defTabSz="829452" rtl="0" eaLnBrk="1" fontAlgn="base" latinLnBrk="0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>
                <a:srgbClr val="002060"/>
              </a:buClr>
              <a:buSzPct val="95000"/>
              <a:buFont typeface="Wingdings" pitchFamily="2" charset="2"/>
              <a:buChar char="è"/>
              <a:tabLst/>
              <a:defRPr/>
            </a:pPr>
            <a:r>
              <a:rPr kumimoji="0" lang="en-GB" sz="1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Available in shorter time latency</a:t>
            </a:r>
          </a:p>
          <a:p>
            <a:pPr marL="163278" marR="0" lvl="0" indent="0" algn="l" defTabSz="829452" rtl="0" eaLnBrk="1" fontAlgn="base" latinLnBrk="0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>
                <a:srgbClr val="002060"/>
              </a:buClr>
              <a:buSzPct val="95000"/>
              <a:buFont typeface="Wingdings" pitchFamily="2" charset="2"/>
              <a:buChar char="è"/>
              <a:tabLst/>
              <a:defRPr/>
            </a:pPr>
            <a:r>
              <a:rPr kumimoji="0" lang="en-GB" sz="1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Based on operational satellites with their nominal calibration and NWP data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23263"/>
            <a:ext cx="4060599" cy="253670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608263" y="3717032"/>
            <a:ext cx="2196513" cy="22225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82945" tIns="41473" rIns="82945" bIns="41473" rtlCol="0">
            <a:spAutoFit/>
          </a:bodyPr>
          <a:lstStyle/>
          <a:p>
            <a:pPr marL="0" marR="0" lvl="0" indent="0" defTabSz="9143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SIS </a:t>
            </a:r>
            <a:r>
              <a:rPr kumimoji="0" lang="de-DE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based</a:t>
            </a:r>
            <a:r>
              <a:rPr kumimoji="0" lang="de-DE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on SEVIRI </a:t>
            </a:r>
            <a:r>
              <a:rPr kumimoji="0" lang="de-DE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December</a:t>
            </a:r>
            <a:r>
              <a:rPr kumimoji="0" lang="de-DE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2016</a:t>
            </a:r>
            <a:endParaRPr kumimoji="0" lang="en-GB" sz="9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119667" y="260648"/>
            <a:ext cx="46729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de-DE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Support climate services</a:t>
            </a:r>
          </a:p>
        </p:txBody>
      </p:sp>
    </p:spTree>
    <p:extLst>
      <p:ext uri="{BB962C8B-B14F-4D97-AF65-F5344CB8AC3E}">
        <p14:creationId xmlns:p14="http://schemas.microsoft.com/office/powerpoint/2010/main" val="17327728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Grafik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4394200"/>
            <a:ext cx="2349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68350" y="4351338"/>
            <a:ext cx="2363490" cy="178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52425" indent="-3524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b="1" kern="0" dirty="0" smtClean="0">
                <a:solidFill>
                  <a:srgbClr val="808080"/>
                </a:solidFill>
              </a:rPr>
              <a:t>Contact data: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de-DE" sz="1600" b="1" kern="0" dirty="0" smtClean="0">
                <a:solidFill>
                  <a:schemeClr val="tx2"/>
                </a:solidFill>
              </a:rPr>
              <a:t>www.cmsaf.eu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de-DE" sz="1600" kern="0" dirty="0" smtClean="0">
                <a:solidFill>
                  <a:srgbClr val="000000"/>
                </a:solidFill>
              </a:rPr>
              <a:t>Contact.cmsaf@dwd.de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980728"/>
            <a:ext cx="8353425" cy="431800"/>
          </a:xfrm>
          <a:noFill/>
        </p:spPr>
        <p:txBody>
          <a:bodyPr/>
          <a:lstStyle/>
          <a:p>
            <a:pPr eaLnBrk="1" hangingPunct="1"/>
            <a:r>
              <a:rPr lang="de-DE" altLang="de-DE" sz="2500" dirty="0" err="1" smtClean="0"/>
              <a:t>Conclusion</a:t>
            </a:r>
            <a:r>
              <a:rPr lang="de-DE" altLang="de-DE" sz="2500" dirty="0" smtClean="0"/>
              <a:t> CM SAF</a:t>
            </a:r>
            <a:endParaRPr lang="de-DE" altLang="de-DE" sz="2500" dirty="0" smtClean="0"/>
          </a:p>
        </p:txBody>
      </p:sp>
      <p:sp>
        <p:nvSpPr>
          <p:cNvPr id="15" name="Rectangle 4"/>
          <p:cNvSpPr>
            <a:spLocks noGrp="1" noChangeArrowheads="1"/>
          </p:cNvSpPr>
          <p:nvPr>
            <p:ph idx="1"/>
          </p:nvPr>
        </p:nvSpPr>
        <p:spPr>
          <a:xfrm>
            <a:off x="635000" y="1556792"/>
            <a:ext cx="7992888" cy="4318000"/>
          </a:xfrm>
        </p:spPr>
        <p:txBody>
          <a:bodyPr/>
          <a:lstStyle/>
          <a:p>
            <a:pPr eaLnBrk="1" hangingPunct="1"/>
            <a:r>
              <a:rPr lang="en-US" altLang="de-DE" dirty="0" smtClean="0"/>
              <a:t>Products and Services connected with CDRs of the global Energy budget and water cycle</a:t>
            </a:r>
          </a:p>
          <a:p>
            <a:pPr eaLnBrk="1" hangingPunct="1"/>
            <a:r>
              <a:rPr lang="en-US" altLang="de-DE" dirty="0" smtClean="0"/>
              <a:t>CDR generation in an sustained operational environment</a:t>
            </a:r>
            <a:endParaRPr lang="en-US" altLang="de-DE" dirty="0"/>
          </a:p>
          <a:p>
            <a:pPr eaLnBrk="1" hangingPunct="1"/>
            <a:r>
              <a:rPr lang="en-US" altLang="de-DE" dirty="0" smtClean="0"/>
              <a:t>Quality control and monitoring and reviews before publishing data  </a:t>
            </a:r>
          </a:p>
          <a:p>
            <a:pPr eaLnBrk="1" hangingPunct="1"/>
            <a:r>
              <a:rPr lang="en-US" altLang="de-DE" dirty="0" smtClean="0"/>
              <a:t>Extensive services, training and support to User</a:t>
            </a:r>
          </a:p>
          <a:p>
            <a:pPr eaLnBrk="1" hangingPunct="1"/>
            <a:r>
              <a:rPr lang="en-US" altLang="de-DE" dirty="0" smtClean="0"/>
              <a:t>Free and easy direct data access </a:t>
            </a:r>
          </a:p>
          <a:p>
            <a:pPr eaLnBrk="1" hangingPunct="1"/>
            <a:r>
              <a:rPr lang="en-US" altLang="de-DE" dirty="0" smtClean="0"/>
              <a:t>Special Issue for CDR in remotes sensing</a:t>
            </a:r>
            <a:endParaRPr lang="en-US" altLang="de-DE" dirty="0" smtClean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" t="24204" r="1576" b="34273"/>
          <a:stretch/>
        </p:blipFill>
        <p:spPr>
          <a:xfrm>
            <a:off x="2987824" y="4437304"/>
            <a:ext cx="5886955" cy="1692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352" y="2303893"/>
            <a:ext cx="1939823" cy="197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Overview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de-DE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Personal background and relation with GCOS</a:t>
            </a:r>
          </a:p>
          <a:p>
            <a:pPr>
              <a:defRPr/>
            </a:pPr>
            <a:endParaRPr lang="en-US" altLang="de-DE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de-DE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CM </a:t>
            </a:r>
            <a:r>
              <a:rPr lang="en-US" altLang="de-D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SAF and </a:t>
            </a:r>
            <a:r>
              <a:rPr lang="en-US" altLang="de-DE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applications</a:t>
            </a:r>
            <a:endParaRPr lang="en-US" altLang="de-DE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de-DE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de-DE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Summary</a:t>
            </a:r>
            <a:endParaRPr lang="en-US" altLang="de-DE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de-DE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de-DE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de-DE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586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rhollman\rainer\buchprojekt\yearly_aver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60" y="1052737"/>
            <a:ext cx="3473671" cy="446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Personal background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9" y="1767161"/>
            <a:ext cx="4456938" cy="293687"/>
          </a:xfrm>
        </p:spPr>
        <p:txBody>
          <a:bodyPr/>
          <a:lstStyle/>
          <a:p>
            <a:pPr>
              <a:defRPr/>
            </a:pPr>
            <a:r>
              <a:rPr lang="en-US" altLang="de-DE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Remote Sensing with satellites</a:t>
            </a:r>
          </a:p>
          <a:p>
            <a:pPr>
              <a:defRPr/>
            </a:pPr>
            <a:endParaRPr lang="en-US" altLang="de-DE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3" name="Gruppieren 22"/>
          <p:cNvGrpSpPr/>
          <p:nvPr/>
        </p:nvGrpSpPr>
        <p:grpSpPr>
          <a:xfrm>
            <a:off x="5032125" y="1052737"/>
            <a:ext cx="3392506" cy="4411631"/>
            <a:chOff x="5032125" y="1052737"/>
            <a:chExt cx="3392506" cy="4411631"/>
          </a:xfrm>
        </p:grpSpPr>
        <p:sp>
          <p:nvSpPr>
            <p:cNvPr id="9" name="Rechteck 8"/>
            <p:cNvSpPr/>
            <p:nvPr/>
          </p:nvSpPr>
          <p:spPr bwMode="auto">
            <a:xfrm>
              <a:off x="5032125" y="1052737"/>
              <a:ext cx="3392506" cy="441163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85"/>
            <a:stretch/>
          </p:blipFill>
          <p:spPr bwMode="auto">
            <a:xfrm>
              <a:off x="5596308" y="2023708"/>
              <a:ext cx="2264141" cy="2469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uppieren 23"/>
          <p:cNvGrpSpPr/>
          <p:nvPr/>
        </p:nvGrpSpPr>
        <p:grpSpPr>
          <a:xfrm>
            <a:off x="5025695" y="1140846"/>
            <a:ext cx="3324200" cy="4537609"/>
            <a:chOff x="9353293" y="926759"/>
            <a:chExt cx="3324200" cy="4537609"/>
          </a:xfrm>
        </p:grpSpPr>
        <p:sp>
          <p:nvSpPr>
            <p:cNvPr id="11" name="Rechteck 10"/>
            <p:cNvSpPr/>
            <p:nvPr/>
          </p:nvSpPr>
          <p:spPr bwMode="auto">
            <a:xfrm>
              <a:off x="9353293" y="926759"/>
              <a:ext cx="3324200" cy="453760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6" name="Inhaltsplatzhalter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3851" y="2683513"/>
              <a:ext cx="2939450" cy="1452277"/>
            </a:xfrm>
            <a:prstGeom prst="rect">
              <a:avLst/>
            </a:prstGeom>
          </p:spPr>
        </p:pic>
      </p:grpSp>
      <p:grpSp>
        <p:nvGrpSpPr>
          <p:cNvPr id="16" name="Gruppieren 15"/>
          <p:cNvGrpSpPr/>
          <p:nvPr/>
        </p:nvGrpSpPr>
        <p:grpSpPr>
          <a:xfrm>
            <a:off x="385794" y="3170672"/>
            <a:ext cx="4186206" cy="690376"/>
            <a:chOff x="385794" y="3170672"/>
            <a:chExt cx="4186206" cy="690376"/>
          </a:xfrm>
        </p:grpSpPr>
        <p:sp>
          <p:nvSpPr>
            <p:cNvPr id="8" name="Rechteck 7"/>
            <p:cNvSpPr/>
            <p:nvPr/>
          </p:nvSpPr>
          <p:spPr>
            <a:xfrm>
              <a:off x="395288" y="3278849"/>
              <a:ext cx="41767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31800" lvl="1">
                <a:spcBef>
                  <a:spcPct val="40000"/>
                </a:spcBef>
                <a:buClr>
                  <a:srgbClr val="2D4B9B"/>
                </a:buClr>
                <a:buSzPct val="95000"/>
                <a:defRPr/>
              </a:pPr>
              <a:r>
                <a:rPr lang="en-US" altLang="de-DE" b="1" kern="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Moved to Surface Radiation </a:t>
              </a:r>
            </a:p>
          </p:txBody>
        </p:sp>
        <p:sp>
          <p:nvSpPr>
            <p:cNvPr id="14" name="Pfeil nach unten 13"/>
            <p:cNvSpPr/>
            <p:nvPr/>
          </p:nvSpPr>
          <p:spPr bwMode="auto">
            <a:xfrm>
              <a:off x="385794" y="3170672"/>
              <a:ext cx="484632" cy="690376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5" name="Rechteck 14"/>
          <p:cNvSpPr/>
          <p:nvPr/>
        </p:nvSpPr>
        <p:spPr>
          <a:xfrm>
            <a:off x="76894" y="2203212"/>
            <a:ext cx="4783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0" lvl="1">
              <a:spcBef>
                <a:spcPct val="40000"/>
              </a:spcBef>
              <a:buClr>
                <a:srgbClr val="2D4B9B"/>
              </a:buClr>
              <a:buSzPct val="95000"/>
              <a:defRPr/>
            </a:pPr>
            <a:r>
              <a:rPr lang="en-US" altLang="de-DE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ERB </a:t>
            </a:r>
            <a:r>
              <a:rPr lang="en-US" altLang="de-DE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</a:t>
            </a:r>
            <a:r>
              <a:rPr lang="en-US" altLang="de-DE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ScaRaB</a:t>
            </a:r>
            <a:r>
              <a:rPr lang="en-US" altLang="de-DE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GERB, CERES</a:t>
            </a:r>
          </a:p>
        </p:txBody>
      </p:sp>
      <p:grpSp>
        <p:nvGrpSpPr>
          <p:cNvPr id="18" name="Gruppieren 17"/>
          <p:cNvGrpSpPr/>
          <p:nvPr/>
        </p:nvGrpSpPr>
        <p:grpSpPr>
          <a:xfrm>
            <a:off x="371552" y="4123282"/>
            <a:ext cx="4186206" cy="768769"/>
            <a:chOff x="385794" y="4748462"/>
            <a:chExt cx="4186206" cy="768769"/>
          </a:xfrm>
        </p:grpSpPr>
        <p:sp>
          <p:nvSpPr>
            <p:cNvPr id="7" name="Rechteck 6"/>
            <p:cNvSpPr/>
            <p:nvPr/>
          </p:nvSpPr>
          <p:spPr>
            <a:xfrm>
              <a:off x="395288" y="4915370"/>
              <a:ext cx="41767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31800" lvl="1">
                <a:spcBef>
                  <a:spcPct val="40000"/>
                </a:spcBef>
                <a:buClr>
                  <a:srgbClr val="2D4B9B"/>
                </a:buClr>
                <a:buSzPct val="95000"/>
                <a:defRPr/>
              </a:pPr>
              <a:r>
                <a:rPr lang="en-US" altLang="de-DE" b="1" kern="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Cloud properties</a:t>
              </a:r>
            </a:p>
          </p:txBody>
        </p:sp>
        <p:sp>
          <p:nvSpPr>
            <p:cNvPr id="17" name="Pfeil nach unten 16"/>
            <p:cNvSpPr/>
            <p:nvPr/>
          </p:nvSpPr>
          <p:spPr bwMode="auto">
            <a:xfrm rot="10800000">
              <a:off x="385794" y="4748462"/>
              <a:ext cx="484632" cy="768769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251520" y="5301208"/>
            <a:ext cx="8451857" cy="1078467"/>
            <a:chOff x="251520" y="5301208"/>
            <a:chExt cx="8451857" cy="1078467"/>
          </a:xfrm>
        </p:grpSpPr>
        <p:sp>
          <p:nvSpPr>
            <p:cNvPr id="4" name="Rechteck 3"/>
            <p:cNvSpPr/>
            <p:nvPr/>
          </p:nvSpPr>
          <p:spPr>
            <a:xfrm>
              <a:off x="1530875" y="5554107"/>
              <a:ext cx="7172502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ct val="40000"/>
                </a:spcBef>
                <a:buClr>
                  <a:srgbClr val="2D4B9B"/>
                </a:buClr>
                <a:buSzPct val="95000"/>
                <a:defRPr/>
              </a:pPr>
              <a:r>
                <a:rPr lang="en-US" altLang="de-DE" b="1" kern="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Now: </a:t>
              </a:r>
              <a:r>
                <a:rPr lang="en-US" altLang="de-DE" b="1" kern="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Head of science </a:t>
              </a:r>
              <a:endParaRPr lang="en-US" altLang="de-DE" b="1" kern="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lvl="0">
                <a:spcBef>
                  <a:spcPct val="40000"/>
                </a:spcBef>
                <a:buClr>
                  <a:srgbClr val="2D4B9B"/>
                </a:buClr>
                <a:buSzPct val="95000"/>
                <a:defRPr/>
              </a:pPr>
              <a:r>
                <a:rPr lang="en-US" altLang="de-DE" b="1" kern="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satellite based climate monitoring </a:t>
              </a:r>
              <a:endParaRPr lang="en-US" altLang="de-DE" b="1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22" name="Gruppieren 21"/>
            <p:cNvGrpSpPr/>
            <p:nvPr/>
          </p:nvGrpSpPr>
          <p:grpSpPr>
            <a:xfrm>
              <a:off x="251520" y="5301208"/>
              <a:ext cx="1147834" cy="1078467"/>
              <a:chOff x="-396552" y="5445224"/>
              <a:chExt cx="1368152" cy="1078467"/>
            </a:xfrm>
          </p:grpSpPr>
          <p:sp>
            <p:nvSpPr>
              <p:cNvPr id="20" name="Pfeil nach unten 19"/>
              <p:cNvSpPr/>
              <p:nvPr/>
            </p:nvSpPr>
            <p:spPr bwMode="auto">
              <a:xfrm rot="10800000">
                <a:off x="266649" y="5608384"/>
                <a:ext cx="484632" cy="712838"/>
              </a:xfrm>
              <a:prstGeom prst="down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" name="Pfeil nach unten 20"/>
              <p:cNvSpPr/>
              <p:nvPr/>
            </p:nvSpPr>
            <p:spPr bwMode="auto">
              <a:xfrm>
                <a:off x="-117160" y="5608384"/>
                <a:ext cx="484632" cy="712837"/>
              </a:xfrm>
              <a:prstGeom prst="down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Ellipse 18"/>
              <p:cNvSpPr/>
              <p:nvPr/>
            </p:nvSpPr>
            <p:spPr bwMode="auto">
              <a:xfrm>
                <a:off x="-396552" y="5445224"/>
                <a:ext cx="1368152" cy="1078467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29129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z="2500" dirty="0" smtClean="0"/>
              <a:t>International </a:t>
            </a:r>
            <a:r>
              <a:rPr lang="de-DE" altLang="de-DE" sz="2500" dirty="0" err="1" smtClean="0"/>
              <a:t>Effort</a:t>
            </a:r>
            <a:r>
              <a:rPr lang="de-DE" altLang="de-DE" sz="2500" dirty="0" smtClean="0"/>
              <a:t>: EUMETSAT SAF </a:t>
            </a:r>
            <a:r>
              <a:rPr lang="de-DE" altLang="de-DE" sz="2500" dirty="0" err="1" smtClean="0"/>
              <a:t>network</a:t>
            </a:r>
            <a:endParaRPr lang="de-DE" altLang="de-DE" sz="2500" dirty="0" smtClean="0"/>
          </a:p>
        </p:txBody>
      </p:sp>
      <p:grpSp>
        <p:nvGrpSpPr>
          <p:cNvPr id="50" name="Group 911"/>
          <p:cNvGrpSpPr>
            <a:grpSpLocks/>
          </p:cNvGrpSpPr>
          <p:nvPr/>
        </p:nvGrpSpPr>
        <p:grpSpPr bwMode="auto">
          <a:xfrm>
            <a:off x="497549" y="2195831"/>
            <a:ext cx="2925943" cy="2868270"/>
            <a:chOff x="61" y="993"/>
            <a:chExt cx="1612" cy="1588"/>
          </a:xfrm>
        </p:grpSpPr>
        <p:sp>
          <p:nvSpPr>
            <p:cNvPr id="51" name="Freeform 485" descr="Diagonal weit nach oben"/>
            <p:cNvSpPr>
              <a:spLocks/>
            </p:cNvSpPr>
            <p:nvPr/>
          </p:nvSpPr>
          <p:spPr bwMode="auto">
            <a:xfrm>
              <a:off x="942" y="2102"/>
              <a:ext cx="149" cy="190"/>
            </a:xfrm>
            <a:custGeom>
              <a:avLst/>
              <a:gdLst>
                <a:gd name="T0" fmla="*/ 0 w 327"/>
                <a:gd name="T1" fmla="*/ 0 h 388"/>
                <a:gd name="T2" fmla="*/ 0 w 327"/>
                <a:gd name="T3" fmla="*/ 0 h 388"/>
                <a:gd name="T4" fmla="*/ 0 w 327"/>
                <a:gd name="T5" fmla="*/ 0 h 388"/>
                <a:gd name="T6" fmla="*/ 0 w 327"/>
                <a:gd name="T7" fmla="*/ 0 h 388"/>
                <a:gd name="T8" fmla="*/ 0 w 327"/>
                <a:gd name="T9" fmla="*/ 0 h 388"/>
                <a:gd name="T10" fmla="*/ 0 w 327"/>
                <a:gd name="T11" fmla="*/ 0 h 388"/>
                <a:gd name="T12" fmla="*/ 0 w 327"/>
                <a:gd name="T13" fmla="*/ 0 h 388"/>
                <a:gd name="T14" fmla="*/ 0 w 327"/>
                <a:gd name="T15" fmla="*/ 0 h 388"/>
                <a:gd name="T16" fmla="*/ 0 w 327"/>
                <a:gd name="T17" fmla="*/ 0 h 388"/>
                <a:gd name="T18" fmla="*/ 0 w 327"/>
                <a:gd name="T19" fmla="*/ 0 h 388"/>
                <a:gd name="T20" fmla="*/ 0 w 327"/>
                <a:gd name="T21" fmla="*/ 0 h 388"/>
                <a:gd name="T22" fmla="*/ 0 w 327"/>
                <a:gd name="T23" fmla="*/ 0 h 388"/>
                <a:gd name="T24" fmla="*/ 0 w 327"/>
                <a:gd name="T25" fmla="*/ 0 h 388"/>
                <a:gd name="T26" fmla="*/ 0 w 327"/>
                <a:gd name="T27" fmla="*/ 0 h 388"/>
                <a:gd name="T28" fmla="*/ 0 w 327"/>
                <a:gd name="T29" fmla="*/ 0 h 388"/>
                <a:gd name="T30" fmla="*/ 0 w 327"/>
                <a:gd name="T31" fmla="*/ 0 h 388"/>
                <a:gd name="T32" fmla="*/ 0 w 327"/>
                <a:gd name="T33" fmla="*/ 0 h 388"/>
                <a:gd name="T34" fmla="*/ 0 w 327"/>
                <a:gd name="T35" fmla="*/ 0 h 388"/>
                <a:gd name="T36" fmla="*/ 0 w 327"/>
                <a:gd name="T37" fmla="*/ 0 h 388"/>
                <a:gd name="T38" fmla="*/ 0 w 327"/>
                <a:gd name="T39" fmla="*/ 0 h 388"/>
                <a:gd name="T40" fmla="*/ 0 w 327"/>
                <a:gd name="T41" fmla="*/ 0 h 388"/>
                <a:gd name="T42" fmla="*/ 0 w 327"/>
                <a:gd name="T43" fmla="*/ 0 h 388"/>
                <a:gd name="T44" fmla="*/ 0 w 327"/>
                <a:gd name="T45" fmla="*/ 0 h 388"/>
                <a:gd name="T46" fmla="*/ 0 w 327"/>
                <a:gd name="T47" fmla="*/ 0 h 388"/>
                <a:gd name="T48" fmla="*/ 0 w 327"/>
                <a:gd name="T49" fmla="*/ 0 h 388"/>
                <a:gd name="T50" fmla="*/ 0 w 327"/>
                <a:gd name="T51" fmla="*/ 0 h 388"/>
                <a:gd name="T52" fmla="*/ 0 w 327"/>
                <a:gd name="T53" fmla="*/ 0 h 388"/>
                <a:gd name="T54" fmla="*/ 0 w 327"/>
                <a:gd name="T55" fmla="*/ 0 h 388"/>
                <a:gd name="T56" fmla="*/ 0 w 327"/>
                <a:gd name="T57" fmla="*/ 0 h 388"/>
                <a:gd name="T58" fmla="*/ 0 w 327"/>
                <a:gd name="T59" fmla="*/ 0 h 388"/>
                <a:gd name="T60" fmla="*/ 0 w 327"/>
                <a:gd name="T61" fmla="*/ 0 h 388"/>
                <a:gd name="T62" fmla="*/ 0 w 327"/>
                <a:gd name="T63" fmla="*/ 0 h 388"/>
                <a:gd name="T64" fmla="*/ 0 w 327"/>
                <a:gd name="T65" fmla="*/ 0 h 3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27" h="388">
                  <a:moveTo>
                    <a:pt x="55" y="27"/>
                  </a:moveTo>
                  <a:lnTo>
                    <a:pt x="120" y="3"/>
                  </a:lnTo>
                  <a:lnTo>
                    <a:pt x="150" y="0"/>
                  </a:lnTo>
                  <a:lnTo>
                    <a:pt x="168" y="1"/>
                  </a:lnTo>
                  <a:lnTo>
                    <a:pt x="175" y="6"/>
                  </a:lnTo>
                  <a:lnTo>
                    <a:pt x="180" y="12"/>
                  </a:lnTo>
                  <a:lnTo>
                    <a:pt x="181" y="19"/>
                  </a:lnTo>
                  <a:lnTo>
                    <a:pt x="187" y="21"/>
                  </a:lnTo>
                  <a:lnTo>
                    <a:pt x="195" y="36"/>
                  </a:lnTo>
                  <a:lnTo>
                    <a:pt x="196" y="58"/>
                  </a:lnTo>
                  <a:lnTo>
                    <a:pt x="204" y="66"/>
                  </a:lnTo>
                  <a:lnTo>
                    <a:pt x="223" y="66"/>
                  </a:lnTo>
                  <a:lnTo>
                    <a:pt x="235" y="97"/>
                  </a:lnTo>
                  <a:lnTo>
                    <a:pt x="235" y="118"/>
                  </a:lnTo>
                  <a:lnTo>
                    <a:pt x="243" y="132"/>
                  </a:lnTo>
                  <a:lnTo>
                    <a:pt x="252" y="132"/>
                  </a:lnTo>
                  <a:lnTo>
                    <a:pt x="271" y="118"/>
                  </a:lnTo>
                  <a:lnTo>
                    <a:pt x="282" y="127"/>
                  </a:lnTo>
                  <a:lnTo>
                    <a:pt x="283" y="145"/>
                  </a:lnTo>
                  <a:lnTo>
                    <a:pt x="303" y="156"/>
                  </a:lnTo>
                  <a:lnTo>
                    <a:pt x="300" y="175"/>
                  </a:lnTo>
                  <a:lnTo>
                    <a:pt x="301" y="180"/>
                  </a:lnTo>
                  <a:lnTo>
                    <a:pt x="304" y="183"/>
                  </a:lnTo>
                  <a:lnTo>
                    <a:pt x="297" y="193"/>
                  </a:lnTo>
                  <a:lnTo>
                    <a:pt x="295" y="205"/>
                  </a:lnTo>
                  <a:lnTo>
                    <a:pt x="306" y="229"/>
                  </a:lnTo>
                  <a:lnTo>
                    <a:pt x="322" y="232"/>
                  </a:lnTo>
                  <a:lnTo>
                    <a:pt x="327" y="244"/>
                  </a:lnTo>
                  <a:lnTo>
                    <a:pt x="322" y="268"/>
                  </a:lnTo>
                  <a:lnTo>
                    <a:pt x="298" y="290"/>
                  </a:lnTo>
                  <a:lnTo>
                    <a:pt x="304" y="328"/>
                  </a:lnTo>
                  <a:lnTo>
                    <a:pt x="295" y="344"/>
                  </a:lnTo>
                  <a:lnTo>
                    <a:pt x="301" y="362"/>
                  </a:lnTo>
                  <a:lnTo>
                    <a:pt x="271" y="356"/>
                  </a:lnTo>
                  <a:lnTo>
                    <a:pt x="256" y="362"/>
                  </a:lnTo>
                  <a:lnTo>
                    <a:pt x="241" y="362"/>
                  </a:lnTo>
                  <a:lnTo>
                    <a:pt x="223" y="367"/>
                  </a:lnTo>
                  <a:lnTo>
                    <a:pt x="205" y="370"/>
                  </a:lnTo>
                  <a:lnTo>
                    <a:pt x="177" y="388"/>
                  </a:lnTo>
                  <a:lnTo>
                    <a:pt x="178" y="353"/>
                  </a:lnTo>
                  <a:lnTo>
                    <a:pt x="172" y="344"/>
                  </a:lnTo>
                  <a:lnTo>
                    <a:pt x="153" y="341"/>
                  </a:lnTo>
                  <a:lnTo>
                    <a:pt x="147" y="326"/>
                  </a:lnTo>
                  <a:lnTo>
                    <a:pt x="135" y="325"/>
                  </a:lnTo>
                  <a:lnTo>
                    <a:pt x="130" y="329"/>
                  </a:lnTo>
                  <a:lnTo>
                    <a:pt x="105" y="325"/>
                  </a:lnTo>
                  <a:lnTo>
                    <a:pt x="96" y="332"/>
                  </a:lnTo>
                  <a:lnTo>
                    <a:pt x="91" y="359"/>
                  </a:lnTo>
                  <a:lnTo>
                    <a:pt x="81" y="380"/>
                  </a:lnTo>
                  <a:lnTo>
                    <a:pt x="13" y="320"/>
                  </a:lnTo>
                  <a:lnTo>
                    <a:pt x="0" y="292"/>
                  </a:lnTo>
                  <a:lnTo>
                    <a:pt x="18" y="284"/>
                  </a:lnTo>
                  <a:lnTo>
                    <a:pt x="33" y="276"/>
                  </a:lnTo>
                  <a:lnTo>
                    <a:pt x="33" y="253"/>
                  </a:lnTo>
                  <a:lnTo>
                    <a:pt x="48" y="244"/>
                  </a:lnTo>
                  <a:lnTo>
                    <a:pt x="55" y="228"/>
                  </a:lnTo>
                  <a:lnTo>
                    <a:pt x="72" y="217"/>
                  </a:lnTo>
                  <a:lnTo>
                    <a:pt x="75" y="202"/>
                  </a:lnTo>
                  <a:lnTo>
                    <a:pt x="73" y="186"/>
                  </a:lnTo>
                  <a:lnTo>
                    <a:pt x="84" y="177"/>
                  </a:lnTo>
                  <a:lnTo>
                    <a:pt x="69" y="154"/>
                  </a:lnTo>
                  <a:lnTo>
                    <a:pt x="85" y="123"/>
                  </a:lnTo>
                  <a:lnTo>
                    <a:pt x="67" y="102"/>
                  </a:lnTo>
                  <a:lnTo>
                    <a:pt x="72" y="79"/>
                  </a:lnTo>
                  <a:lnTo>
                    <a:pt x="55" y="58"/>
                  </a:lnTo>
                  <a:lnTo>
                    <a:pt x="55" y="27"/>
                  </a:lnTo>
                  <a:close/>
                </a:path>
              </a:pathLst>
            </a:custGeom>
            <a:pattFill prst="wdUpDiag">
              <a:fgClr>
                <a:srgbClr val="99CCFF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2" name="Freeform 486"/>
            <p:cNvSpPr>
              <a:spLocks/>
            </p:cNvSpPr>
            <p:nvPr/>
          </p:nvSpPr>
          <p:spPr bwMode="auto">
            <a:xfrm>
              <a:off x="993" y="1666"/>
              <a:ext cx="77" cy="88"/>
            </a:xfrm>
            <a:custGeom>
              <a:avLst/>
              <a:gdLst>
                <a:gd name="T0" fmla="*/ 0 w 125"/>
                <a:gd name="T1" fmla="*/ 1 h 123"/>
                <a:gd name="T2" fmla="*/ 1 w 125"/>
                <a:gd name="T3" fmla="*/ 1 h 123"/>
                <a:gd name="T4" fmla="*/ 1 w 125"/>
                <a:gd name="T5" fmla="*/ 1 h 123"/>
                <a:gd name="T6" fmla="*/ 1 w 125"/>
                <a:gd name="T7" fmla="*/ 1 h 123"/>
                <a:gd name="T8" fmla="*/ 1 w 125"/>
                <a:gd name="T9" fmla="*/ 1 h 123"/>
                <a:gd name="T10" fmla="*/ 1 w 125"/>
                <a:gd name="T11" fmla="*/ 1 h 123"/>
                <a:gd name="T12" fmla="*/ 1 w 125"/>
                <a:gd name="T13" fmla="*/ 1 h 123"/>
                <a:gd name="T14" fmla="*/ 1 w 125"/>
                <a:gd name="T15" fmla="*/ 1 h 123"/>
                <a:gd name="T16" fmla="*/ 1 w 125"/>
                <a:gd name="T17" fmla="*/ 0 h 123"/>
                <a:gd name="T18" fmla="*/ 1 w 125"/>
                <a:gd name="T19" fmla="*/ 1 h 123"/>
                <a:gd name="T20" fmla="*/ 1 w 125"/>
                <a:gd name="T21" fmla="*/ 1 h 123"/>
                <a:gd name="T22" fmla="*/ 1 w 125"/>
                <a:gd name="T23" fmla="*/ 1 h 123"/>
                <a:gd name="T24" fmla="*/ 1 w 125"/>
                <a:gd name="T25" fmla="*/ 1 h 123"/>
                <a:gd name="T26" fmla="*/ 1 w 125"/>
                <a:gd name="T27" fmla="*/ 1 h 123"/>
                <a:gd name="T28" fmla="*/ 1 w 125"/>
                <a:gd name="T29" fmla="*/ 1 h 123"/>
                <a:gd name="T30" fmla="*/ 0 w 125"/>
                <a:gd name="T31" fmla="*/ 1 h 12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5" h="123">
                  <a:moveTo>
                    <a:pt x="0" y="110"/>
                  </a:moveTo>
                  <a:lnTo>
                    <a:pt x="8" y="86"/>
                  </a:lnTo>
                  <a:lnTo>
                    <a:pt x="21" y="81"/>
                  </a:lnTo>
                  <a:lnTo>
                    <a:pt x="35" y="84"/>
                  </a:lnTo>
                  <a:lnTo>
                    <a:pt x="42" y="63"/>
                  </a:lnTo>
                  <a:lnTo>
                    <a:pt x="23" y="72"/>
                  </a:lnTo>
                  <a:lnTo>
                    <a:pt x="21" y="57"/>
                  </a:lnTo>
                  <a:lnTo>
                    <a:pt x="36" y="42"/>
                  </a:lnTo>
                  <a:lnTo>
                    <a:pt x="47" y="0"/>
                  </a:lnTo>
                  <a:lnTo>
                    <a:pt x="59" y="51"/>
                  </a:lnTo>
                  <a:lnTo>
                    <a:pt x="75" y="69"/>
                  </a:lnTo>
                  <a:lnTo>
                    <a:pt x="98" y="72"/>
                  </a:lnTo>
                  <a:lnTo>
                    <a:pt x="99" y="95"/>
                  </a:lnTo>
                  <a:lnTo>
                    <a:pt x="125" y="123"/>
                  </a:lnTo>
                  <a:lnTo>
                    <a:pt x="62" y="122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D4DEF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3" name="Freeform 487"/>
            <p:cNvSpPr>
              <a:spLocks/>
            </p:cNvSpPr>
            <p:nvPr/>
          </p:nvSpPr>
          <p:spPr bwMode="auto">
            <a:xfrm>
              <a:off x="73" y="2106"/>
              <a:ext cx="140" cy="215"/>
            </a:xfrm>
            <a:custGeom>
              <a:avLst/>
              <a:gdLst>
                <a:gd name="T0" fmla="*/ 0 w 307"/>
                <a:gd name="T1" fmla="*/ 0 h 436"/>
                <a:gd name="T2" fmla="*/ 0 w 307"/>
                <a:gd name="T3" fmla="*/ 0 h 436"/>
                <a:gd name="T4" fmla="*/ 0 w 307"/>
                <a:gd name="T5" fmla="*/ 0 h 436"/>
                <a:gd name="T6" fmla="*/ 0 w 307"/>
                <a:gd name="T7" fmla="*/ 0 h 436"/>
                <a:gd name="T8" fmla="*/ 0 w 307"/>
                <a:gd name="T9" fmla="*/ 0 h 436"/>
                <a:gd name="T10" fmla="*/ 0 w 307"/>
                <a:gd name="T11" fmla="*/ 0 h 436"/>
                <a:gd name="T12" fmla="*/ 0 w 307"/>
                <a:gd name="T13" fmla="*/ 0 h 436"/>
                <a:gd name="T14" fmla="*/ 0 w 307"/>
                <a:gd name="T15" fmla="*/ 0 h 436"/>
                <a:gd name="T16" fmla="*/ 0 w 307"/>
                <a:gd name="T17" fmla="*/ 0 h 436"/>
                <a:gd name="T18" fmla="*/ 0 w 307"/>
                <a:gd name="T19" fmla="*/ 0 h 436"/>
                <a:gd name="T20" fmla="*/ 0 w 307"/>
                <a:gd name="T21" fmla="*/ 0 h 436"/>
                <a:gd name="T22" fmla="*/ 0 w 307"/>
                <a:gd name="T23" fmla="*/ 0 h 436"/>
                <a:gd name="T24" fmla="*/ 0 w 307"/>
                <a:gd name="T25" fmla="*/ 0 h 436"/>
                <a:gd name="T26" fmla="*/ 0 w 307"/>
                <a:gd name="T27" fmla="*/ 0 h 436"/>
                <a:gd name="T28" fmla="*/ 0 w 307"/>
                <a:gd name="T29" fmla="*/ 0 h 436"/>
                <a:gd name="T30" fmla="*/ 0 w 307"/>
                <a:gd name="T31" fmla="*/ 0 h 436"/>
                <a:gd name="T32" fmla="*/ 0 w 307"/>
                <a:gd name="T33" fmla="*/ 0 h 436"/>
                <a:gd name="T34" fmla="*/ 0 w 307"/>
                <a:gd name="T35" fmla="*/ 0 h 436"/>
                <a:gd name="T36" fmla="*/ 0 w 307"/>
                <a:gd name="T37" fmla="*/ 0 h 436"/>
                <a:gd name="T38" fmla="*/ 0 w 307"/>
                <a:gd name="T39" fmla="*/ 0 h 436"/>
                <a:gd name="T40" fmla="*/ 0 w 307"/>
                <a:gd name="T41" fmla="*/ 0 h 436"/>
                <a:gd name="T42" fmla="*/ 0 w 307"/>
                <a:gd name="T43" fmla="*/ 0 h 436"/>
                <a:gd name="T44" fmla="*/ 0 w 307"/>
                <a:gd name="T45" fmla="*/ 0 h 436"/>
                <a:gd name="T46" fmla="*/ 0 w 307"/>
                <a:gd name="T47" fmla="*/ 0 h 436"/>
                <a:gd name="T48" fmla="*/ 0 w 307"/>
                <a:gd name="T49" fmla="*/ 0 h 436"/>
                <a:gd name="T50" fmla="*/ 0 w 307"/>
                <a:gd name="T51" fmla="*/ 0 h 436"/>
                <a:gd name="T52" fmla="*/ 0 w 307"/>
                <a:gd name="T53" fmla="*/ 0 h 436"/>
                <a:gd name="T54" fmla="*/ 0 w 307"/>
                <a:gd name="T55" fmla="*/ 0 h 436"/>
                <a:gd name="T56" fmla="*/ 0 w 307"/>
                <a:gd name="T57" fmla="*/ 0 h 436"/>
                <a:gd name="T58" fmla="*/ 0 w 307"/>
                <a:gd name="T59" fmla="*/ 0 h 436"/>
                <a:gd name="T60" fmla="*/ 0 w 307"/>
                <a:gd name="T61" fmla="*/ 0 h 436"/>
                <a:gd name="T62" fmla="*/ 0 w 307"/>
                <a:gd name="T63" fmla="*/ 0 h 436"/>
                <a:gd name="T64" fmla="*/ 0 w 307"/>
                <a:gd name="T65" fmla="*/ 0 h 436"/>
                <a:gd name="T66" fmla="*/ 0 w 307"/>
                <a:gd name="T67" fmla="*/ 0 h 436"/>
                <a:gd name="T68" fmla="*/ 0 w 307"/>
                <a:gd name="T69" fmla="*/ 0 h 4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07" h="436">
                  <a:moveTo>
                    <a:pt x="155" y="4"/>
                  </a:moveTo>
                  <a:lnTo>
                    <a:pt x="177" y="0"/>
                  </a:lnTo>
                  <a:lnTo>
                    <a:pt x="192" y="17"/>
                  </a:lnTo>
                  <a:lnTo>
                    <a:pt x="194" y="37"/>
                  </a:lnTo>
                  <a:lnTo>
                    <a:pt x="200" y="41"/>
                  </a:lnTo>
                  <a:lnTo>
                    <a:pt x="211" y="38"/>
                  </a:lnTo>
                  <a:lnTo>
                    <a:pt x="246" y="52"/>
                  </a:lnTo>
                  <a:lnTo>
                    <a:pt x="256" y="45"/>
                  </a:lnTo>
                  <a:lnTo>
                    <a:pt x="271" y="44"/>
                  </a:lnTo>
                  <a:lnTo>
                    <a:pt x="280" y="56"/>
                  </a:lnTo>
                  <a:lnTo>
                    <a:pt x="288" y="76"/>
                  </a:lnTo>
                  <a:lnTo>
                    <a:pt x="299" y="89"/>
                  </a:lnTo>
                  <a:lnTo>
                    <a:pt x="307" y="96"/>
                  </a:lnTo>
                  <a:lnTo>
                    <a:pt x="304" y="103"/>
                  </a:lnTo>
                  <a:lnTo>
                    <a:pt x="278" y="110"/>
                  </a:lnTo>
                  <a:lnTo>
                    <a:pt x="248" y="126"/>
                  </a:lnTo>
                  <a:lnTo>
                    <a:pt x="249" y="153"/>
                  </a:lnTo>
                  <a:lnTo>
                    <a:pt x="232" y="167"/>
                  </a:lnTo>
                  <a:lnTo>
                    <a:pt x="218" y="179"/>
                  </a:lnTo>
                  <a:lnTo>
                    <a:pt x="216" y="205"/>
                  </a:lnTo>
                  <a:lnTo>
                    <a:pt x="216" y="222"/>
                  </a:lnTo>
                  <a:lnTo>
                    <a:pt x="205" y="234"/>
                  </a:lnTo>
                  <a:lnTo>
                    <a:pt x="196" y="222"/>
                  </a:lnTo>
                  <a:lnTo>
                    <a:pt x="180" y="227"/>
                  </a:lnTo>
                  <a:lnTo>
                    <a:pt x="178" y="235"/>
                  </a:lnTo>
                  <a:lnTo>
                    <a:pt x="175" y="257"/>
                  </a:lnTo>
                  <a:lnTo>
                    <a:pt x="181" y="265"/>
                  </a:lnTo>
                  <a:lnTo>
                    <a:pt x="178" y="287"/>
                  </a:lnTo>
                  <a:lnTo>
                    <a:pt x="168" y="297"/>
                  </a:lnTo>
                  <a:lnTo>
                    <a:pt x="155" y="314"/>
                  </a:lnTo>
                  <a:lnTo>
                    <a:pt x="149" y="328"/>
                  </a:lnTo>
                  <a:lnTo>
                    <a:pt x="152" y="354"/>
                  </a:lnTo>
                  <a:lnTo>
                    <a:pt x="163" y="369"/>
                  </a:lnTo>
                  <a:lnTo>
                    <a:pt x="156" y="378"/>
                  </a:lnTo>
                  <a:lnTo>
                    <a:pt x="127" y="387"/>
                  </a:lnTo>
                  <a:lnTo>
                    <a:pt x="116" y="398"/>
                  </a:lnTo>
                  <a:lnTo>
                    <a:pt x="115" y="410"/>
                  </a:lnTo>
                  <a:lnTo>
                    <a:pt x="115" y="432"/>
                  </a:lnTo>
                  <a:lnTo>
                    <a:pt x="82" y="432"/>
                  </a:lnTo>
                  <a:lnTo>
                    <a:pt x="59" y="436"/>
                  </a:lnTo>
                  <a:lnTo>
                    <a:pt x="33" y="406"/>
                  </a:lnTo>
                  <a:lnTo>
                    <a:pt x="19" y="406"/>
                  </a:lnTo>
                  <a:lnTo>
                    <a:pt x="7" y="406"/>
                  </a:lnTo>
                  <a:lnTo>
                    <a:pt x="0" y="395"/>
                  </a:lnTo>
                  <a:lnTo>
                    <a:pt x="7" y="384"/>
                  </a:lnTo>
                  <a:lnTo>
                    <a:pt x="22" y="362"/>
                  </a:lnTo>
                  <a:lnTo>
                    <a:pt x="30" y="340"/>
                  </a:lnTo>
                  <a:lnTo>
                    <a:pt x="48" y="314"/>
                  </a:lnTo>
                  <a:lnTo>
                    <a:pt x="52" y="299"/>
                  </a:lnTo>
                  <a:lnTo>
                    <a:pt x="44" y="288"/>
                  </a:lnTo>
                  <a:lnTo>
                    <a:pt x="33" y="278"/>
                  </a:lnTo>
                  <a:lnTo>
                    <a:pt x="30" y="272"/>
                  </a:lnTo>
                  <a:lnTo>
                    <a:pt x="44" y="267"/>
                  </a:lnTo>
                  <a:lnTo>
                    <a:pt x="52" y="252"/>
                  </a:lnTo>
                  <a:lnTo>
                    <a:pt x="37" y="248"/>
                  </a:lnTo>
                  <a:lnTo>
                    <a:pt x="22" y="256"/>
                  </a:lnTo>
                  <a:lnTo>
                    <a:pt x="22" y="237"/>
                  </a:lnTo>
                  <a:lnTo>
                    <a:pt x="30" y="226"/>
                  </a:lnTo>
                  <a:lnTo>
                    <a:pt x="37" y="215"/>
                  </a:lnTo>
                  <a:lnTo>
                    <a:pt x="41" y="200"/>
                  </a:lnTo>
                  <a:lnTo>
                    <a:pt x="44" y="189"/>
                  </a:lnTo>
                  <a:lnTo>
                    <a:pt x="52" y="186"/>
                  </a:lnTo>
                  <a:lnTo>
                    <a:pt x="63" y="193"/>
                  </a:lnTo>
                  <a:lnTo>
                    <a:pt x="82" y="167"/>
                  </a:lnTo>
                  <a:lnTo>
                    <a:pt x="93" y="149"/>
                  </a:lnTo>
                  <a:lnTo>
                    <a:pt x="122" y="115"/>
                  </a:lnTo>
                  <a:lnTo>
                    <a:pt x="122" y="101"/>
                  </a:lnTo>
                  <a:lnTo>
                    <a:pt x="137" y="78"/>
                  </a:lnTo>
                  <a:lnTo>
                    <a:pt x="141" y="52"/>
                  </a:lnTo>
                  <a:lnTo>
                    <a:pt x="148" y="38"/>
                  </a:lnTo>
                  <a:lnTo>
                    <a:pt x="155" y="4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54" name="Group 488"/>
            <p:cNvGrpSpPr>
              <a:grpSpLocks/>
            </p:cNvGrpSpPr>
            <p:nvPr/>
          </p:nvGrpSpPr>
          <p:grpSpPr bwMode="auto">
            <a:xfrm>
              <a:off x="125" y="2038"/>
              <a:ext cx="384" cy="353"/>
              <a:chOff x="679" y="2614"/>
              <a:chExt cx="842" cy="718"/>
            </a:xfrm>
          </p:grpSpPr>
          <p:sp>
            <p:nvSpPr>
              <p:cNvPr id="171" name="Freeform 489"/>
              <p:cNvSpPr>
                <a:spLocks/>
              </p:cNvSpPr>
              <p:nvPr/>
            </p:nvSpPr>
            <p:spPr bwMode="auto">
              <a:xfrm>
                <a:off x="679" y="2614"/>
                <a:ext cx="811" cy="718"/>
              </a:xfrm>
              <a:custGeom>
                <a:avLst/>
                <a:gdLst>
                  <a:gd name="T0" fmla="*/ 37 w 811"/>
                  <a:gd name="T1" fmla="*/ 130 h 718"/>
                  <a:gd name="T2" fmla="*/ 63 w 811"/>
                  <a:gd name="T3" fmla="*/ 78 h 718"/>
                  <a:gd name="T4" fmla="*/ 56 w 811"/>
                  <a:gd name="T5" fmla="*/ 59 h 718"/>
                  <a:gd name="T6" fmla="*/ 44 w 811"/>
                  <a:gd name="T7" fmla="*/ 41 h 718"/>
                  <a:gd name="T8" fmla="*/ 89 w 811"/>
                  <a:gd name="T9" fmla="*/ 19 h 718"/>
                  <a:gd name="T10" fmla="*/ 122 w 811"/>
                  <a:gd name="T11" fmla="*/ 11 h 718"/>
                  <a:gd name="T12" fmla="*/ 157 w 811"/>
                  <a:gd name="T13" fmla="*/ 4 h 718"/>
                  <a:gd name="T14" fmla="*/ 223 w 811"/>
                  <a:gd name="T15" fmla="*/ 56 h 718"/>
                  <a:gd name="T16" fmla="*/ 270 w 811"/>
                  <a:gd name="T17" fmla="*/ 59 h 718"/>
                  <a:gd name="T18" fmla="*/ 399 w 811"/>
                  <a:gd name="T19" fmla="*/ 119 h 718"/>
                  <a:gd name="T20" fmla="*/ 454 w 811"/>
                  <a:gd name="T21" fmla="*/ 133 h 718"/>
                  <a:gd name="T22" fmla="*/ 492 w 811"/>
                  <a:gd name="T23" fmla="*/ 163 h 718"/>
                  <a:gd name="T24" fmla="*/ 529 w 811"/>
                  <a:gd name="T25" fmla="*/ 167 h 718"/>
                  <a:gd name="T26" fmla="*/ 529 w 811"/>
                  <a:gd name="T27" fmla="*/ 185 h 718"/>
                  <a:gd name="T28" fmla="*/ 588 w 811"/>
                  <a:gd name="T29" fmla="*/ 241 h 718"/>
                  <a:gd name="T30" fmla="*/ 636 w 811"/>
                  <a:gd name="T31" fmla="*/ 263 h 718"/>
                  <a:gd name="T32" fmla="*/ 711 w 811"/>
                  <a:gd name="T33" fmla="*/ 285 h 718"/>
                  <a:gd name="T34" fmla="*/ 726 w 811"/>
                  <a:gd name="T35" fmla="*/ 311 h 718"/>
                  <a:gd name="T36" fmla="*/ 755 w 811"/>
                  <a:gd name="T37" fmla="*/ 322 h 718"/>
                  <a:gd name="T38" fmla="*/ 785 w 811"/>
                  <a:gd name="T39" fmla="*/ 322 h 718"/>
                  <a:gd name="T40" fmla="*/ 804 w 811"/>
                  <a:gd name="T41" fmla="*/ 322 h 718"/>
                  <a:gd name="T42" fmla="*/ 811 w 811"/>
                  <a:gd name="T43" fmla="*/ 356 h 718"/>
                  <a:gd name="T44" fmla="*/ 741 w 811"/>
                  <a:gd name="T45" fmla="*/ 411 h 718"/>
                  <a:gd name="T46" fmla="*/ 640 w 811"/>
                  <a:gd name="T47" fmla="*/ 429 h 718"/>
                  <a:gd name="T48" fmla="*/ 614 w 811"/>
                  <a:gd name="T49" fmla="*/ 455 h 718"/>
                  <a:gd name="T50" fmla="*/ 584 w 811"/>
                  <a:gd name="T51" fmla="*/ 466 h 718"/>
                  <a:gd name="T52" fmla="*/ 554 w 811"/>
                  <a:gd name="T53" fmla="*/ 499 h 718"/>
                  <a:gd name="T54" fmla="*/ 521 w 811"/>
                  <a:gd name="T55" fmla="*/ 522 h 718"/>
                  <a:gd name="T56" fmla="*/ 532 w 811"/>
                  <a:gd name="T57" fmla="*/ 562 h 718"/>
                  <a:gd name="T58" fmla="*/ 536 w 811"/>
                  <a:gd name="T59" fmla="*/ 592 h 718"/>
                  <a:gd name="T60" fmla="*/ 517 w 811"/>
                  <a:gd name="T61" fmla="*/ 603 h 718"/>
                  <a:gd name="T62" fmla="*/ 466 w 811"/>
                  <a:gd name="T63" fmla="*/ 648 h 718"/>
                  <a:gd name="T64" fmla="*/ 447 w 811"/>
                  <a:gd name="T65" fmla="*/ 666 h 718"/>
                  <a:gd name="T66" fmla="*/ 414 w 811"/>
                  <a:gd name="T67" fmla="*/ 677 h 718"/>
                  <a:gd name="T68" fmla="*/ 380 w 811"/>
                  <a:gd name="T69" fmla="*/ 685 h 718"/>
                  <a:gd name="T70" fmla="*/ 362 w 811"/>
                  <a:gd name="T71" fmla="*/ 707 h 718"/>
                  <a:gd name="T72" fmla="*/ 332 w 811"/>
                  <a:gd name="T73" fmla="*/ 714 h 718"/>
                  <a:gd name="T74" fmla="*/ 273 w 811"/>
                  <a:gd name="T75" fmla="*/ 707 h 718"/>
                  <a:gd name="T76" fmla="*/ 182 w 811"/>
                  <a:gd name="T77" fmla="*/ 677 h 718"/>
                  <a:gd name="T78" fmla="*/ 137 w 811"/>
                  <a:gd name="T79" fmla="*/ 696 h 718"/>
                  <a:gd name="T80" fmla="*/ 96 w 811"/>
                  <a:gd name="T81" fmla="*/ 711 h 718"/>
                  <a:gd name="T82" fmla="*/ 44 w 811"/>
                  <a:gd name="T83" fmla="*/ 674 h 718"/>
                  <a:gd name="T84" fmla="*/ 26 w 811"/>
                  <a:gd name="T85" fmla="*/ 588 h 718"/>
                  <a:gd name="T86" fmla="*/ 0 w 811"/>
                  <a:gd name="T87" fmla="*/ 559 h 718"/>
                  <a:gd name="T88" fmla="*/ 11 w 811"/>
                  <a:gd name="T89" fmla="*/ 525 h 718"/>
                  <a:gd name="T90" fmla="*/ 48 w 811"/>
                  <a:gd name="T91" fmla="*/ 507 h 718"/>
                  <a:gd name="T92" fmla="*/ 33 w 811"/>
                  <a:gd name="T93" fmla="*/ 466 h 718"/>
                  <a:gd name="T94" fmla="*/ 67 w 811"/>
                  <a:gd name="T95" fmla="*/ 422 h 718"/>
                  <a:gd name="T96" fmla="*/ 59 w 811"/>
                  <a:gd name="T97" fmla="*/ 389 h 718"/>
                  <a:gd name="T98" fmla="*/ 70 w 811"/>
                  <a:gd name="T99" fmla="*/ 360 h 718"/>
                  <a:gd name="T100" fmla="*/ 89 w 811"/>
                  <a:gd name="T101" fmla="*/ 371 h 718"/>
                  <a:gd name="T102" fmla="*/ 104 w 811"/>
                  <a:gd name="T103" fmla="*/ 315 h 718"/>
                  <a:gd name="T104" fmla="*/ 133 w 811"/>
                  <a:gd name="T105" fmla="*/ 274 h 718"/>
                  <a:gd name="T106" fmla="*/ 164 w 811"/>
                  <a:gd name="T107" fmla="*/ 245 h 718"/>
                  <a:gd name="T108" fmla="*/ 194 w 811"/>
                  <a:gd name="T109" fmla="*/ 233 h 718"/>
                  <a:gd name="T110" fmla="*/ 160 w 811"/>
                  <a:gd name="T111" fmla="*/ 185 h 718"/>
                  <a:gd name="T112" fmla="*/ 130 w 811"/>
                  <a:gd name="T113" fmla="*/ 189 h 718"/>
                  <a:gd name="T114" fmla="*/ 93 w 811"/>
                  <a:gd name="T115" fmla="*/ 174 h 718"/>
                  <a:gd name="T116" fmla="*/ 78 w 811"/>
                  <a:gd name="T117" fmla="*/ 170 h 718"/>
                  <a:gd name="T118" fmla="*/ 67 w 811"/>
                  <a:gd name="T119" fmla="*/ 141 h 718"/>
                  <a:gd name="T120" fmla="*/ 41 w 811"/>
                  <a:gd name="T121" fmla="*/ 141 h 71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11" h="718">
                    <a:moveTo>
                      <a:pt x="41" y="141"/>
                    </a:moveTo>
                    <a:lnTo>
                      <a:pt x="37" y="130"/>
                    </a:lnTo>
                    <a:lnTo>
                      <a:pt x="41" y="115"/>
                    </a:lnTo>
                    <a:lnTo>
                      <a:pt x="63" y="78"/>
                    </a:lnTo>
                    <a:lnTo>
                      <a:pt x="52" y="70"/>
                    </a:lnTo>
                    <a:lnTo>
                      <a:pt x="56" y="59"/>
                    </a:lnTo>
                    <a:lnTo>
                      <a:pt x="44" y="56"/>
                    </a:lnTo>
                    <a:lnTo>
                      <a:pt x="44" y="41"/>
                    </a:lnTo>
                    <a:lnTo>
                      <a:pt x="52" y="30"/>
                    </a:lnTo>
                    <a:lnTo>
                      <a:pt x="89" y="19"/>
                    </a:lnTo>
                    <a:lnTo>
                      <a:pt x="119" y="22"/>
                    </a:lnTo>
                    <a:lnTo>
                      <a:pt x="122" y="11"/>
                    </a:lnTo>
                    <a:lnTo>
                      <a:pt x="145" y="0"/>
                    </a:lnTo>
                    <a:lnTo>
                      <a:pt x="157" y="4"/>
                    </a:lnTo>
                    <a:lnTo>
                      <a:pt x="182" y="37"/>
                    </a:lnTo>
                    <a:lnTo>
                      <a:pt x="223" y="56"/>
                    </a:lnTo>
                    <a:lnTo>
                      <a:pt x="260" y="56"/>
                    </a:lnTo>
                    <a:lnTo>
                      <a:pt x="270" y="59"/>
                    </a:lnTo>
                    <a:lnTo>
                      <a:pt x="369" y="115"/>
                    </a:lnTo>
                    <a:lnTo>
                      <a:pt x="399" y="119"/>
                    </a:lnTo>
                    <a:lnTo>
                      <a:pt x="421" y="141"/>
                    </a:lnTo>
                    <a:lnTo>
                      <a:pt x="454" y="133"/>
                    </a:lnTo>
                    <a:lnTo>
                      <a:pt x="473" y="145"/>
                    </a:lnTo>
                    <a:lnTo>
                      <a:pt x="492" y="163"/>
                    </a:lnTo>
                    <a:lnTo>
                      <a:pt x="514" y="163"/>
                    </a:lnTo>
                    <a:lnTo>
                      <a:pt x="529" y="167"/>
                    </a:lnTo>
                    <a:lnTo>
                      <a:pt x="536" y="174"/>
                    </a:lnTo>
                    <a:lnTo>
                      <a:pt x="529" y="185"/>
                    </a:lnTo>
                    <a:lnTo>
                      <a:pt x="529" y="200"/>
                    </a:lnTo>
                    <a:lnTo>
                      <a:pt x="588" y="241"/>
                    </a:lnTo>
                    <a:lnTo>
                      <a:pt x="621" y="267"/>
                    </a:lnTo>
                    <a:lnTo>
                      <a:pt x="636" y="263"/>
                    </a:lnTo>
                    <a:lnTo>
                      <a:pt x="654" y="259"/>
                    </a:lnTo>
                    <a:lnTo>
                      <a:pt x="711" y="285"/>
                    </a:lnTo>
                    <a:lnTo>
                      <a:pt x="718" y="304"/>
                    </a:lnTo>
                    <a:lnTo>
                      <a:pt x="726" y="311"/>
                    </a:lnTo>
                    <a:lnTo>
                      <a:pt x="744" y="315"/>
                    </a:lnTo>
                    <a:lnTo>
                      <a:pt x="755" y="322"/>
                    </a:lnTo>
                    <a:lnTo>
                      <a:pt x="770" y="322"/>
                    </a:lnTo>
                    <a:lnTo>
                      <a:pt x="785" y="322"/>
                    </a:lnTo>
                    <a:lnTo>
                      <a:pt x="800" y="326"/>
                    </a:lnTo>
                    <a:lnTo>
                      <a:pt x="804" y="322"/>
                    </a:lnTo>
                    <a:lnTo>
                      <a:pt x="811" y="337"/>
                    </a:lnTo>
                    <a:lnTo>
                      <a:pt x="811" y="356"/>
                    </a:lnTo>
                    <a:lnTo>
                      <a:pt x="800" y="367"/>
                    </a:lnTo>
                    <a:lnTo>
                      <a:pt x="741" y="411"/>
                    </a:lnTo>
                    <a:lnTo>
                      <a:pt x="715" y="411"/>
                    </a:lnTo>
                    <a:lnTo>
                      <a:pt x="640" y="429"/>
                    </a:lnTo>
                    <a:lnTo>
                      <a:pt x="614" y="433"/>
                    </a:lnTo>
                    <a:lnTo>
                      <a:pt x="614" y="455"/>
                    </a:lnTo>
                    <a:lnTo>
                      <a:pt x="599" y="455"/>
                    </a:lnTo>
                    <a:lnTo>
                      <a:pt x="584" y="466"/>
                    </a:lnTo>
                    <a:lnTo>
                      <a:pt x="569" y="485"/>
                    </a:lnTo>
                    <a:lnTo>
                      <a:pt x="554" y="499"/>
                    </a:lnTo>
                    <a:lnTo>
                      <a:pt x="536" y="503"/>
                    </a:lnTo>
                    <a:lnTo>
                      <a:pt x="521" y="522"/>
                    </a:lnTo>
                    <a:lnTo>
                      <a:pt x="521" y="548"/>
                    </a:lnTo>
                    <a:lnTo>
                      <a:pt x="532" y="562"/>
                    </a:lnTo>
                    <a:lnTo>
                      <a:pt x="536" y="573"/>
                    </a:lnTo>
                    <a:lnTo>
                      <a:pt x="536" y="592"/>
                    </a:lnTo>
                    <a:lnTo>
                      <a:pt x="532" y="599"/>
                    </a:lnTo>
                    <a:lnTo>
                      <a:pt x="517" y="603"/>
                    </a:lnTo>
                    <a:lnTo>
                      <a:pt x="495" y="622"/>
                    </a:lnTo>
                    <a:lnTo>
                      <a:pt x="466" y="648"/>
                    </a:lnTo>
                    <a:lnTo>
                      <a:pt x="454" y="659"/>
                    </a:lnTo>
                    <a:lnTo>
                      <a:pt x="447" y="666"/>
                    </a:lnTo>
                    <a:lnTo>
                      <a:pt x="447" y="677"/>
                    </a:lnTo>
                    <a:lnTo>
                      <a:pt x="414" y="677"/>
                    </a:lnTo>
                    <a:lnTo>
                      <a:pt x="395" y="681"/>
                    </a:lnTo>
                    <a:lnTo>
                      <a:pt x="380" y="685"/>
                    </a:lnTo>
                    <a:lnTo>
                      <a:pt x="373" y="692"/>
                    </a:lnTo>
                    <a:lnTo>
                      <a:pt x="362" y="707"/>
                    </a:lnTo>
                    <a:lnTo>
                      <a:pt x="343" y="714"/>
                    </a:lnTo>
                    <a:lnTo>
                      <a:pt x="332" y="714"/>
                    </a:lnTo>
                    <a:lnTo>
                      <a:pt x="310" y="711"/>
                    </a:lnTo>
                    <a:lnTo>
                      <a:pt x="273" y="707"/>
                    </a:lnTo>
                    <a:lnTo>
                      <a:pt x="208" y="681"/>
                    </a:lnTo>
                    <a:lnTo>
                      <a:pt x="182" y="677"/>
                    </a:lnTo>
                    <a:lnTo>
                      <a:pt x="157" y="685"/>
                    </a:lnTo>
                    <a:lnTo>
                      <a:pt x="137" y="696"/>
                    </a:lnTo>
                    <a:lnTo>
                      <a:pt x="115" y="699"/>
                    </a:lnTo>
                    <a:lnTo>
                      <a:pt x="96" y="711"/>
                    </a:lnTo>
                    <a:lnTo>
                      <a:pt x="85" y="718"/>
                    </a:lnTo>
                    <a:lnTo>
                      <a:pt x="44" y="674"/>
                    </a:lnTo>
                    <a:lnTo>
                      <a:pt x="44" y="611"/>
                    </a:lnTo>
                    <a:lnTo>
                      <a:pt x="26" y="588"/>
                    </a:lnTo>
                    <a:lnTo>
                      <a:pt x="4" y="570"/>
                    </a:lnTo>
                    <a:lnTo>
                      <a:pt x="0" y="559"/>
                    </a:lnTo>
                    <a:lnTo>
                      <a:pt x="0" y="536"/>
                    </a:lnTo>
                    <a:lnTo>
                      <a:pt x="11" y="525"/>
                    </a:lnTo>
                    <a:lnTo>
                      <a:pt x="41" y="514"/>
                    </a:lnTo>
                    <a:lnTo>
                      <a:pt x="48" y="507"/>
                    </a:lnTo>
                    <a:lnTo>
                      <a:pt x="37" y="492"/>
                    </a:lnTo>
                    <a:lnTo>
                      <a:pt x="33" y="466"/>
                    </a:lnTo>
                    <a:lnTo>
                      <a:pt x="44" y="444"/>
                    </a:lnTo>
                    <a:lnTo>
                      <a:pt x="67" y="422"/>
                    </a:lnTo>
                    <a:lnTo>
                      <a:pt x="67" y="404"/>
                    </a:lnTo>
                    <a:lnTo>
                      <a:pt x="59" y="389"/>
                    </a:lnTo>
                    <a:lnTo>
                      <a:pt x="67" y="363"/>
                    </a:lnTo>
                    <a:lnTo>
                      <a:pt x="70" y="360"/>
                    </a:lnTo>
                    <a:lnTo>
                      <a:pt x="81" y="360"/>
                    </a:lnTo>
                    <a:lnTo>
                      <a:pt x="89" y="371"/>
                    </a:lnTo>
                    <a:lnTo>
                      <a:pt x="100" y="356"/>
                    </a:lnTo>
                    <a:lnTo>
                      <a:pt x="104" y="315"/>
                    </a:lnTo>
                    <a:lnTo>
                      <a:pt x="133" y="289"/>
                    </a:lnTo>
                    <a:lnTo>
                      <a:pt x="133" y="274"/>
                    </a:lnTo>
                    <a:lnTo>
                      <a:pt x="133" y="263"/>
                    </a:lnTo>
                    <a:lnTo>
                      <a:pt x="164" y="245"/>
                    </a:lnTo>
                    <a:lnTo>
                      <a:pt x="186" y="241"/>
                    </a:lnTo>
                    <a:lnTo>
                      <a:pt x="194" y="233"/>
                    </a:lnTo>
                    <a:lnTo>
                      <a:pt x="175" y="215"/>
                    </a:lnTo>
                    <a:lnTo>
                      <a:pt x="160" y="185"/>
                    </a:lnTo>
                    <a:lnTo>
                      <a:pt x="153" y="178"/>
                    </a:lnTo>
                    <a:lnTo>
                      <a:pt x="130" y="189"/>
                    </a:lnTo>
                    <a:lnTo>
                      <a:pt x="115" y="182"/>
                    </a:lnTo>
                    <a:lnTo>
                      <a:pt x="93" y="174"/>
                    </a:lnTo>
                    <a:lnTo>
                      <a:pt x="85" y="178"/>
                    </a:lnTo>
                    <a:lnTo>
                      <a:pt x="78" y="170"/>
                    </a:lnTo>
                    <a:lnTo>
                      <a:pt x="78" y="156"/>
                    </a:lnTo>
                    <a:lnTo>
                      <a:pt x="67" y="141"/>
                    </a:lnTo>
                    <a:lnTo>
                      <a:pt x="59" y="137"/>
                    </a:lnTo>
                    <a:lnTo>
                      <a:pt x="41" y="141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72" name="Freeform 490"/>
              <p:cNvSpPr>
                <a:spLocks/>
              </p:cNvSpPr>
              <p:nvPr/>
            </p:nvSpPr>
            <p:spPr bwMode="auto">
              <a:xfrm>
                <a:off x="1296" y="3210"/>
                <a:ext cx="31" cy="22"/>
              </a:xfrm>
              <a:custGeom>
                <a:avLst/>
                <a:gdLst>
                  <a:gd name="T0" fmla="*/ 31 w 31"/>
                  <a:gd name="T1" fmla="*/ 0 h 22"/>
                  <a:gd name="T2" fmla="*/ 16 w 31"/>
                  <a:gd name="T3" fmla="*/ 0 h 22"/>
                  <a:gd name="T4" fmla="*/ 0 w 31"/>
                  <a:gd name="T5" fmla="*/ 15 h 22"/>
                  <a:gd name="T6" fmla="*/ 8 w 31"/>
                  <a:gd name="T7" fmla="*/ 22 h 22"/>
                  <a:gd name="T8" fmla="*/ 23 w 31"/>
                  <a:gd name="T9" fmla="*/ 22 h 22"/>
                  <a:gd name="T10" fmla="*/ 31 w 31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1" h="22">
                    <a:moveTo>
                      <a:pt x="31" y="0"/>
                    </a:moveTo>
                    <a:lnTo>
                      <a:pt x="16" y="0"/>
                    </a:lnTo>
                    <a:lnTo>
                      <a:pt x="0" y="15"/>
                    </a:lnTo>
                    <a:lnTo>
                      <a:pt x="8" y="22"/>
                    </a:lnTo>
                    <a:lnTo>
                      <a:pt x="23" y="2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73" name="Freeform 491"/>
              <p:cNvSpPr>
                <a:spLocks/>
              </p:cNvSpPr>
              <p:nvPr/>
            </p:nvSpPr>
            <p:spPr bwMode="auto">
              <a:xfrm>
                <a:off x="1387" y="3154"/>
                <a:ext cx="71" cy="56"/>
              </a:xfrm>
              <a:custGeom>
                <a:avLst/>
                <a:gdLst>
                  <a:gd name="T0" fmla="*/ 52 w 71"/>
                  <a:gd name="T1" fmla="*/ 0 h 56"/>
                  <a:gd name="T2" fmla="*/ 45 w 71"/>
                  <a:gd name="T3" fmla="*/ 7 h 56"/>
                  <a:gd name="T4" fmla="*/ 15 w 71"/>
                  <a:gd name="T5" fmla="*/ 11 h 56"/>
                  <a:gd name="T6" fmla="*/ 0 w 71"/>
                  <a:gd name="T7" fmla="*/ 30 h 56"/>
                  <a:gd name="T8" fmla="*/ 22 w 71"/>
                  <a:gd name="T9" fmla="*/ 45 h 56"/>
                  <a:gd name="T10" fmla="*/ 34 w 71"/>
                  <a:gd name="T11" fmla="*/ 56 h 56"/>
                  <a:gd name="T12" fmla="*/ 56 w 71"/>
                  <a:gd name="T13" fmla="*/ 52 h 56"/>
                  <a:gd name="T14" fmla="*/ 71 w 71"/>
                  <a:gd name="T15" fmla="*/ 45 h 56"/>
                  <a:gd name="T16" fmla="*/ 67 w 71"/>
                  <a:gd name="T17" fmla="*/ 30 h 56"/>
                  <a:gd name="T18" fmla="*/ 56 w 71"/>
                  <a:gd name="T19" fmla="*/ 19 h 56"/>
                  <a:gd name="T20" fmla="*/ 52 w 71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1" h="56">
                    <a:moveTo>
                      <a:pt x="52" y="0"/>
                    </a:moveTo>
                    <a:lnTo>
                      <a:pt x="45" y="7"/>
                    </a:lnTo>
                    <a:lnTo>
                      <a:pt x="15" y="11"/>
                    </a:lnTo>
                    <a:lnTo>
                      <a:pt x="0" y="30"/>
                    </a:lnTo>
                    <a:lnTo>
                      <a:pt x="22" y="45"/>
                    </a:lnTo>
                    <a:lnTo>
                      <a:pt x="34" y="56"/>
                    </a:lnTo>
                    <a:lnTo>
                      <a:pt x="56" y="52"/>
                    </a:lnTo>
                    <a:lnTo>
                      <a:pt x="71" y="45"/>
                    </a:lnTo>
                    <a:lnTo>
                      <a:pt x="67" y="30"/>
                    </a:lnTo>
                    <a:lnTo>
                      <a:pt x="56" y="19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74" name="Freeform 492"/>
              <p:cNvSpPr>
                <a:spLocks/>
              </p:cNvSpPr>
              <p:nvPr/>
            </p:nvSpPr>
            <p:spPr bwMode="auto">
              <a:xfrm>
                <a:off x="1498" y="3158"/>
                <a:ext cx="23" cy="29"/>
              </a:xfrm>
              <a:custGeom>
                <a:avLst/>
                <a:gdLst>
                  <a:gd name="T0" fmla="*/ 15 w 23"/>
                  <a:gd name="T1" fmla="*/ 0 h 29"/>
                  <a:gd name="T2" fmla="*/ 0 w 23"/>
                  <a:gd name="T3" fmla="*/ 7 h 29"/>
                  <a:gd name="T4" fmla="*/ 12 w 23"/>
                  <a:gd name="T5" fmla="*/ 18 h 29"/>
                  <a:gd name="T6" fmla="*/ 23 w 23"/>
                  <a:gd name="T7" fmla="*/ 29 h 29"/>
                  <a:gd name="T8" fmla="*/ 15 w 23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9">
                    <a:moveTo>
                      <a:pt x="15" y="0"/>
                    </a:moveTo>
                    <a:lnTo>
                      <a:pt x="0" y="7"/>
                    </a:lnTo>
                    <a:lnTo>
                      <a:pt x="12" y="18"/>
                    </a:lnTo>
                    <a:lnTo>
                      <a:pt x="23" y="29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  <p:grpSp>
          <p:nvGrpSpPr>
            <p:cNvPr id="55" name="Group 493"/>
            <p:cNvGrpSpPr>
              <a:grpSpLocks/>
            </p:cNvGrpSpPr>
            <p:nvPr/>
          </p:nvGrpSpPr>
          <p:grpSpPr bwMode="auto">
            <a:xfrm>
              <a:off x="620" y="2050"/>
              <a:ext cx="334" cy="455"/>
              <a:chOff x="1765" y="2636"/>
              <a:chExt cx="737" cy="929"/>
            </a:xfrm>
          </p:grpSpPr>
          <p:sp>
            <p:nvSpPr>
              <p:cNvPr id="168" name="Freeform 494"/>
              <p:cNvSpPr>
                <a:spLocks/>
              </p:cNvSpPr>
              <p:nvPr/>
            </p:nvSpPr>
            <p:spPr bwMode="auto">
              <a:xfrm>
                <a:off x="1791" y="3128"/>
                <a:ext cx="119" cy="193"/>
              </a:xfrm>
              <a:custGeom>
                <a:avLst/>
                <a:gdLst>
                  <a:gd name="T0" fmla="*/ 71 w 119"/>
                  <a:gd name="T1" fmla="*/ 0 h 193"/>
                  <a:gd name="T2" fmla="*/ 52 w 119"/>
                  <a:gd name="T3" fmla="*/ 11 h 193"/>
                  <a:gd name="T4" fmla="*/ 37 w 119"/>
                  <a:gd name="T5" fmla="*/ 22 h 193"/>
                  <a:gd name="T6" fmla="*/ 22 w 119"/>
                  <a:gd name="T7" fmla="*/ 26 h 193"/>
                  <a:gd name="T8" fmla="*/ 0 w 119"/>
                  <a:gd name="T9" fmla="*/ 22 h 193"/>
                  <a:gd name="T10" fmla="*/ 4 w 119"/>
                  <a:gd name="T11" fmla="*/ 45 h 193"/>
                  <a:gd name="T12" fmla="*/ 15 w 119"/>
                  <a:gd name="T13" fmla="*/ 59 h 193"/>
                  <a:gd name="T14" fmla="*/ 11 w 119"/>
                  <a:gd name="T15" fmla="*/ 97 h 193"/>
                  <a:gd name="T16" fmla="*/ 11 w 119"/>
                  <a:gd name="T17" fmla="*/ 115 h 193"/>
                  <a:gd name="T18" fmla="*/ 15 w 119"/>
                  <a:gd name="T19" fmla="*/ 130 h 193"/>
                  <a:gd name="T20" fmla="*/ 4 w 119"/>
                  <a:gd name="T21" fmla="*/ 160 h 193"/>
                  <a:gd name="T22" fmla="*/ 7 w 119"/>
                  <a:gd name="T23" fmla="*/ 182 h 193"/>
                  <a:gd name="T24" fmla="*/ 22 w 119"/>
                  <a:gd name="T25" fmla="*/ 193 h 193"/>
                  <a:gd name="T26" fmla="*/ 44 w 119"/>
                  <a:gd name="T27" fmla="*/ 178 h 193"/>
                  <a:gd name="T28" fmla="*/ 52 w 119"/>
                  <a:gd name="T29" fmla="*/ 174 h 193"/>
                  <a:gd name="T30" fmla="*/ 75 w 119"/>
                  <a:gd name="T31" fmla="*/ 178 h 193"/>
                  <a:gd name="T32" fmla="*/ 90 w 119"/>
                  <a:gd name="T33" fmla="*/ 163 h 193"/>
                  <a:gd name="T34" fmla="*/ 90 w 119"/>
                  <a:gd name="T35" fmla="*/ 148 h 193"/>
                  <a:gd name="T36" fmla="*/ 108 w 119"/>
                  <a:gd name="T37" fmla="*/ 119 h 193"/>
                  <a:gd name="T38" fmla="*/ 115 w 119"/>
                  <a:gd name="T39" fmla="*/ 100 h 193"/>
                  <a:gd name="T40" fmla="*/ 108 w 119"/>
                  <a:gd name="T41" fmla="*/ 82 h 193"/>
                  <a:gd name="T42" fmla="*/ 119 w 119"/>
                  <a:gd name="T43" fmla="*/ 59 h 193"/>
                  <a:gd name="T44" fmla="*/ 112 w 119"/>
                  <a:gd name="T45" fmla="*/ 26 h 193"/>
                  <a:gd name="T46" fmla="*/ 108 w 119"/>
                  <a:gd name="T47" fmla="*/ 7 h 193"/>
                  <a:gd name="T48" fmla="*/ 71 w 119"/>
                  <a:gd name="T49" fmla="*/ 0 h 19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19" h="193">
                    <a:moveTo>
                      <a:pt x="71" y="0"/>
                    </a:moveTo>
                    <a:lnTo>
                      <a:pt x="52" y="11"/>
                    </a:lnTo>
                    <a:lnTo>
                      <a:pt x="37" y="22"/>
                    </a:lnTo>
                    <a:lnTo>
                      <a:pt x="22" y="26"/>
                    </a:lnTo>
                    <a:lnTo>
                      <a:pt x="0" y="22"/>
                    </a:lnTo>
                    <a:lnTo>
                      <a:pt x="4" y="45"/>
                    </a:lnTo>
                    <a:lnTo>
                      <a:pt x="15" y="59"/>
                    </a:lnTo>
                    <a:lnTo>
                      <a:pt x="11" y="97"/>
                    </a:lnTo>
                    <a:lnTo>
                      <a:pt x="11" y="115"/>
                    </a:lnTo>
                    <a:lnTo>
                      <a:pt x="15" y="130"/>
                    </a:lnTo>
                    <a:lnTo>
                      <a:pt x="4" y="160"/>
                    </a:lnTo>
                    <a:lnTo>
                      <a:pt x="7" y="182"/>
                    </a:lnTo>
                    <a:lnTo>
                      <a:pt x="22" y="193"/>
                    </a:lnTo>
                    <a:lnTo>
                      <a:pt x="44" y="178"/>
                    </a:lnTo>
                    <a:lnTo>
                      <a:pt x="52" y="174"/>
                    </a:lnTo>
                    <a:lnTo>
                      <a:pt x="75" y="178"/>
                    </a:lnTo>
                    <a:lnTo>
                      <a:pt x="90" y="163"/>
                    </a:lnTo>
                    <a:lnTo>
                      <a:pt x="90" y="148"/>
                    </a:lnTo>
                    <a:lnTo>
                      <a:pt x="108" y="119"/>
                    </a:lnTo>
                    <a:lnTo>
                      <a:pt x="115" y="100"/>
                    </a:lnTo>
                    <a:lnTo>
                      <a:pt x="108" y="82"/>
                    </a:lnTo>
                    <a:lnTo>
                      <a:pt x="119" y="59"/>
                    </a:lnTo>
                    <a:lnTo>
                      <a:pt x="112" y="26"/>
                    </a:lnTo>
                    <a:lnTo>
                      <a:pt x="108" y="7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69" name="Freeform 495"/>
              <p:cNvSpPr>
                <a:spLocks/>
              </p:cNvSpPr>
              <p:nvPr/>
            </p:nvSpPr>
            <p:spPr bwMode="auto">
              <a:xfrm>
                <a:off x="2066" y="3429"/>
                <a:ext cx="216" cy="136"/>
              </a:xfrm>
              <a:custGeom>
                <a:avLst/>
                <a:gdLst>
                  <a:gd name="T0" fmla="*/ 205 w 216"/>
                  <a:gd name="T1" fmla="*/ 0 h 136"/>
                  <a:gd name="T2" fmla="*/ 216 w 216"/>
                  <a:gd name="T3" fmla="*/ 11 h 136"/>
                  <a:gd name="T4" fmla="*/ 209 w 216"/>
                  <a:gd name="T5" fmla="*/ 22 h 136"/>
                  <a:gd name="T6" fmla="*/ 201 w 216"/>
                  <a:gd name="T7" fmla="*/ 40 h 136"/>
                  <a:gd name="T8" fmla="*/ 190 w 216"/>
                  <a:gd name="T9" fmla="*/ 51 h 136"/>
                  <a:gd name="T10" fmla="*/ 194 w 216"/>
                  <a:gd name="T11" fmla="*/ 85 h 136"/>
                  <a:gd name="T12" fmla="*/ 201 w 216"/>
                  <a:gd name="T13" fmla="*/ 110 h 136"/>
                  <a:gd name="T14" fmla="*/ 182 w 216"/>
                  <a:gd name="T15" fmla="*/ 121 h 136"/>
                  <a:gd name="T16" fmla="*/ 179 w 216"/>
                  <a:gd name="T17" fmla="*/ 132 h 136"/>
                  <a:gd name="T18" fmla="*/ 164 w 216"/>
                  <a:gd name="T19" fmla="*/ 136 h 136"/>
                  <a:gd name="T20" fmla="*/ 142 w 216"/>
                  <a:gd name="T21" fmla="*/ 114 h 136"/>
                  <a:gd name="T22" fmla="*/ 127 w 216"/>
                  <a:gd name="T23" fmla="*/ 114 h 136"/>
                  <a:gd name="T24" fmla="*/ 115 w 216"/>
                  <a:gd name="T25" fmla="*/ 96 h 136"/>
                  <a:gd name="T26" fmla="*/ 93 w 216"/>
                  <a:gd name="T27" fmla="*/ 85 h 136"/>
                  <a:gd name="T28" fmla="*/ 78 w 216"/>
                  <a:gd name="T29" fmla="*/ 81 h 136"/>
                  <a:gd name="T30" fmla="*/ 63 w 216"/>
                  <a:gd name="T31" fmla="*/ 74 h 136"/>
                  <a:gd name="T32" fmla="*/ 48 w 216"/>
                  <a:gd name="T33" fmla="*/ 62 h 136"/>
                  <a:gd name="T34" fmla="*/ 22 w 216"/>
                  <a:gd name="T35" fmla="*/ 44 h 136"/>
                  <a:gd name="T36" fmla="*/ 11 w 216"/>
                  <a:gd name="T37" fmla="*/ 40 h 136"/>
                  <a:gd name="T38" fmla="*/ 0 w 216"/>
                  <a:gd name="T39" fmla="*/ 29 h 136"/>
                  <a:gd name="T40" fmla="*/ 0 w 216"/>
                  <a:gd name="T41" fmla="*/ 15 h 136"/>
                  <a:gd name="T42" fmla="*/ 4 w 216"/>
                  <a:gd name="T43" fmla="*/ 4 h 136"/>
                  <a:gd name="T44" fmla="*/ 26 w 216"/>
                  <a:gd name="T45" fmla="*/ 7 h 136"/>
                  <a:gd name="T46" fmla="*/ 60 w 216"/>
                  <a:gd name="T47" fmla="*/ 7 h 136"/>
                  <a:gd name="T48" fmla="*/ 67 w 216"/>
                  <a:gd name="T49" fmla="*/ 18 h 136"/>
                  <a:gd name="T50" fmla="*/ 104 w 216"/>
                  <a:gd name="T51" fmla="*/ 18 h 136"/>
                  <a:gd name="T52" fmla="*/ 130 w 216"/>
                  <a:gd name="T53" fmla="*/ 18 h 136"/>
                  <a:gd name="T54" fmla="*/ 164 w 216"/>
                  <a:gd name="T55" fmla="*/ 11 h 136"/>
                  <a:gd name="T56" fmla="*/ 205 w 216"/>
                  <a:gd name="T57" fmla="*/ 0 h 1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16" h="136">
                    <a:moveTo>
                      <a:pt x="205" y="0"/>
                    </a:moveTo>
                    <a:lnTo>
                      <a:pt x="216" y="11"/>
                    </a:lnTo>
                    <a:lnTo>
                      <a:pt x="209" y="22"/>
                    </a:lnTo>
                    <a:lnTo>
                      <a:pt x="201" y="40"/>
                    </a:lnTo>
                    <a:lnTo>
                      <a:pt x="190" y="51"/>
                    </a:lnTo>
                    <a:lnTo>
                      <a:pt x="194" y="85"/>
                    </a:lnTo>
                    <a:lnTo>
                      <a:pt x="201" y="110"/>
                    </a:lnTo>
                    <a:lnTo>
                      <a:pt x="182" y="121"/>
                    </a:lnTo>
                    <a:lnTo>
                      <a:pt x="179" y="132"/>
                    </a:lnTo>
                    <a:lnTo>
                      <a:pt x="164" y="136"/>
                    </a:lnTo>
                    <a:lnTo>
                      <a:pt x="142" y="114"/>
                    </a:lnTo>
                    <a:lnTo>
                      <a:pt x="127" y="114"/>
                    </a:lnTo>
                    <a:lnTo>
                      <a:pt x="115" y="96"/>
                    </a:lnTo>
                    <a:lnTo>
                      <a:pt x="93" y="85"/>
                    </a:lnTo>
                    <a:lnTo>
                      <a:pt x="78" y="81"/>
                    </a:lnTo>
                    <a:lnTo>
                      <a:pt x="63" y="74"/>
                    </a:lnTo>
                    <a:lnTo>
                      <a:pt x="48" y="62"/>
                    </a:lnTo>
                    <a:lnTo>
                      <a:pt x="22" y="44"/>
                    </a:lnTo>
                    <a:lnTo>
                      <a:pt x="11" y="40"/>
                    </a:lnTo>
                    <a:lnTo>
                      <a:pt x="0" y="29"/>
                    </a:lnTo>
                    <a:lnTo>
                      <a:pt x="0" y="15"/>
                    </a:lnTo>
                    <a:lnTo>
                      <a:pt x="4" y="4"/>
                    </a:lnTo>
                    <a:lnTo>
                      <a:pt x="26" y="7"/>
                    </a:lnTo>
                    <a:lnTo>
                      <a:pt x="60" y="7"/>
                    </a:lnTo>
                    <a:lnTo>
                      <a:pt x="67" y="18"/>
                    </a:lnTo>
                    <a:lnTo>
                      <a:pt x="104" y="18"/>
                    </a:lnTo>
                    <a:lnTo>
                      <a:pt x="130" y="18"/>
                    </a:lnTo>
                    <a:lnTo>
                      <a:pt x="164" y="11"/>
                    </a:lnTo>
                    <a:lnTo>
                      <a:pt x="205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70" name="Freeform 496"/>
              <p:cNvSpPr>
                <a:spLocks/>
              </p:cNvSpPr>
              <p:nvPr/>
            </p:nvSpPr>
            <p:spPr bwMode="auto">
              <a:xfrm>
                <a:off x="1765" y="2636"/>
                <a:ext cx="737" cy="830"/>
              </a:xfrm>
              <a:custGeom>
                <a:avLst/>
                <a:gdLst>
                  <a:gd name="T0" fmla="*/ 564 w 737"/>
                  <a:gd name="T1" fmla="*/ 819 h 830"/>
                  <a:gd name="T2" fmla="*/ 609 w 737"/>
                  <a:gd name="T3" fmla="*/ 741 h 830"/>
                  <a:gd name="T4" fmla="*/ 628 w 737"/>
                  <a:gd name="T5" fmla="*/ 715 h 830"/>
                  <a:gd name="T6" fmla="*/ 613 w 737"/>
                  <a:gd name="T7" fmla="*/ 678 h 830"/>
                  <a:gd name="T8" fmla="*/ 594 w 737"/>
                  <a:gd name="T9" fmla="*/ 674 h 830"/>
                  <a:gd name="T10" fmla="*/ 609 w 737"/>
                  <a:gd name="T11" fmla="*/ 645 h 830"/>
                  <a:gd name="T12" fmla="*/ 632 w 737"/>
                  <a:gd name="T13" fmla="*/ 604 h 830"/>
                  <a:gd name="T14" fmla="*/ 702 w 737"/>
                  <a:gd name="T15" fmla="*/ 652 h 830"/>
                  <a:gd name="T16" fmla="*/ 731 w 737"/>
                  <a:gd name="T17" fmla="*/ 652 h 830"/>
                  <a:gd name="T18" fmla="*/ 709 w 737"/>
                  <a:gd name="T19" fmla="*/ 596 h 830"/>
                  <a:gd name="T20" fmla="*/ 687 w 737"/>
                  <a:gd name="T21" fmla="*/ 593 h 830"/>
                  <a:gd name="T22" fmla="*/ 609 w 737"/>
                  <a:gd name="T23" fmla="*/ 530 h 830"/>
                  <a:gd name="T24" fmla="*/ 560 w 737"/>
                  <a:gd name="T25" fmla="*/ 496 h 830"/>
                  <a:gd name="T26" fmla="*/ 564 w 737"/>
                  <a:gd name="T27" fmla="*/ 474 h 830"/>
                  <a:gd name="T28" fmla="*/ 490 w 737"/>
                  <a:gd name="T29" fmla="*/ 440 h 830"/>
                  <a:gd name="T30" fmla="*/ 457 w 737"/>
                  <a:gd name="T31" fmla="*/ 411 h 830"/>
                  <a:gd name="T32" fmla="*/ 379 w 737"/>
                  <a:gd name="T33" fmla="*/ 293 h 830"/>
                  <a:gd name="T34" fmla="*/ 364 w 737"/>
                  <a:gd name="T35" fmla="*/ 200 h 830"/>
                  <a:gd name="T36" fmla="*/ 342 w 737"/>
                  <a:gd name="T37" fmla="*/ 163 h 830"/>
                  <a:gd name="T38" fmla="*/ 405 w 737"/>
                  <a:gd name="T39" fmla="*/ 134 h 830"/>
                  <a:gd name="T40" fmla="*/ 434 w 737"/>
                  <a:gd name="T41" fmla="*/ 70 h 830"/>
                  <a:gd name="T42" fmla="*/ 368 w 737"/>
                  <a:gd name="T43" fmla="*/ 41 h 830"/>
                  <a:gd name="T44" fmla="*/ 357 w 737"/>
                  <a:gd name="T45" fmla="*/ 15 h 830"/>
                  <a:gd name="T46" fmla="*/ 264 w 737"/>
                  <a:gd name="T47" fmla="*/ 4 h 830"/>
                  <a:gd name="T48" fmla="*/ 220 w 737"/>
                  <a:gd name="T49" fmla="*/ 52 h 830"/>
                  <a:gd name="T50" fmla="*/ 182 w 737"/>
                  <a:gd name="T51" fmla="*/ 48 h 830"/>
                  <a:gd name="T52" fmla="*/ 134 w 737"/>
                  <a:gd name="T53" fmla="*/ 63 h 830"/>
                  <a:gd name="T54" fmla="*/ 116 w 737"/>
                  <a:gd name="T55" fmla="*/ 30 h 830"/>
                  <a:gd name="T56" fmla="*/ 90 w 737"/>
                  <a:gd name="T57" fmla="*/ 59 h 830"/>
                  <a:gd name="T58" fmla="*/ 22 w 737"/>
                  <a:gd name="T59" fmla="*/ 85 h 830"/>
                  <a:gd name="T60" fmla="*/ 7 w 737"/>
                  <a:gd name="T61" fmla="*/ 137 h 830"/>
                  <a:gd name="T62" fmla="*/ 0 w 737"/>
                  <a:gd name="T63" fmla="*/ 189 h 830"/>
                  <a:gd name="T64" fmla="*/ 30 w 737"/>
                  <a:gd name="T65" fmla="*/ 208 h 830"/>
                  <a:gd name="T66" fmla="*/ 52 w 737"/>
                  <a:gd name="T67" fmla="*/ 249 h 830"/>
                  <a:gd name="T68" fmla="*/ 123 w 737"/>
                  <a:gd name="T69" fmla="*/ 211 h 830"/>
                  <a:gd name="T70" fmla="*/ 190 w 737"/>
                  <a:gd name="T71" fmla="*/ 271 h 830"/>
                  <a:gd name="T72" fmla="*/ 220 w 737"/>
                  <a:gd name="T73" fmla="*/ 352 h 830"/>
                  <a:gd name="T74" fmla="*/ 271 w 737"/>
                  <a:gd name="T75" fmla="*/ 397 h 830"/>
                  <a:gd name="T76" fmla="*/ 338 w 737"/>
                  <a:gd name="T77" fmla="*/ 478 h 830"/>
                  <a:gd name="T78" fmla="*/ 442 w 737"/>
                  <a:gd name="T79" fmla="*/ 555 h 830"/>
                  <a:gd name="T80" fmla="*/ 475 w 737"/>
                  <a:gd name="T81" fmla="*/ 578 h 830"/>
                  <a:gd name="T82" fmla="*/ 501 w 737"/>
                  <a:gd name="T83" fmla="*/ 630 h 830"/>
                  <a:gd name="T84" fmla="*/ 542 w 737"/>
                  <a:gd name="T85" fmla="*/ 645 h 830"/>
                  <a:gd name="T86" fmla="*/ 557 w 737"/>
                  <a:gd name="T87" fmla="*/ 711 h 830"/>
                  <a:gd name="T88" fmla="*/ 545 w 737"/>
                  <a:gd name="T89" fmla="*/ 760 h 830"/>
                  <a:gd name="T90" fmla="*/ 534 w 737"/>
                  <a:gd name="T91" fmla="*/ 819 h 83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737" h="830">
                    <a:moveTo>
                      <a:pt x="534" y="819"/>
                    </a:moveTo>
                    <a:lnTo>
                      <a:pt x="545" y="830"/>
                    </a:lnTo>
                    <a:lnTo>
                      <a:pt x="564" y="819"/>
                    </a:lnTo>
                    <a:lnTo>
                      <a:pt x="586" y="789"/>
                    </a:lnTo>
                    <a:lnTo>
                      <a:pt x="597" y="745"/>
                    </a:lnTo>
                    <a:lnTo>
                      <a:pt x="609" y="741"/>
                    </a:lnTo>
                    <a:lnTo>
                      <a:pt x="617" y="748"/>
                    </a:lnTo>
                    <a:lnTo>
                      <a:pt x="632" y="734"/>
                    </a:lnTo>
                    <a:lnTo>
                      <a:pt x="628" y="715"/>
                    </a:lnTo>
                    <a:lnTo>
                      <a:pt x="635" y="700"/>
                    </a:lnTo>
                    <a:lnTo>
                      <a:pt x="632" y="693"/>
                    </a:lnTo>
                    <a:lnTo>
                      <a:pt x="613" y="678"/>
                    </a:lnTo>
                    <a:lnTo>
                      <a:pt x="606" y="678"/>
                    </a:lnTo>
                    <a:lnTo>
                      <a:pt x="609" y="670"/>
                    </a:lnTo>
                    <a:lnTo>
                      <a:pt x="594" y="674"/>
                    </a:lnTo>
                    <a:lnTo>
                      <a:pt x="586" y="667"/>
                    </a:lnTo>
                    <a:lnTo>
                      <a:pt x="586" y="659"/>
                    </a:lnTo>
                    <a:lnTo>
                      <a:pt x="609" y="645"/>
                    </a:lnTo>
                    <a:lnTo>
                      <a:pt x="620" y="630"/>
                    </a:lnTo>
                    <a:lnTo>
                      <a:pt x="620" y="607"/>
                    </a:lnTo>
                    <a:lnTo>
                      <a:pt x="632" y="604"/>
                    </a:lnTo>
                    <a:lnTo>
                      <a:pt x="669" y="622"/>
                    </a:lnTo>
                    <a:lnTo>
                      <a:pt x="683" y="626"/>
                    </a:lnTo>
                    <a:lnTo>
                      <a:pt x="702" y="652"/>
                    </a:lnTo>
                    <a:lnTo>
                      <a:pt x="709" y="667"/>
                    </a:lnTo>
                    <a:lnTo>
                      <a:pt x="720" y="667"/>
                    </a:lnTo>
                    <a:lnTo>
                      <a:pt x="731" y="652"/>
                    </a:lnTo>
                    <a:lnTo>
                      <a:pt x="737" y="637"/>
                    </a:lnTo>
                    <a:lnTo>
                      <a:pt x="724" y="611"/>
                    </a:lnTo>
                    <a:lnTo>
                      <a:pt x="709" y="596"/>
                    </a:lnTo>
                    <a:lnTo>
                      <a:pt x="695" y="596"/>
                    </a:lnTo>
                    <a:lnTo>
                      <a:pt x="695" y="593"/>
                    </a:lnTo>
                    <a:lnTo>
                      <a:pt x="687" y="593"/>
                    </a:lnTo>
                    <a:lnTo>
                      <a:pt x="650" y="555"/>
                    </a:lnTo>
                    <a:lnTo>
                      <a:pt x="632" y="559"/>
                    </a:lnTo>
                    <a:lnTo>
                      <a:pt x="609" y="530"/>
                    </a:lnTo>
                    <a:lnTo>
                      <a:pt x="594" y="526"/>
                    </a:lnTo>
                    <a:lnTo>
                      <a:pt x="571" y="504"/>
                    </a:lnTo>
                    <a:lnTo>
                      <a:pt x="560" y="496"/>
                    </a:lnTo>
                    <a:lnTo>
                      <a:pt x="568" y="489"/>
                    </a:lnTo>
                    <a:lnTo>
                      <a:pt x="579" y="485"/>
                    </a:lnTo>
                    <a:lnTo>
                      <a:pt x="564" y="474"/>
                    </a:lnTo>
                    <a:lnTo>
                      <a:pt x="545" y="481"/>
                    </a:lnTo>
                    <a:lnTo>
                      <a:pt x="531" y="474"/>
                    </a:lnTo>
                    <a:lnTo>
                      <a:pt x="490" y="440"/>
                    </a:lnTo>
                    <a:lnTo>
                      <a:pt x="486" y="426"/>
                    </a:lnTo>
                    <a:lnTo>
                      <a:pt x="471" y="422"/>
                    </a:lnTo>
                    <a:lnTo>
                      <a:pt x="457" y="411"/>
                    </a:lnTo>
                    <a:lnTo>
                      <a:pt x="419" y="330"/>
                    </a:lnTo>
                    <a:lnTo>
                      <a:pt x="408" y="319"/>
                    </a:lnTo>
                    <a:lnTo>
                      <a:pt x="379" y="293"/>
                    </a:lnTo>
                    <a:lnTo>
                      <a:pt x="345" y="241"/>
                    </a:lnTo>
                    <a:lnTo>
                      <a:pt x="345" y="211"/>
                    </a:lnTo>
                    <a:lnTo>
                      <a:pt x="364" y="200"/>
                    </a:lnTo>
                    <a:lnTo>
                      <a:pt x="364" y="185"/>
                    </a:lnTo>
                    <a:lnTo>
                      <a:pt x="349" y="171"/>
                    </a:lnTo>
                    <a:lnTo>
                      <a:pt x="342" y="163"/>
                    </a:lnTo>
                    <a:lnTo>
                      <a:pt x="345" y="152"/>
                    </a:lnTo>
                    <a:lnTo>
                      <a:pt x="360" y="145"/>
                    </a:lnTo>
                    <a:lnTo>
                      <a:pt x="405" y="134"/>
                    </a:lnTo>
                    <a:lnTo>
                      <a:pt x="423" y="122"/>
                    </a:lnTo>
                    <a:lnTo>
                      <a:pt x="438" y="108"/>
                    </a:lnTo>
                    <a:lnTo>
                      <a:pt x="434" y="70"/>
                    </a:lnTo>
                    <a:lnTo>
                      <a:pt x="438" y="56"/>
                    </a:lnTo>
                    <a:lnTo>
                      <a:pt x="416" y="52"/>
                    </a:lnTo>
                    <a:lnTo>
                      <a:pt x="368" y="41"/>
                    </a:lnTo>
                    <a:lnTo>
                      <a:pt x="360" y="30"/>
                    </a:lnTo>
                    <a:lnTo>
                      <a:pt x="357" y="26"/>
                    </a:lnTo>
                    <a:lnTo>
                      <a:pt x="357" y="15"/>
                    </a:lnTo>
                    <a:lnTo>
                      <a:pt x="353" y="4"/>
                    </a:lnTo>
                    <a:lnTo>
                      <a:pt x="327" y="0"/>
                    </a:lnTo>
                    <a:lnTo>
                      <a:pt x="264" y="4"/>
                    </a:lnTo>
                    <a:lnTo>
                      <a:pt x="257" y="19"/>
                    </a:lnTo>
                    <a:lnTo>
                      <a:pt x="234" y="22"/>
                    </a:lnTo>
                    <a:lnTo>
                      <a:pt x="220" y="52"/>
                    </a:lnTo>
                    <a:lnTo>
                      <a:pt x="220" y="63"/>
                    </a:lnTo>
                    <a:lnTo>
                      <a:pt x="205" y="52"/>
                    </a:lnTo>
                    <a:lnTo>
                      <a:pt x="182" y="48"/>
                    </a:lnTo>
                    <a:lnTo>
                      <a:pt x="168" y="56"/>
                    </a:lnTo>
                    <a:lnTo>
                      <a:pt x="157" y="78"/>
                    </a:lnTo>
                    <a:lnTo>
                      <a:pt x="134" y="63"/>
                    </a:lnTo>
                    <a:lnTo>
                      <a:pt x="138" y="41"/>
                    </a:lnTo>
                    <a:lnTo>
                      <a:pt x="131" y="26"/>
                    </a:lnTo>
                    <a:lnTo>
                      <a:pt x="116" y="30"/>
                    </a:lnTo>
                    <a:lnTo>
                      <a:pt x="112" y="48"/>
                    </a:lnTo>
                    <a:lnTo>
                      <a:pt x="101" y="59"/>
                    </a:lnTo>
                    <a:lnTo>
                      <a:pt x="90" y="59"/>
                    </a:lnTo>
                    <a:lnTo>
                      <a:pt x="37" y="52"/>
                    </a:lnTo>
                    <a:lnTo>
                      <a:pt x="19" y="67"/>
                    </a:lnTo>
                    <a:lnTo>
                      <a:pt x="22" y="85"/>
                    </a:lnTo>
                    <a:lnTo>
                      <a:pt x="26" y="100"/>
                    </a:lnTo>
                    <a:lnTo>
                      <a:pt x="0" y="122"/>
                    </a:lnTo>
                    <a:lnTo>
                      <a:pt x="7" y="137"/>
                    </a:lnTo>
                    <a:lnTo>
                      <a:pt x="15" y="145"/>
                    </a:lnTo>
                    <a:lnTo>
                      <a:pt x="0" y="163"/>
                    </a:lnTo>
                    <a:lnTo>
                      <a:pt x="0" y="189"/>
                    </a:lnTo>
                    <a:lnTo>
                      <a:pt x="7" y="200"/>
                    </a:lnTo>
                    <a:lnTo>
                      <a:pt x="22" y="200"/>
                    </a:lnTo>
                    <a:lnTo>
                      <a:pt x="30" y="208"/>
                    </a:lnTo>
                    <a:lnTo>
                      <a:pt x="37" y="226"/>
                    </a:lnTo>
                    <a:lnTo>
                      <a:pt x="37" y="245"/>
                    </a:lnTo>
                    <a:lnTo>
                      <a:pt x="52" y="249"/>
                    </a:lnTo>
                    <a:lnTo>
                      <a:pt x="63" y="245"/>
                    </a:lnTo>
                    <a:lnTo>
                      <a:pt x="105" y="204"/>
                    </a:lnTo>
                    <a:lnTo>
                      <a:pt x="123" y="211"/>
                    </a:lnTo>
                    <a:lnTo>
                      <a:pt x="160" y="230"/>
                    </a:lnTo>
                    <a:lnTo>
                      <a:pt x="186" y="249"/>
                    </a:lnTo>
                    <a:lnTo>
                      <a:pt x="190" y="271"/>
                    </a:lnTo>
                    <a:lnTo>
                      <a:pt x="205" y="286"/>
                    </a:lnTo>
                    <a:lnTo>
                      <a:pt x="212" y="312"/>
                    </a:lnTo>
                    <a:lnTo>
                      <a:pt x="220" y="352"/>
                    </a:lnTo>
                    <a:lnTo>
                      <a:pt x="231" y="371"/>
                    </a:lnTo>
                    <a:lnTo>
                      <a:pt x="245" y="387"/>
                    </a:lnTo>
                    <a:lnTo>
                      <a:pt x="271" y="397"/>
                    </a:lnTo>
                    <a:lnTo>
                      <a:pt x="294" y="433"/>
                    </a:lnTo>
                    <a:lnTo>
                      <a:pt x="316" y="463"/>
                    </a:lnTo>
                    <a:lnTo>
                      <a:pt x="338" y="478"/>
                    </a:lnTo>
                    <a:lnTo>
                      <a:pt x="379" y="526"/>
                    </a:lnTo>
                    <a:lnTo>
                      <a:pt x="408" y="526"/>
                    </a:lnTo>
                    <a:lnTo>
                      <a:pt x="442" y="555"/>
                    </a:lnTo>
                    <a:lnTo>
                      <a:pt x="442" y="585"/>
                    </a:lnTo>
                    <a:lnTo>
                      <a:pt x="453" y="593"/>
                    </a:lnTo>
                    <a:lnTo>
                      <a:pt x="475" y="578"/>
                    </a:lnTo>
                    <a:lnTo>
                      <a:pt x="479" y="593"/>
                    </a:lnTo>
                    <a:lnTo>
                      <a:pt x="479" y="611"/>
                    </a:lnTo>
                    <a:lnTo>
                      <a:pt x="501" y="630"/>
                    </a:lnTo>
                    <a:lnTo>
                      <a:pt x="508" y="641"/>
                    </a:lnTo>
                    <a:lnTo>
                      <a:pt x="538" y="633"/>
                    </a:lnTo>
                    <a:lnTo>
                      <a:pt x="542" y="645"/>
                    </a:lnTo>
                    <a:lnTo>
                      <a:pt x="538" y="670"/>
                    </a:lnTo>
                    <a:lnTo>
                      <a:pt x="553" y="693"/>
                    </a:lnTo>
                    <a:lnTo>
                      <a:pt x="557" y="711"/>
                    </a:lnTo>
                    <a:lnTo>
                      <a:pt x="564" y="730"/>
                    </a:lnTo>
                    <a:lnTo>
                      <a:pt x="560" y="745"/>
                    </a:lnTo>
                    <a:lnTo>
                      <a:pt x="545" y="760"/>
                    </a:lnTo>
                    <a:lnTo>
                      <a:pt x="542" y="778"/>
                    </a:lnTo>
                    <a:lnTo>
                      <a:pt x="531" y="800"/>
                    </a:lnTo>
                    <a:lnTo>
                      <a:pt x="534" y="819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  <p:sp>
          <p:nvSpPr>
            <p:cNvPr id="56" name="Freeform 497"/>
            <p:cNvSpPr>
              <a:spLocks/>
            </p:cNvSpPr>
            <p:nvPr/>
          </p:nvSpPr>
          <p:spPr bwMode="auto">
            <a:xfrm>
              <a:off x="603" y="1993"/>
              <a:ext cx="136" cy="95"/>
            </a:xfrm>
            <a:custGeom>
              <a:avLst/>
              <a:gdLst>
                <a:gd name="T0" fmla="*/ 0 w 298"/>
                <a:gd name="T1" fmla="*/ 0 h 194"/>
                <a:gd name="T2" fmla="*/ 0 w 298"/>
                <a:gd name="T3" fmla="*/ 0 h 194"/>
                <a:gd name="T4" fmla="*/ 0 w 298"/>
                <a:gd name="T5" fmla="*/ 0 h 194"/>
                <a:gd name="T6" fmla="*/ 0 w 298"/>
                <a:gd name="T7" fmla="*/ 0 h 194"/>
                <a:gd name="T8" fmla="*/ 0 w 298"/>
                <a:gd name="T9" fmla="*/ 0 h 194"/>
                <a:gd name="T10" fmla="*/ 0 w 298"/>
                <a:gd name="T11" fmla="*/ 0 h 194"/>
                <a:gd name="T12" fmla="*/ 0 w 298"/>
                <a:gd name="T13" fmla="*/ 0 h 194"/>
                <a:gd name="T14" fmla="*/ 0 w 298"/>
                <a:gd name="T15" fmla="*/ 0 h 194"/>
                <a:gd name="T16" fmla="*/ 0 w 298"/>
                <a:gd name="T17" fmla="*/ 0 h 194"/>
                <a:gd name="T18" fmla="*/ 0 w 298"/>
                <a:gd name="T19" fmla="*/ 0 h 194"/>
                <a:gd name="T20" fmla="*/ 0 w 298"/>
                <a:gd name="T21" fmla="*/ 0 h 194"/>
                <a:gd name="T22" fmla="*/ 0 w 298"/>
                <a:gd name="T23" fmla="*/ 0 h 194"/>
                <a:gd name="T24" fmla="*/ 0 w 298"/>
                <a:gd name="T25" fmla="*/ 0 h 194"/>
                <a:gd name="T26" fmla="*/ 0 w 298"/>
                <a:gd name="T27" fmla="*/ 0 h 194"/>
                <a:gd name="T28" fmla="*/ 0 w 298"/>
                <a:gd name="T29" fmla="*/ 0 h 194"/>
                <a:gd name="T30" fmla="*/ 0 w 298"/>
                <a:gd name="T31" fmla="*/ 0 h 194"/>
                <a:gd name="T32" fmla="*/ 0 w 298"/>
                <a:gd name="T33" fmla="*/ 0 h 194"/>
                <a:gd name="T34" fmla="*/ 0 w 298"/>
                <a:gd name="T35" fmla="*/ 0 h 194"/>
                <a:gd name="T36" fmla="*/ 0 w 298"/>
                <a:gd name="T37" fmla="*/ 0 h 194"/>
                <a:gd name="T38" fmla="*/ 0 w 298"/>
                <a:gd name="T39" fmla="*/ 0 h 194"/>
                <a:gd name="T40" fmla="*/ 0 w 298"/>
                <a:gd name="T41" fmla="*/ 0 h 194"/>
                <a:gd name="T42" fmla="*/ 0 w 298"/>
                <a:gd name="T43" fmla="*/ 0 h 194"/>
                <a:gd name="T44" fmla="*/ 0 w 298"/>
                <a:gd name="T45" fmla="*/ 0 h 194"/>
                <a:gd name="T46" fmla="*/ 0 w 298"/>
                <a:gd name="T47" fmla="*/ 0 h 194"/>
                <a:gd name="T48" fmla="*/ 0 w 298"/>
                <a:gd name="T49" fmla="*/ 0 h 194"/>
                <a:gd name="T50" fmla="*/ 0 w 298"/>
                <a:gd name="T51" fmla="*/ 0 h 194"/>
                <a:gd name="T52" fmla="*/ 0 w 298"/>
                <a:gd name="T53" fmla="*/ 0 h 194"/>
                <a:gd name="T54" fmla="*/ 0 w 298"/>
                <a:gd name="T55" fmla="*/ 0 h 194"/>
                <a:gd name="T56" fmla="*/ 0 w 298"/>
                <a:gd name="T57" fmla="*/ 0 h 194"/>
                <a:gd name="T58" fmla="*/ 0 w 298"/>
                <a:gd name="T59" fmla="*/ 0 h 194"/>
                <a:gd name="T60" fmla="*/ 0 w 298"/>
                <a:gd name="T61" fmla="*/ 0 h 194"/>
                <a:gd name="T62" fmla="*/ 0 w 298"/>
                <a:gd name="T63" fmla="*/ 0 h 194"/>
                <a:gd name="T64" fmla="*/ 0 w 298"/>
                <a:gd name="T65" fmla="*/ 0 h 194"/>
                <a:gd name="T66" fmla="*/ 0 w 298"/>
                <a:gd name="T67" fmla="*/ 0 h 194"/>
                <a:gd name="T68" fmla="*/ 0 w 298"/>
                <a:gd name="T69" fmla="*/ 0 h 194"/>
                <a:gd name="T70" fmla="*/ 0 w 298"/>
                <a:gd name="T71" fmla="*/ 0 h 194"/>
                <a:gd name="T72" fmla="*/ 0 w 298"/>
                <a:gd name="T73" fmla="*/ 0 h 194"/>
                <a:gd name="T74" fmla="*/ 0 w 298"/>
                <a:gd name="T75" fmla="*/ 0 h 194"/>
                <a:gd name="T76" fmla="*/ 0 w 298"/>
                <a:gd name="T77" fmla="*/ 0 h 194"/>
                <a:gd name="T78" fmla="*/ 0 w 298"/>
                <a:gd name="T79" fmla="*/ 0 h 194"/>
                <a:gd name="T80" fmla="*/ 0 w 298"/>
                <a:gd name="T81" fmla="*/ 0 h 194"/>
                <a:gd name="T82" fmla="*/ 0 w 298"/>
                <a:gd name="T83" fmla="*/ 0 h 194"/>
                <a:gd name="T84" fmla="*/ 0 w 298"/>
                <a:gd name="T85" fmla="*/ 0 h 194"/>
                <a:gd name="T86" fmla="*/ 0 w 298"/>
                <a:gd name="T87" fmla="*/ 0 h 194"/>
                <a:gd name="T88" fmla="*/ 0 w 298"/>
                <a:gd name="T89" fmla="*/ 0 h 194"/>
                <a:gd name="T90" fmla="*/ 0 w 298"/>
                <a:gd name="T91" fmla="*/ 0 h 194"/>
                <a:gd name="T92" fmla="*/ 0 w 298"/>
                <a:gd name="T93" fmla="*/ 0 h 194"/>
                <a:gd name="T94" fmla="*/ 0 w 298"/>
                <a:gd name="T95" fmla="*/ 0 h 194"/>
                <a:gd name="T96" fmla="*/ 0 w 298"/>
                <a:gd name="T97" fmla="*/ 0 h 194"/>
                <a:gd name="T98" fmla="*/ 0 w 298"/>
                <a:gd name="T99" fmla="*/ 0 h 194"/>
                <a:gd name="T100" fmla="*/ 0 w 298"/>
                <a:gd name="T101" fmla="*/ 0 h 194"/>
                <a:gd name="T102" fmla="*/ 0 w 298"/>
                <a:gd name="T103" fmla="*/ 0 h 194"/>
                <a:gd name="T104" fmla="*/ 0 w 298"/>
                <a:gd name="T105" fmla="*/ 0 h 194"/>
                <a:gd name="T106" fmla="*/ 0 w 298"/>
                <a:gd name="T107" fmla="*/ 0 h 194"/>
                <a:gd name="T108" fmla="*/ 0 w 298"/>
                <a:gd name="T109" fmla="*/ 0 h 194"/>
                <a:gd name="T110" fmla="*/ 0 w 298"/>
                <a:gd name="T111" fmla="*/ 0 h 194"/>
                <a:gd name="T112" fmla="*/ 0 w 298"/>
                <a:gd name="T113" fmla="*/ 0 h 194"/>
                <a:gd name="T114" fmla="*/ 0 w 298"/>
                <a:gd name="T115" fmla="*/ 0 h 194"/>
                <a:gd name="T116" fmla="*/ 0 w 298"/>
                <a:gd name="T117" fmla="*/ 0 h 194"/>
                <a:gd name="T118" fmla="*/ 0 w 298"/>
                <a:gd name="T119" fmla="*/ 0 h 19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98" h="194">
                  <a:moveTo>
                    <a:pt x="157" y="37"/>
                  </a:moveTo>
                  <a:lnTo>
                    <a:pt x="142" y="24"/>
                  </a:lnTo>
                  <a:lnTo>
                    <a:pt x="144" y="19"/>
                  </a:lnTo>
                  <a:lnTo>
                    <a:pt x="135" y="11"/>
                  </a:lnTo>
                  <a:lnTo>
                    <a:pt x="127" y="0"/>
                  </a:lnTo>
                  <a:lnTo>
                    <a:pt x="117" y="11"/>
                  </a:lnTo>
                  <a:lnTo>
                    <a:pt x="111" y="7"/>
                  </a:lnTo>
                  <a:lnTo>
                    <a:pt x="100" y="17"/>
                  </a:lnTo>
                  <a:lnTo>
                    <a:pt x="100" y="22"/>
                  </a:lnTo>
                  <a:lnTo>
                    <a:pt x="87" y="28"/>
                  </a:lnTo>
                  <a:lnTo>
                    <a:pt x="54" y="54"/>
                  </a:lnTo>
                  <a:lnTo>
                    <a:pt x="45" y="65"/>
                  </a:lnTo>
                  <a:lnTo>
                    <a:pt x="45" y="78"/>
                  </a:lnTo>
                  <a:lnTo>
                    <a:pt x="33" y="82"/>
                  </a:lnTo>
                  <a:lnTo>
                    <a:pt x="9" y="108"/>
                  </a:lnTo>
                  <a:lnTo>
                    <a:pt x="9" y="117"/>
                  </a:lnTo>
                  <a:lnTo>
                    <a:pt x="0" y="128"/>
                  </a:lnTo>
                  <a:lnTo>
                    <a:pt x="4" y="141"/>
                  </a:lnTo>
                  <a:lnTo>
                    <a:pt x="15" y="134"/>
                  </a:lnTo>
                  <a:lnTo>
                    <a:pt x="26" y="122"/>
                  </a:lnTo>
                  <a:lnTo>
                    <a:pt x="43" y="119"/>
                  </a:lnTo>
                  <a:lnTo>
                    <a:pt x="54" y="122"/>
                  </a:lnTo>
                  <a:lnTo>
                    <a:pt x="58" y="141"/>
                  </a:lnTo>
                  <a:lnTo>
                    <a:pt x="56" y="154"/>
                  </a:lnTo>
                  <a:lnTo>
                    <a:pt x="63" y="163"/>
                  </a:lnTo>
                  <a:lnTo>
                    <a:pt x="72" y="169"/>
                  </a:lnTo>
                  <a:lnTo>
                    <a:pt x="91" y="171"/>
                  </a:lnTo>
                  <a:lnTo>
                    <a:pt x="133" y="176"/>
                  </a:lnTo>
                  <a:lnTo>
                    <a:pt x="142" y="171"/>
                  </a:lnTo>
                  <a:lnTo>
                    <a:pt x="148" y="163"/>
                  </a:lnTo>
                  <a:lnTo>
                    <a:pt x="152" y="146"/>
                  </a:lnTo>
                  <a:lnTo>
                    <a:pt x="167" y="145"/>
                  </a:lnTo>
                  <a:lnTo>
                    <a:pt x="172" y="156"/>
                  </a:lnTo>
                  <a:lnTo>
                    <a:pt x="172" y="181"/>
                  </a:lnTo>
                  <a:lnTo>
                    <a:pt x="191" y="194"/>
                  </a:lnTo>
                  <a:lnTo>
                    <a:pt x="205" y="172"/>
                  </a:lnTo>
                  <a:lnTo>
                    <a:pt x="220" y="165"/>
                  </a:lnTo>
                  <a:lnTo>
                    <a:pt x="237" y="167"/>
                  </a:lnTo>
                  <a:lnTo>
                    <a:pt x="250" y="174"/>
                  </a:lnTo>
                  <a:lnTo>
                    <a:pt x="255" y="180"/>
                  </a:lnTo>
                  <a:lnTo>
                    <a:pt x="259" y="161"/>
                  </a:lnTo>
                  <a:lnTo>
                    <a:pt x="269" y="139"/>
                  </a:lnTo>
                  <a:lnTo>
                    <a:pt x="291" y="135"/>
                  </a:lnTo>
                  <a:lnTo>
                    <a:pt x="298" y="121"/>
                  </a:lnTo>
                  <a:lnTo>
                    <a:pt x="291" y="109"/>
                  </a:lnTo>
                  <a:lnTo>
                    <a:pt x="281" y="104"/>
                  </a:lnTo>
                  <a:lnTo>
                    <a:pt x="253" y="99"/>
                  </a:lnTo>
                  <a:lnTo>
                    <a:pt x="252" y="85"/>
                  </a:lnTo>
                  <a:lnTo>
                    <a:pt x="252" y="70"/>
                  </a:lnTo>
                  <a:lnTo>
                    <a:pt x="252" y="59"/>
                  </a:lnTo>
                  <a:lnTo>
                    <a:pt x="235" y="50"/>
                  </a:lnTo>
                  <a:lnTo>
                    <a:pt x="226" y="54"/>
                  </a:lnTo>
                  <a:lnTo>
                    <a:pt x="211" y="43"/>
                  </a:lnTo>
                  <a:lnTo>
                    <a:pt x="209" y="35"/>
                  </a:lnTo>
                  <a:lnTo>
                    <a:pt x="203" y="26"/>
                  </a:lnTo>
                  <a:lnTo>
                    <a:pt x="203" y="22"/>
                  </a:lnTo>
                  <a:lnTo>
                    <a:pt x="187" y="17"/>
                  </a:lnTo>
                  <a:lnTo>
                    <a:pt x="181" y="24"/>
                  </a:lnTo>
                  <a:lnTo>
                    <a:pt x="170" y="32"/>
                  </a:lnTo>
                  <a:lnTo>
                    <a:pt x="157" y="37"/>
                  </a:lnTo>
                  <a:close/>
                </a:path>
              </a:pathLst>
            </a:custGeom>
            <a:solidFill>
              <a:srgbClr val="99CC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7" name="Freeform 498"/>
            <p:cNvSpPr>
              <a:spLocks/>
            </p:cNvSpPr>
            <p:nvPr/>
          </p:nvSpPr>
          <p:spPr bwMode="auto">
            <a:xfrm>
              <a:off x="712" y="1982"/>
              <a:ext cx="206" cy="101"/>
            </a:xfrm>
            <a:custGeom>
              <a:avLst/>
              <a:gdLst>
                <a:gd name="T0" fmla="*/ 0 w 453"/>
                <a:gd name="T1" fmla="*/ 0 h 206"/>
                <a:gd name="T2" fmla="*/ 0 w 453"/>
                <a:gd name="T3" fmla="*/ 0 h 206"/>
                <a:gd name="T4" fmla="*/ 0 w 453"/>
                <a:gd name="T5" fmla="*/ 0 h 206"/>
                <a:gd name="T6" fmla="*/ 0 w 453"/>
                <a:gd name="T7" fmla="*/ 0 h 206"/>
                <a:gd name="T8" fmla="*/ 0 w 453"/>
                <a:gd name="T9" fmla="*/ 0 h 206"/>
                <a:gd name="T10" fmla="*/ 0 w 453"/>
                <a:gd name="T11" fmla="*/ 0 h 206"/>
                <a:gd name="T12" fmla="*/ 0 w 453"/>
                <a:gd name="T13" fmla="*/ 0 h 206"/>
                <a:gd name="T14" fmla="*/ 0 w 453"/>
                <a:gd name="T15" fmla="*/ 0 h 206"/>
                <a:gd name="T16" fmla="*/ 0 w 453"/>
                <a:gd name="T17" fmla="*/ 0 h 206"/>
                <a:gd name="T18" fmla="*/ 0 w 453"/>
                <a:gd name="T19" fmla="*/ 0 h 206"/>
                <a:gd name="T20" fmla="*/ 0 w 453"/>
                <a:gd name="T21" fmla="*/ 0 h 206"/>
                <a:gd name="T22" fmla="*/ 0 w 453"/>
                <a:gd name="T23" fmla="*/ 0 h 206"/>
                <a:gd name="T24" fmla="*/ 0 w 453"/>
                <a:gd name="T25" fmla="*/ 0 h 206"/>
                <a:gd name="T26" fmla="*/ 0 w 453"/>
                <a:gd name="T27" fmla="*/ 0 h 206"/>
                <a:gd name="T28" fmla="*/ 0 w 453"/>
                <a:gd name="T29" fmla="*/ 0 h 206"/>
                <a:gd name="T30" fmla="*/ 0 w 453"/>
                <a:gd name="T31" fmla="*/ 0 h 206"/>
                <a:gd name="T32" fmla="*/ 0 w 453"/>
                <a:gd name="T33" fmla="*/ 0 h 206"/>
                <a:gd name="T34" fmla="*/ 0 w 453"/>
                <a:gd name="T35" fmla="*/ 0 h 206"/>
                <a:gd name="T36" fmla="*/ 0 w 453"/>
                <a:gd name="T37" fmla="*/ 0 h 206"/>
                <a:gd name="T38" fmla="*/ 0 w 453"/>
                <a:gd name="T39" fmla="*/ 0 h 206"/>
                <a:gd name="T40" fmla="*/ 0 w 453"/>
                <a:gd name="T41" fmla="*/ 0 h 206"/>
                <a:gd name="T42" fmla="*/ 0 w 453"/>
                <a:gd name="T43" fmla="*/ 0 h 206"/>
                <a:gd name="T44" fmla="*/ 0 w 453"/>
                <a:gd name="T45" fmla="*/ 0 h 206"/>
                <a:gd name="T46" fmla="*/ 0 w 453"/>
                <a:gd name="T47" fmla="*/ 0 h 206"/>
                <a:gd name="T48" fmla="*/ 0 w 453"/>
                <a:gd name="T49" fmla="*/ 0 h 206"/>
                <a:gd name="T50" fmla="*/ 0 w 453"/>
                <a:gd name="T51" fmla="*/ 0 h 206"/>
                <a:gd name="T52" fmla="*/ 0 w 453"/>
                <a:gd name="T53" fmla="*/ 0 h 206"/>
                <a:gd name="T54" fmla="*/ 0 w 453"/>
                <a:gd name="T55" fmla="*/ 0 h 206"/>
                <a:gd name="T56" fmla="*/ 0 w 453"/>
                <a:gd name="T57" fmla="*/ 0 h 206"/>
                <a:gd name="T58" fmla="*/ 0 w 453"/>
                <a:gd name="T59" fmla="*/ 0 h 206"/>
                <a:gd name="T60" fmla="*/ 0 w 453"/>
                <a:gd name="T61" fmla="*/ 0 h 206"/>
                <a:gd name="T62" fmla="*/ 0 w 453"/>
                <a:gd name="T63" fmla="*/ 0 h 20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53" h="206">
                  <a:moveTo>
                    <a:pt x="0" y="74"/>
                  </a:moveTo>
                  <a:lnTo>
                    <a:pt x="19" y="72"/>
                  </a:lnTo>
                  <a:lnTo>
                    <a:pt x="26" y="70"/>
                  </a:lnTo>
                  <a:lnTo>
                    <a:pt x="36" y="82"/>
                  </a:lnTo>
                  <a:lnTo>
                    <a:pt x="48" y="78"/>
                  </a:lnTo>
                  <a:lnTo>
                    <a:pt x="63" y="80"/>
                  </a:lnTo>
                  <a:lnTo>
                    <a:pt x="72" y="87"/>
                  </a:lnTo>
                  <a:lnTo>
                    <a:pt x="88" y="78"/>
                  </a:lnTo>
                  <a:lnTo>
                    <a:pt x="109" y="79"/>
                  </a:lnTo>
                  <a:lnTo>
                    <a:pt x="118" y="88"/>
                  </a:lnTo>
                  <a:lnTo>
                    <a:pt x="131" y="91"/>
                  </a:lnTo>
                  <a:lnTo>
                    <a:pt x="138" y="85"/>
                  </a:lnTo>
                  <a:lnTo>
                    <a:pt x="161" y="81"/>
                  </a:lnTo>
                  <a:lnTo>
                    <a:pt x="172" y="81"/>
                  </a:lnTo>
                  <a:lnTo>
                    <a:pt x="189" y="87"/>
                  </a:lnTo>
                  <a:lnTo>
                    <a:pt x="209" y="100"/>
                  </a:lnTo>
                  <a:lnTo>
                    <a:pt x="224" y="94"/>
                  </a:lnTo>
                  <a:lnTo>
                    <a:pt x="227" y="81"/>
                  </a:lnTo>
                  <a:lnTo>
                    <a:pt x="217" y="64"/>
                  </a:lnTo>
                  <a:lnTo>
                    <a:pt x="212" y="40"/>
                  </a:lnTo>
                  <a:lnTo>
                    <a:pt x="263" y="5"/>
                  </a:lnTo>
                  <a:lnTo>
                    <a:pt x="274" y="5"/>
                  </a:lnTo>
                  <a:lnTo>
                    <a:pt x="276" y="17"/>
                  </a:lnTo>
                  <a:lnTo>
                    <a:pt x="291" y="20"/>
                  </a:lnTo>
                  <a:lnTo>
                    <a:pt x="323" y="16"/>
                  </a:lnTo>
                  <a:lnTo>
                    <a:pt x="336" y="2"/>
                  </a:lnTo>
                  <a:lnTo>
                    <a:pt x="376" y="0"/>
                  </a:lnTo>
                  <a:lnTo>
                    <a:pt x="385" y="17"/>
                  </a:lnTo>
                  <a:lnTo>
                    <a:pt x="402" y="17"/>
                  </a:lnTo>
                  <a:lnTo>
                    <a:pt x="417" y="8"/>
                  </a:lnTo>
                  <a:lnTo>
                    <a:pt x="442" y="24"/>
                  </a:lnTo>
                  <a:lnTo>
                    <a:pt x="442" y="52"/>
                  </a:lnTo>
                  <a:lnTo>
                    <a:pt x="453" y="64"/>
                  </a:lnTo>
                  <a:lnTo>
                    <a:pt x="450" y="82"/>
                  </a:lnTo>
                  <a:lnTo>
                    <a:pt x="442" y="100"/>
                  </a:lnTo>
                  <a:lnTo>
                    <a:pt x="429" y="100"/>
                  </a:lnTo>
                  <a:lnTo>
                    <a:pt x="424" y="105"/>
                  </a:lnTo>
                  <a:lnTo>
                    <a:pt x="432" y="120"/>
                  </a:lnTo>
                  <a:lnTo>
                    <a:pt x="432" y="135"/>
                  </a:lnTo>
                  <a:lnTo>
                    <a:pt x="424" y="148"/>
                  </a:lnTo>
                  <a:lnTo>
                    <a:pt x="402" y="159"/>
                  </a:lnTo>
                  <a:lnTo>
                    <a:pt x="401" y="172"/>
                  </a:lnTo>
                  <a:lnTo>
                    <a:pt x="401" y="185"/>
                  </a:lnTo>
                  <a:lnTo>
                    <a:pt x="380" y="189"/>
                  </a:lnTo>
                  <a:lnTo>
                    <a:pt x="346" y="187"/>
                  </a:lnTo>
                  <a:lnTo>
                    <a:pt x="330" y="192"/>
                  </a:lnTo>
                  <a:lnTo>
                    <a:pt x="301" y="192"/>
                  </a:lnTo>
                  <a:lnTo>
                    <a:pt x="289" y="206"/>
                  </a:lnTo>
                  <a:lnTo>
                    <a:pt x="243" y="191"/>
                  </a:lnTo>
                  <a:lnTo>
                    <a:pt x="220" y="192"/>
                  </a:lnTo>
                  <a:lnTo>
                    <a:pt x="162" y="179"/>
                  </a:lnTo>
                  <a:lnTo>
                    <a:pt x="154" y="165"/>
                  </a:lnTo>
                  <a:lnTo>
                    <a:pt x="154" y="150"/>
                  </a:lnTo>
                  <a:lnTo>
                    <a:pt x="150" y="141"/>
                  </a:lnTo>
                  <a:lnTo>
                    <a:pt x="143" y="137"/>
                  </a:lnTo>
                  <a:lnTo>
                    <a:pt x="107" y="139"/>
                  </a:lnTo>
                  <a:lnTo>
                    <a:pt x="57" y="144"/>
                  </a:lnTo>
                  <a:lnTo>
                    <a:pt x="52" y="132"/>
                  </a:lnTo>
                  <a:lnTo>
                    <a:pt x="43" y="128"/>
                  </a:lnTo>
                  <a:lnTo>
                    <a:pt x="28" y="123"/>
                  </a:lnTo>
                  <a:lnTo>
                    <a:pt x="13" y="119"/>
                  </a:lnTo>
                  <a:lnTo>
                    <a:pt x="13" y="105"/>
                  </a:lnTo>
                  <a:lnTo>
                    <a:pt x="13" y="85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8" name="Freeform 499"/>
            <p:cNvSpPr>
              <a:spLocks/>
            </p:cNvSpPr>
            <p:nvPr/>
          </p:nvSpPr>
          <p:spPr bwMode="auto">
            <a:xfrm>
              <a:off x="894" y="1995"/>
              <a:ext cx="190" cy="124"/>
            </a:xfrm>
            <a:custGeom>
              <a:avLst/>
              <a:gdLst>
                <a:gd name="T0" fmla="*/ 0 w 420"/>
                <a:gd name="T1" fmla="*/ 0 h 254"/>
                <a:gd name="T2" fmla="*/ 0 w 420"/>
                <a:gd name="T3" fmla="*/ 0 h 254"/>
                <a:gd name="T4" fmla="*/ 0 w 420"/>
                <a:gd name="T5" fmla="*/ 0 h 254"/>
                <a:gd name="T6" fmla="*/ 0 w 420"/>
                <a:gd name="T7" fmla="*/ 0 h 254"/>
                <a:gd name="T8" fmla="*/ 0 w 420"/>
                <a:gd name="T9" fmla="*/ 0 h 254"/>
                <a:gd name="T10" fmla="*/ 0 w 420"/>
                <a:gd name="T11" fmla="*/ 0 h 254"/>
                <a:gd name="T12" fmla="*/ 0 w 420"/>
                <a:gd name="T13" fmla="*/ 0 h 254"/>
                <a:gd name="T14" fmla="*/ 0 w 420"/>
                <a:gd name="T15" fmla="*/ 0 h 254"/>
                <a:gd name="T16" fmla="*/ 0 w 420"/>
                <a:gd name="T17" fmla="*/ 0 h 254"/>
                <a:gd name="T18" fmla="*/ 0 w 420"/>
                <a:gd name="T19" fmla="*/ 0 h 254"/>
                <a:gd name="T20" fmla="*/ 0 w 420"/>
                <a:gd name="T21" fmla="*/ 0 h 254"/>
                <a:gd name="T22" fmla="*/ 0 w 420"/>
                <a:gd name="T23" fmla="*/ 0 h 254"/>
                <a:gd name="T24" fmla="*/ 0 w 420"/>
                <a:gd name="T25" fmla="*/ 0 h 254"/>
                <a:gd name="T26" fmla="*/ 0 w 420"/>
                <a:gd name="T27" fmla="*/ 0 h 254"/>
                <a:gd name="T28" fmla="*/ 0 w 420"/>
                <a:gd name="T29" fmla="*/ 0 h 254"/>
                <a:gd name="T30" fmla="*/ 0 w 420"/>
                <a:gd name="T31" fmla="*/ 0 h 254"/>
                <a:gd name="T32" fmla="*/ 0 w 420"/>
                <a:gd name="T33" fmla="*/ 0 h 254"/>
                <a:gd name="T34" fmla="*/ 0 w 420"/>
                <a:gd name="T35" fmla="*/ 0 h 254"/>
                <a:gd name="T36" fmla="*/ 0 w 420"/>
                <a:gd name="T37" fmla="*/ 0 h 254"/>
                <a:gd name="T38" fmla="*/ 0 w 420"/>
                <a:gd name="T39" fmla="*/ 0 h 254"/>
                <a:gd name="T40" fmla="*/ 0 w 420"/>
                <a:gd name="T41" fmla="*/ 0 h 254"/>
                <a:gd name="T42" fmla="*/ 0 w 420"/>
                <a:gd name="T43" fmla="*/ 0 h 254"/>
                <a:gd name="T44" fmla="*/ 0 w 420"/>
                <a:gd name="T45" fmla="*/ 0 h 254"/>
                <a:gd name="T46" fmla="*/ 0 w 420"/>
                <a:gd name="T47" fmla="*/ 0 h 254"/>
                <a:gd name="T48" fmla="*/ 0 w 420"/>
                <a:gd name="T49" fmla="*/ 0 h 254"/>
                <a:gd name="T50" fmla="*/ 0 w 420"/>
                <a:gd name="T51" fmla="*/ 0 h 254"/>
                <a:gd name="T52" fmla="*/ 0 w 420"/>
                <a:gd name="T53" fmla="*/ 0 h 254"/>
                <a:gd name="T54" fmla="*/ 0 w 420"/>
                <a:gd name="T55" fmla="*/ 0 h 254"/>
                <a:gd name="T56" fmla="*/ 0 w 420"/>
                <a:gd name="T57" fmla="*/ 0 h 254"/>
                <a:gd name="T58" fmla="*/ 0 w 420"/>
                <a:gd name="T59" fmla="*/ 0 h 254"/>
                <a:gd name="T60" fmla="*/ 0 w 420"/>
                <a:gd name="T61" fmla="*/ 0 h 254"/>
                <a:gd name="T62" fmla="*/ 0 w 420"/>
                <a:gd name="T63" fmla="*/ 0 h 254"/>
                <a:gd name="T64" fmla="*/ 0 w 420"/>
                <a:gd name="T65" fmla="*/ 0 h 254"/>
                <a:gd name="T66" fmla="*/ 0 w 420"/>
                <a:gd name="T67" fmla="*/ 0 h 254"/>
                <a:gd name="T68" fmla="*/ 0 w 420"/>
                <a:gd name="T69" fmla="*/ 0 h 254"/>
                <a:gd name="T70" fmla="*/ 0 w 420"/>
                <a:gd name="T71" fmla="*/ 0 h 254"/>
                <a:gd name="T72" fmla="*/ 0 w 420"/>
                <a:gd name="T73" fmla="*/ 0 h 254"/>
                <a:gd name="T74" fmla="*/ 0 w 420"/>
                <a:gd name="T75" fmla="*/ 0 h 254"/>
                <a:gd name="T76" fmla="*/ 0 w 420"/>
                <a:gd name="T77" fmla="*/ 0 h 254"/>
                <a:gd name="T78" fmla="*/ 0 w 420"/>
                <a:gd name="T79" fmla="*/ 0 h 254"/>
                <a:gd name="T80" fmla="*/ 0 w 420"/>
                <a:gd name="T81" fmla="*/ 0 h 254"/>
                <a:gd name="T82" fmla="*/ 0 w 420"/>
                <a:gd name="T83" fmla="*/ 0 h 254"/>
                <a:gd name="T84" fmla="*/ 0 w 420"/>
                <a:gd name="T85" fmla="*/ 0 h 254"/>
                <a:gd name="T86" fmla="*/ 0 w 420"/>
                <a:gd name="T87" fmla="*/ 0 h 254"/>
                <a:gd name="T88" fmla="*/ 0 w 420"/>
                <a:gd name="T89" fmla="*/ 0 h 254"/>
                <a:gd name="T90" fmla="*/ 0 w 420"/>
                <a:gd name="T91" fmla="*/ 0 h 254"/>
                <a:gd name="T92" fmla="*/ 0 w 420"/>
                <a:gd name="T93" fmla="*/ 0 h 254"/>
                <a:gd name="T94" fmla="*/ 0 w 420"/>
                <a:gd name="T95" fmla="*/ 0 h 254"/>
                <a:gd name="T96" fmla="*/ 0 w 420"/>
                <a:gd name="T97" fmla="*/ 0 h 254"/>
                <a:gd name="T98" fmla="*/ 0 w 420"/>
                <a:gd name="T99" fmla="*/ 0 h 254"/>
                <a:gd name="T100" fmla="*/ 0 w 420"/>
                <a:gd name="T101" fmla="*/ 0 h 254"/>
                <a:gd name="T102" fmla="*/ 0 w 420"/>
                <a:gd name="T103" fmla="*/ 0 h 254"/>
                <a:gd name="T104" fmla="*/ 0 w 420"/>
                <a:gd name="T105" fmla="*/ 0 h 254"/>
                <a:gd name="T106" fmla="*/ 0 w 420"/>
                <a:gd name="T107" fmla="*/ 0 h 254"/>
                <a:gd name="T108" fmla="*/ 0 w 420"/>
                <a:gd name="T109" fmla="*/ 0 h 254"/>
                <a:gd name="T110" fmla="*/ 0 w 420"/>
                <a:gd name="T111" fmla="*/ 0 h 254"/>
                <a:gd name="T112" fmla="*/ 0 w 420"/>
                <a:gd name="T113" fmla="*/ 0 h 254"/>
                <a:gd name="T114" fmla="*/ 0 w 420"/>
                <a:gd name="T115" fmla="*/ 0 h 254"/>
                <a:gd name="T116" fmla="*/ 0 w 420"/>
                <a:gd name="T117" fmla="*/ 0 h 254"/>
                <a:gd name="T118" fmla="*/ 0 w 420"/>
                <a:gd name="T119" fmla="*/ 0 h 254"/>
                <a:gd name="T120" fmla="*/ 0 w 420"/>
                <a:gd name="T121" fmla="*/ 0 h 254"/>
                <a:gd name="T122" fmla="*/ 0 w 420"/>
                <a:gd name="T123" fmla="*/ 0 h 2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20" h="254">
                  <a:moveTo>
                    <a:pt x="2" y="161"/>
                  </a:moveTo>
                  <a:lnTo>
                    <a:pt x="15" y="172"/>
                  </a:lnTo>
                  <a:lnTo>
                    <a:pt x="13" y="178"/>
                  </a:lnTo>
                  <a:lnTo>
                    <a:pt x="17" y="189"/>
                  </a:lnTo>
                  <a:lnTo>
                    <a:pt x="28" y="189"/>
                  </a:lnTo>
                  <a:lnTo>
                    <a:pt x="70" y="230"/>
                  </a:lnTo>
                  <a:lnTo>
                    <a:pt x="83" y="232"/>
                  </a:lnTo>
                  <a:lnTo>
                    <a:pt x="117" y="254"/>
                  </a:lnTo>
                  <a:lnTo>
                    <a:pt x="133" y="241"/>
                  </a:lnTo>
                  <a:lnTo>
                    <a:pt x="157" y="243"/>
                  </a:lnTo>
                  <a:lnTo>
                    <a:pt x="165" y="248"/>
                  </a:lnTo>
                  <a:lnTo>
                    <a:pt x="183" y="241"/>
                  </a:lnTo>
                  <a:lnTo>
                    <a:pt x="220" y="226"/>
                  </a:lnTo>
                  <a:lnTo>
                    <a:pt x="263" y="219"/>
                  </a:lnTo>
                  <a:lnTo>
                    <a:pt x="281" y="222"/>
                  </a:lnTo>
                  <a:lnTo>
                    <a:pt x="287" y="232"/>
                  </a:lnTo>
                  <a:lnTo>
                    <a:pt x="302" y="215"/>
                  </a:lnTo>
                  <a:lnTo>
                    <a:pt x="322" y="208"/>
                  </a:lnTo>
                  <a:lnTo>
                    <a:pt x="341" y="205"/>
                  </a:lnTo>
                  <a:lnTo>
                    <a:pt x="374" y="172"/>
                  </a:lnTo>
                  <a:lnTo>
                    <a:pt x="383" y="152"/>
                  </a:lnTo>
                  <a:lnTo>
                    <a:pt x="387" y="113"/>
                  </a:lnTo>
                  <a:lnTo>
                    <a:pt x="391" y="81"/>
                  </a:lnTo>
                  <a:lnTo>
                    <a:pt x="404" y="80"/>
                  </a:lnTo>
                  <a:lnTo>
                    <a:pt x="414" y="68"/>
                  </a:lnTo>
                  <a:lnTo>
                    <a:pt x="420" y="59"/>
                  </a:lnTo>
                  <a:lnTo>
                    <a:pt x="407" y="50"/>
                  </a:lnTo>
                  <a:lnTo>
                    <a:pt x="400" y="54"/>
                  </a:lnTo>
                  <a:lnTo>
                    <a:pt x="381" y="50"/>
                  </a:lnTo>
                  <a:lnTo>
                    <a:pt x="370" y="35"/>
                  </a:lnTo>
                  <a:lnTo>
                    <a:pt x="359" y="15"/>
                  </a:lnTo>
                  <a:lnTo>
                    <a:pt x="346" y="15"/>
                  </a:lnTo>
                  <a:lnTo>
                    <a:pt x="326" y="0"/>
                  </a:lnTo>
                  <a:lnTo>
                    <a:pt x="315" y="2"/>
                  </a:lnTo>
                  <a:lnTo>
                    <a:pt x="274" y="7"/>
                  </a:lnTo>
                  <a:lnTo>
                    <a:pt x="266" y="19"/>
                  </a:lnTo>
                  <a:lnTo>
                    <a:pt x="255" y="33"/>
                  </a:lnTo>
                  <a:lnTo>
                    <a:pt x="240" y="41"/>
                  </a:lnTo>
                  <a:lnTo>
                    <a:pt x="226" y="44"/>
                  </a:lnTo>
                  <a:lnTo>
                    <a:pt x="216" y="41"/>
                  </a:lnTo>
                  <a:lnTo>
                    <a:pt x="207" y="35"/>
                  </a:lnTo>
                  <a:lnTo>
                    <a:pt x="200" y="33"/>
                  </a:lnTo>
                  <a:lnTo>
                    <a:pt x="187" y="39"/>
                  </a:lnTo>
                  <a:lnTo>
                    <a:pt x="170" y="48"/>
                  </a:lnTo>
                  <a:lnTo>
                    <a:pt x="135" y="63"/>
                  </a:lnTo>
                  <a:lnTo>
                    <a:pt x="120" y="65"/>
                  </a:lnTo>
                  <a:lnTo>
                    <a:pt x="83" y="63"/>
                  </a:lnTo>
                  <a:lnTo>
                    <a:pt x="78" y="61"/>
                  </a:lnTo>
                  <a:lnTo>
                    <a:pt x="68" y="46"/>
                  </a:lnTo>
                  <a:lnTo>
                    <a:pt x="56" y="39"/>
                  </a:lnTo>
                  <a:lnTo>
                    <a:pt x="52" y="44"/>
                  </a:lnTo>
                  <a:lnTo>
                    <a:pt x="50" y="59"/>
                  </a:lnTo>
                  <a:lnTo>
                    <a:pt x="43" y="74"/>
                  </a:lnTo>
                  <a:lnTo>
                    <a:pt x="30" y="74"/>
                  </a:lnTo>
                  <a:lnTo>
                    <a:pt x="26" y="78"/>
                  </a:lnTo>
                  <a:lnTo>
                    <a:pt x="33" y="93"/>
                  </a:lnTo>
                  <a:lnTo>
                    <a:pt x="31" y="108"/>
                  </a:lnTo>
                  <a:lnTo>
                    <a:pt x="22" y="122"/>
                  </a:lnTo>
                  <a:lnTo>
                    <a:pt x="15" y="128"/>
                  </a:lnTo>
                  <a:lnTo>
                    <a:pt x="4" y="133"/>
                  </a:lnTo>
                  <a:lnTo>
                    <a:pt x="0" y="145"/>
                  </a:lnTo>
                  <a:lnTo>
                    <a:pt x="2" y="161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9" name="Freeform 500"/>
            <p:cNvSpPr>
              <a:spLocks/>
            </p:cNvSpPr>
            <p:nvPr/>
          </p:nvSpPr>
          <p:spPr bwMode="auto">
            <a:xfrm>
              <a:off x="810" y="2073"/>
              <a:ext cx="91" cy="57"/>
            </a:xfrm>
            <a:custGeom>
              <a:avLst/>
              <a:gdLst>
                <a:gd name="T0" fmla="*/ 0 w 199"/>
                <a:gd name="T1" fmla="*/ 0 h 115"/>
                <a:gd name="T2" fmla="*/ 0 w 199"/>
                <a:gd name="T3" fmla="*/ 0 h 115"/>
                <a:gd name="T4" fmla="*/ 0 w 199"/>
                <a:gd name="T5" fmla="*/ 0 h 115"/>
                <a:gd name="T6" fmla="*/ 0 w 199"/>
                <a:gd name="T7" fmla="*/ 0 h 115"/>
                <a:gd name="T8" fmla="*/ 0 w 199"/>
                <a:gd name="T9" fmla="*/ 0 h 115"/>
                <a:gd name="T10" fmla="*/ 0 w 199"/>
                <a:gd name="T11" fmla="*/ 0 h 115"/>
                <a:gd name="T12" fmla="*/ 0 w 199"/>
                <a:gd name="T13" fmla="*/ 0 h 115"/>
                <a:gd name="T14" fmla="*/ 0 w 199"/>
                <a:gd name="T15" fmla="*/ 0 h 115"/>
                <a:gd name="T16" fmla="*/ 0 w 199"/>
                <a:gd name="T17" fmla="*/ 0 h 115"/>
                <a:gd name="T18" fmla="*/ 0 w 199"/>
                <a:gd name="T19" fmla="*/ 0 h 115"/>
                <a:gd name="T20" fmla="*/ 0 w 199"/>
                <a:gd name="T21" fmla="*/ 0 h 115"/>
                <a:gd name="T22" fmla="*/ 0 w 199"/>
                <a:gd name="T23" fmla="*/ 0 h 115"/>
                <a:gd name="T24" fmla="*/ 0 w 199"/>
                <a:gd name="T25" fmla="*/ 0 h 115"/>
                <a:gd name="T26" fmla="*/ 0 w 199"/>
                <a:gd name="T27" fmla="*/ 0 h 115"/>
                <a:gd name="T28" fmla="*/ 0 w 199"/>
                <a:gd name="T29" fmla="*/ 0 h 115"/>
                <a:gd name="T30" fmla="*/ 0 w 199"/>
                <a:gd name="T31" fmla="*/ 0 h 115"/>
                <a:gd name="T32" fmla="*/ 0 w 199"/>
                <a:gd name="T33" fmla="*/ 0 h 115"/>
                <a:gd name="T34" fmla="*/ 0 w 199"/>
                <a:gd name="T35" fmla="*/ 0 h 115"/>
                <a:gd name="T36" fmla="*/ 0 w 199"/>
                <a:gd name="T37" fmla="*/ 0 h 115"/>
                <a:gd name="T38" fmla="*/ 0 w 199"/>
                <a:gd name="T39" fmla="*/ 0 h 115"/>
                <a:gd name="T40" fmla="*/ 0 w 199"/>
                <a:gd name="T41" fmla="*/ 0 h 115"/>
                <a:gd name="T42" fmla="*/ 0 w 199"/>
                <a:gd name="T43" fmla="*/ 0 h 115"/>
                <a:gd name="T44" fmla="*/ 0 w 199"/>
                <a:gd name="T45" fmla="*/ 0 h 115"/>
                <a:gd name="T46" fmla="*/ 0 w 199"/>
                <a:gd name="T47" fmla="*/ 0 h 115"/>
                <a:gd name="T48" fmla="*/ 0 w 199"/>
                <a:gd name="T49" fmla="*/ 0 h 115"/>
                <a:gd name="T50" fmla="*/ 0 w 199"/>
                <a:gd name="T51" fmla="*/ 0 h 115"/>
                <a:gd name="T52" fmla="*/ 0 w 199"/>
                <a:gd name="T53" fmla="*/ 0 h 115"/>
                <a:gd name="T54" fmla="*/ 0 w 199"/>
                <a:gd name="T55" fmla="*/ 0 h 11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99" h="115">
                  <a:moveTo>
                    <a:pt x="17" y="63"/>
                  </a:moveTo>
                  <a:lnTo>
                    <a:pt x="37" y="83"/>
                  </a:lnTo>
                  <a:lnTo>
                    <a:pt x="31" y="93"/>
                  </a:lnTo>
                  <a:lnTo>
                    <a:pt x="22" y="100"/>
                  </a:lnTo>
                  <a:lnTo>
                    <a:pt x="11" y="102"/>
                  </a:lnTo>
                  <a:lnTo>
                    <a:pt x="0" y="104"/>
                  </a:lnTo>
                  <a:lnTo>
                    <a:pt x="20" y="113"/>
                  </a:lnTo>
                  <a:lnTo>
                    <a:pt x="28" y="115"/>
                  </a:lnTo>
                  <a:lnTo>
                    <a:pt x="53" y="100"/>
                  </a:lnTo>
                  <a:lnTo>
                    <a:pt x="108" y="114"/>
                  </a:lnTo>
                  <a:lnTo>
                    <a:pt x="144" y="74"/>
                  </a:lnTo>
                  <a:lnTo>
                    <a:pt x="151" y="57"/>
                  </a:lnTo>
                  <a:lnTo>
                    <a:pt x="158" y="52"/>
                  </a:lnTo>
                  <a:lnTo>
                    <a:pt x="178" y="54"/>
                  </a:lnTo>
                  <a:lnTo>
                    <a:pt x="199" y="30"/>
                  </a:lnTo>
                  <a:lnTo>
                    <a:pt x="197" y="15"/>
                  </a:lnTo>
                  <a:lnTo>
                    <a:pt x="183" y="0"/>
                  </a:lnTo>
                  <a:lnTo>
                    <a:pt x="173" y="2"/>
                  </a:lnTo>
                  <a:lnTo>
                    <a:pt x="163" y="5"/>
                  </a:lnTo>
                  <a:lnTo>
                    <a:pt x="145" y="1"/>
                  </a:lnTo>
                  <a:lnTo>
                    <a:pt x="127" y="2"/>
                  </a:lnTo>
                  <a:lnTo>
                    <a:pt x="109" y="7"/>
                  </a:lnTo>
                  <a:lnTo>
                    <a:pt x="84" y="5"/>
                  </a:lnTo>
                  <a:lnTo>
                    <a:pt x="73" y="20"/>
                  </a:lnTo>
                  <a:lnTo>
                    <a:pt x="31" y="7"/>
                  </a:lnTo>
                  <a:lnTo>
                    <a:pt x="15" y="7"/>
                  </a:lnTo>
                  <a:lnTo>
                    <a:pt x="15" y="32"/>
                  </a:lnTo>
                  <a:lnTo>
                    <a:pt x="17" y="63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0" name="Freeform 501" descr="Diagonal weit nach oben"/>
            <p:cNvSpPr>
              <a:spLocks/>
            </p:cNvSpPr>
            <p:nvPr/>
          </p:nvSpPr>
          <p:spPr bwMode="auto">
            <a:xfrm>
              <a:off x="1076" y="2176"/>
              <a:ext cx="176" cy="138"/>
            </a:xfrm>
            <a:custGeom>
              <a:avLst/>
              <a:gdLst>
                <a:gd name="T0" fmla="*/ 0 w 384"/>
                <a:gd name="T1" fmla="*/ 0 h 281"/>
                <a:gd name="T2" fmla="*/ 0 w 384"/>
                <a:gd name="T3" fmla="*/ 0 h 281"/>
                <a:gd name="T4" fmla="*/ 0 w 384"/>
                <a:gd name="T5" fmla="*/ 0 h 281"/>
                <a:gd name="T6" fmla="*/ 0 w 384"/>
                <a:gd name="T7" fmla="*/ 0 h 281"/>
                <a:gd name="T8" fmla="*/ 0 w 384"/>
                <a:gd name="T9" fmla="*/ 0 h 281"/>
                <a:gd name="T10" fmla="*/ 0 w 384"/>
                <a:gd name="T11" fmla="*/ 0 h 281"/>
                <a:gd name="T12" fmla="*/ 0 w 384"/>
                <a:gd name="T13" fmla="*/ 0 h 281"/>
                <a:gd name="T14" fmla="*/ 0 w 384"/>
                <a:gd name="T15" fmla="*/ 0 h 281"/>
                <a:gd name="T16" fmla="*/ 0 w 384"/>
                <a:gd name="T17" fmla="*/ 0 h 281"/>
                <a:gd name="T18" fmla="*/ 0 w 384"/>
                <a:gd name="T19" fmla="*/ 0 h 281"/>
                <a:gd name="T20" fmla="*/ 0 w 384"/>
                <a:gd name="T21" fmla="*/ 0 h 281"/>
                <a:gd name="T22" fmla="*/ 0 w 384"/>
                <a:gd name="T23" fmla="*/ 0 h 281"/>
                <a:gd name="T24" fmla="*/ 0 w 384"/>
                <a:gd name="T25" fmla="*/ 0 h 281"/>
                <a:gd name="T26" fmla="*/ 0 w 384"/>
                <a:gd name="T27" fmla="*/ 0 h 281"/>
                <a:gd name="T28" fmla="*/ 0 w 384"/>
                <a:gd name="T29" fmla="*/ 0 h 281"/>
                <a:gd name="T30" fmla="*/ 0 w 384"/>
                <a:gd name="T31" fmla="*/ 0 h 281"/>
                <a:gd name="T32" fmla="*/ 0 w 384"/>
                <a:gd name="T33" fmla="*/ 0 h 281"/>
                <a:gd name="T34" fmla="*/ 0 w 384"/>
                <a:gd name="T35" fmla="*/ 0 h 281"/>
                <a:gd name="T36" fmla="*/ 0 w 384"/>
                <a:gd name="T37" fmla="*/ 0 h 281"/>
                <a:gd name="T38" fmla="*/ 0 w 384"/>
                <a:gd name="T39" fmla="*/ 0 h 281"/>
                <a:gd name="T40" fmla="*/ 0 w 384"/>
                <a:gd name="T41" fmla="*/ 0 h 281"/>
                <a:gd name="T42" fmla="*/ 0 w 384"/>
                <a:gd name="T43" fmla="*/ 0 h 281"/>
                <a:gd name="T44" fmla="*/ 0 w 384"/>
                <a:gd name="T45" fmla="*/ 0 h 281"/>
                <a:gd name="T46" fmla="*/ 0 w 384"/>
                <a:gd name="T47" fmla="*/ 0 h 281"/>
                <a:gd name="T48" fmla="*/ 0 w 384"/>
                <a:gd name="T49" fmla="*/ 0 h 281"/>
                <a:gd name="T50" fmla="*/ 0 w 384"/>
                <a:gd name="T51" fmla="*/ 0 h 281"/>
                <a:gd name="T52" fmla="*/ 0 w 384"/>
                <a:gd name="T53" fmla="*/ 0 h 281"/>
                <a:gd name="T54" fmla="*/ 0 w 384"/>
                <a:gd name="T55" fmla="*/ 0 h 281"/>
                <a:gd name="T56" fmla="*/ 0 w 384"/>
                <a:gd name="T57" fmla="*/ 0 h 281"/>
                <a:gd name="T58" fmla="*/ 0 w 384"/>
                <a:gd name="T59" fmla="*/ 0 h 281"/>
                <a:gd name="T60" fmla="*/ 0 w 384"/>
                <a:gd name="T61" fmla="*/ 0 h 281"/>
                <a:gd name="T62" fmla="*/ 0 w 384"/>
                <a:gd name="T63" fmla="*/ 0 h 281"/>
                <a:gd name="T64" fmla="*/ 0 w 384"/>
                <a:gd name="T65" fmla="*/ 0 h 281"/>
                <a:gd name="T66" fmla="*/ 0 w 384"/>
                <a:gd name="T67" fmla="*/ 0 h 281"/>
                <a:gd name="T68" fmla="*/ 0 w 384"/>
                <a:gd name="T69" fmla="*/ 0 h 281"/>
                <a:gd name="T70" fmla="*/ 0 w 384"/>
                <a:gd name="T71" fmla="*/ 0 h 28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84" h="281">
                  <a:moveTo>
                    <a:pt x="9" y="33"/>
                  </a:moveTo>
                  <a:lnTo>
                    <a:pt x="7" y="39"/>
                  </a:lnTo>
                  <a:lnTo>
                    <a:pt x="0" y="46"/>
                  </a:lnTo>
                  <a:lnTo>
                    <a:pt x="2" y="59"/>
                  </a:lnTo>
                  <a:lnTo>
                    <a:pt x="13" y="80"/>
                  </a:lnTo>
                  <a:lnTo>
                    <a:pt x="28" y="82"/>
                  </a:lnTo>
                  <a:lnTo>
                    <a:pt x="31" y="91"/>
                  </a:lnTo>
                  <a:lnTo>
                    <a:pt x="30" y="115"/>
                  </a:lnTo>
                  <a:lnTo>
                    <a:pt x="24" y="122"/>
                  </a:lnTo>
                  <a:lnTo>
                    <a:pt x="6" y="135"/>
                  </a:lnTo>
                  <a:lnTo>
                    <a:pt x="4" y="141"/>
                  </a:lnTo>
                  <a:lnTo>
                    <a:pt x="9" y="159"/>
                  </a:lnTo>
                  <a:lnTo>
                    <a:pt x="11" y="173"/>
                  </a:lnTo>
                  <a:lnTo>
                    <a:pt x="6" y="186"/>
                  </a:lnTo>
                  <a:lnTo>
                    <a:pt x="0" y="196"/>
                  </a:lnTo>
                  <a:lnTo>
                    <a:pt x="9" y="209"/>
                  </a:lnTo>
                  <a:lnTo>
                    <a:pt x="17" y="207"/>
                  </a:lnTo>
                  <a:lnTo>
                    <a:pt x="30" y="222"/>
                  </a:lnTo>
                  <a:lnTo>
                    <a:pt x="31" y="236"/>
                  </a:lnTo>
                  <a:lnTo>
                    <a:pt x="31" y="255"/>
                  </a:lnTo>
                  <a:lnTo>
                    <a:pt x="30" y="264"/>
                  </a:lnTo>
                  <a:lnTo>
                    <a:pt x="44" y="281"/>
                  </a:lnTo>
                  <a:lnTo>
                    <a:pt x="74" y="275"/>
                  </a:lnTo>
                  <a:lnTo>
                    <a:pt x="109" y="264"/>
                  </a:lnTo>
                  <a:lnTo>
                    <a:pt x="136" y="248"/>
                  </a:lnTo>
                  <a:lnTo>
                    <a:pt x="149" y="236"/>
                  </a:lnTo>
                  <a:lnTo>
                    <a:pt x="166" y="259"/>
                  </a:lnTo>
                  <a:lnTo>
                    <a:pt x="179" y="253"/>
                  </a:lnTo>
                  <a:lnTo>
                    <a:pt x="197" y="259"/>
                  </a:lnTo>
                  <a:lnTo>
                    <a:pt x="208" y="262"/>
                  </a:lnTo>
                  <a:lnTo>
                    <a:pt x="230" y="253"/>
                  </a:lnTo>
                  <a:lnTo>
                    <a:pt x="243" y="249"/>
                  </a:lnTo>
                  <a:lnTo>
                    <a:pt x="243" y="238"/>
                  </a:lnTo>
                  <a:lnTo>
                    <a:pt x="245" y="220"/>
                  </a:lnTo>
                  <a:lnTo>
                    <a:pt x="256" y="214"/>
                  </a:lnTo>
                  <a:lnTo>
                    <a:pt x="271" y="220"/>
                  </a:lnTo>
                  <a:lnTo>
                    <a:pt x="273" y="227"/>
                  </a:lnTo>
                  <a:lnTo>
                    <a:pt x="284" y="212"/>
                  </a:lnTo>
                  <a:lnTo>
                    <a:pt x="312" y="199"/>
                  </a:lnTo>
                  <a:lnTo>
                    <a:pt x="336" y="196"/>
                  </a:lnTo>
                  <a:lnTo>
                    <a:pt x="358" y="196"/>
                  </a:lnTo>
                  <a:lnTo>
                    <a:pt x="354" y="175"/>
                  </a:lnTo>
                  <a:lnTo>
                    <a:pt x="351" y="164"/>
                  </a:lnTo>
                  <a:lnTo>
                    <a:pt x="328" y="147"/>
                  </a:lnTo>
                  <a:lnTo>
                    <a:pt x="327" y="142"/>
                  </a:lnTo>
                  <a:lnTo>
                    <a:pt x="340" y="124"/>
                  </a:lnTo>
                  <a:lnTo>
                    <a:pt x="353" y="121"/>
                  </a:lnTo>
                  <a:lnTo>
                    <a:pt x="349" y="111"/>
                  </a:lnTo>
                  <a:lnTo>
                    <a:pt x="356" y="93"/>
                  </a:lnTo>
                  <a:lnTo>
                    <a:pt x="356" y="82"/>
                  </a:lnTo>
                  <a:lnTo>
                    <a:pt x="360" y="61"/>
                  </a:lnTo>
                  <a:lnTo>
                    <a:pt x="364" y="52"/>
                  </a:lnTo>
                  <a:lnTo>
                    <a:pt x="377" y="54"/>
                  </a:lnTo>
                  <a:lnTo>
                    <a:pt x="384" y="39"/>
                  </a:lnTo>
                  <a:lnTo>
                    <a:pt x="377" y="26"/>
                  </a:lnTo>
                  <a:lnTo>
                    <a:pt x="373" y="9"/>
                  </a:lnTo>
                  <a:lnTo>
                    <a:pt x="364" y="11"/>
                  </a:lnTo>
                  <a:lnTo>
                    <a:pt x="321" y="2"/>
                  </a:lnTo>
                  <a:lnTo>
                    <a:pt x="293" y="0"/>
                  </a:lnTo>
                  <a:lnTo>
                    <a:pt x="266" y="6"/>
                  </a:lnTo>
                  <a:lnTo>
                    <a:pt x="242" y="17"/>
                  </a:lnTo>
                  <a:lnTo>
                    <a:pt x="214" y="32"/>
                  </a:lnTo>
                  <a:lnTo>
                    <a:pt x="193" y="48"/>
                  </a:lnTo>
                  <a:lnTo>
                    <a:pt x="173" y="50"/>
                  </a:lnTo>
                  <a:lnTo>
                    <a:pt x="145" y="45"/>
                  </a:lnTo>
                  <a:lnTo>
                    <a:pt x="119" y="54"/>
                  </a:lnTo>
                  <a:lnTo>
                    <a:pt x="102" y="58"/>
                  </a:lnTo>
                  <a:lnTo>
                    <a:pt x="83" y="52"/>
                  </a:lnTo>
                  <a:lnTo>
                    <a:pt x="56" y="41"/>
                  </a:lnTo>
                  <a:lnTo>
                    <a:pt x="41" y="37"/>
                  </a:lnTo>
                  <a:lnTo>
                    <a:pt x="20" y="33"/>
                  </a:lnTo>
                  <a:lnTo>
                    <a:pt x="9" y="33"/>
                  </a:lnTo>
                  <a:close/>
                </a:path>
              </a:pathLst>
            </a:custGeom>
            <a:pattFill prst="wdUpDiag">
              <a:fgClr>
                <a:srgbClr val="99CCFF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1" name="Freeform 502"/>
            <p:cNvSpPr>
              <a:spLocks/>
            </p:cNvSpPr>
            <p:nvPr/>
          </p:nvSpPr>
          <p:spPr bwMode="auto">
            <a:xfrm>
              <a:off x="976" y="2262"/>
              <a:ext cx="68" cy="121"/>
            </a:xfrm>
            <a:custGeom>
              <a:avLst/>
              <a:gdLst>
                <a:gd name="T0" fmla="*/ 0 w 148"/>
                <a:gd name="T1" fmla="*/ 0 h 248"/>
                <a:gd name="T2" fmla="*/ 0 w 148"/>
                <a:gd name="T3" fmla="*/ 0 h 248"/>
                <a:gd name="T4" fmla="*/ 0 w 148"/>
                <a:gd name="T5" fmla="*/ 0 h 248"/>
                <a:gd name="T6" fmla="*/ 0 w 148"/>
                <a:gd name="T7" fmla="*/ 0 h 248"/>
                <a:gd name="T8" fmla="*/ 0 w 148"/>
                <a:gd name="T9" fmla="*/ 0 h 248"/>
                <a:gd name="T10" fmla="*/ 0 w 148"/>
                <a:gd name="T11" fmla="*/ 0 h 248"/>
                <a:gd name="T12" fmla="*/ 0 w 148"/>
                <a:gd name="T13" fmla="*/ 0 h 248"/>
                <a:gd name="T14" fmla="*/ 0 w 148"/>
                <a:gd name="T15" fmla="*/ 0 h 248"/>
                <a:gd name="T16" fmla="*/ 0 w 148"/>
                <a:gd name="T17" fmla="*/ 0 h 248"/>
                <a:gd name="T18" fmla="*/ 0 w 148"/>
                <a:gd name="T19" fmla="*/ 0 h 248"/>
                <a:gd name="T20" fmla="*/ 0 w 148"/>
                <a:gd name="T21" fmla="*/ 0 h 248"/>
                <a:gd name="T22" fmla="*/ 0 w 148"/>
                <a:gd name="T23" fmla="*/ 0 h 248"/>
                <a:gd name="T24" fmla="*/ 0 w 148"/>
                <a:gd name="T25" fmla="*/ 0 h 248"/>
                <a:gd name="T26" fmla="*/ 0 w 148"/>
                <a:gd name="T27" fmla="*/ 0 h 248"/>
                <a:gd name="T28" fmla="*/ 0 w 148"/>
                <a:gd name="T29" fmla="*/ 0 h 248"/>
                <a:gd name="T30" fmla="*/ 0 w 148"/>
                <a:gd name="T31" fmla="*/ 0 h 248"/>
                <a:gd name="T32" fmla="*/ 0 w 148"/>
                <a:gd name="T33" fmla="*/ 0 h 248"/>
                <a:gd name="T34" fmla="*/ 0 w 148"/>
                <a:gd name="T35" fmla="*/ 0 h 248"/>
                <a:gd name="T36" fmla="*/ 0 w 148"/>
                <a:gd name="T37" fmla="*/ 0 h 248"/>
                <a:gd name="T38" fmla="*/ 0 w 148"/>
                <a:gd name="T39" fmla="*/ 0 h 248"/>
                <a:gd name="T40" fmla="*/ 0 w 148"/>
                <a:gd name="T41" fmla="*/ 0 h 248"/>
                <a:gd name="T42" fmla="*/ 0 w 148"/>
                <a:gd name="T43" fmla="*/ 0 h 248"/>
                <a:gd name="T44" fmla="*/ 0 w 148"/>
                <a:gd name="T45" fmla="*/ 0 h 248"/>
                <a:gd name="T46" fmla="*/ 0 w 148"/>
                <a:gd name="T47" fmla="*/ 0 h 248"/>
                <a:gd name="T48" fmla="*/ 0 w 148"/>
                <a:gd name="T49" fmla="*/ 0 h 248"/>
                <a:gd name="T50" fmla="*/ 0 w 148"/>
                <a:gd name="T51" fmla="*/ 0 h 248"/>
                <a:gd name="T52" fmla="*/ 0 w 148"/>
                <a:gd name="T53" fmla="*/ 0 h 248"/>
                <a:gd name="T54" fmla="*/ 0 w 148"/>
                <a:gd name="T55" fmla="*/ 0 h 248"/>
                <a:gd name="T56" fmla="*/ 0 w 148"/>
                <a:gd name="T57" fmla="*/ 0 h 248"/>
                <a:gd name="T58" fmla="*/ 0 w 148"/>
                <a:gd name="T59" fmla="*/ 0 h 248"/>
                <a:gd name="T60" fmla="*/ 0 w 148"/>
                <a:gd name="T61" fmla="*/ 0 h 248"/>
                <a:gd name="T62" fmla="*/ 0 w 148"/>
                <a:gd name="T63" fmla="*/ 0 h 248"/>
                <a:gd name="T64" fmla="*/ 0 w 148"/>
                <a:gd name="T65" fmla="*/ 0 h 248"/>
                <a:gd name="T66" fmla="*/ 0 w 148"/>
                <a:gd name="T67" fmla="*/ 0 h 248"/>
                <a:gd name="T68" fmla="*/ 0 w 148"/>
                <a:gd name="T69" fmla="*/ 0 h 248"/>
                <a:gd name="T70" fmla="*/ 0 w 148"/>
                <a:gd name="T71" fmla="*/ 0 h 248"/>
                <a:gd name="T72" fmla="*/ 0 w 148"/>
                <a:gd name="T73" fmla="*/ 0 h 248"/>
                <a:gd name="T74" fmla="*/ 0 w 148"/>
                <a:gd name="T75" fmla="*/ 0 h 248"/>
                <a:gd name="T76" fmla="*/ 0 w 148"/>
                <a:gd name="T77" fmla="*/ 0 h 248"/>
                <a:gd name="T78" fmla="*/ 0 w 148"/>
                <a:gd name="T79" fmla="*/ 0 h 248"/>
                <a:gd name="T80" fmla="*/ 0 w 148"/>
                <a:gd name="T81" fmla="*/ 0 h 248"/>
                <a:gd name="T82" fmla="*/ 0 w 148"/>
                <a:gd name="T83" fmla="*/ 0 h 248"/>
                <a:gd name="T84" fmla="*/ 0 w 148"/>
                <a:gd name="T85" fmla="*/ 0 h 248"/>
                <a:gd name="T86" fmla="*/ 0 w 148"/>
                <a:gd name="T87" fmla="*/ 0 h 248"/>
                <a:gd name="T88" fmla="*/ 0 w 148"/>
                <a:gd name="T89" fmla="*/ 0 h 248"/>
                <a:gd name="T90" fmla="*/ 0 w 148"/>
                <a:gd name="T91" fmla="*/ 0 h 248"/>
                <a:gd name="T92" fmla="*/ 0 w 148"/>
                <a:gd name="T93" fmla="*/ 0 h 248"/>
                <a:gd name="T94" fmla="*/ 0 w 148"/>
                <a:gd name="T95" fmla="*/ 0 h 248"/>
                <a:gd name="T96" fmla="*/ 0 w 148"/>
                <a:gd name="T97" fmla="*/ 0 h 248"/>
                <a:gd name="T98" fmla="*/ 0 w 148"/>
                <a:gd name="T99" fmla="*/ 0 h 248"/>
                <a:gd name="T100" fmla="*/ 0 w 148"/>
                <a:gd name="T101" fmla="*/ 0 h 248"/>
                <a:gd name="T102" fmla="*/ 0 w 148"/>
                <a:gd name="T103" fmla="*/ 0 h 2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48" h="248">
                  <a:moveTo>
                    <a:pt x="11" y="56"/>
                  </a:moveTo>
                  <a:lnTo>
                    <a:pt x="20" y="63"/>
                  </a:lnTo>
                  <a:lnTo>
                    <a:pt x="20" y="74"/>
                  </a:lnTo>
                  <a:lnTo>
                    <a:pt x="19" y="81"/>
                  </a:lnTo>
                  <a:lnTo>
                    <a:pt x="13" y="91"/>
                  </a:lnTo>
                  <a:lnTo>
                    <a:pt x="13" y="115"/>
                  </a:lnTo>
                  <a:lnTo>
                    <a:pt x="17" y="124"/>
                  </a:lnTo>
                  <a:lnTo>
                    <a:pt x="4" y="144"/>
                  </a:lnTo>
                  <a:lnTo>
                    <a:pt x="7" y="148"/>
                  </a:lnTo>
                  <a:lnTo>
                    <a:pt x="0" y="159"/>
                  </a:lnTo>
                  <a:lnTo>
                    <a:pt x="6" y="170"/>
                  </a:lnTo>
                  <a:lnTo>
                    <a:pt x="7" y="178"/>
                  </a:lnTo>
                  <a:lnTo>
                    <a:pt x="11" y="168"/>
                  </a:lnTo>
                  <a:lnTo>
                    <a:pt x="22" y="181"/>
                  </a:lnTo>
                  <a:lnTo>
                    <a:pt x="20" y="194"/>
                  </a:lnTo>
                  <a:lnTo>
                    <a:pt x="15" y="200"/>
                  </a:lnTo>
                  <a:lnTo>
                    <a:pt x="22" y="211"/>
                  </a:lnTo>
                  <a:lnTo>
                    <a:pt x="31" y="215"/>
                  </a:lnTo>
                  <a:lnTo>
                    <a:pt x="46" y="224"/>
                  </a:lnTo>
                  <a:lnTo>
                    <a:pt x="59" y="235"/>
                  </a:lnTo>
                  <a:lnTo>
                    <a:pt x="61" y="242"/>
                  </a:lnTo>
                  <a:lnTo>
                    <a:pt x="76" y="248"/>
                  </a:lnTo>
                  <a:lnTo>
                    <a:pt x="89" y="242"/>
                  </a:lnTo>
                  <a:lnTo>
                    <a:pt x="105" y="233"/>
                  </a:lnTo>
                  <a:lnTo>
                    <a:pt x="113" y="217"/>
                  </a:lnTo>
                  <a:lnTo>
                    <a:pt x="120" y="207"/>
                  </a:lnTo>
                  <a:lnTo>
                    <a:pt x="133" y="183"/>
                  </a:lnTo>
                  <a:lnTo>
                    <a:pt x="137" y="165"/>
                  </a:lnTo>
                  <a:lnTo>
                    <a:pt x="139" y="148"/>
                  </a:lnTo>
                  <a:lnTo>
                    <a:pt x="148" y="137"/>
                  </a:lnTo>
                  <a:lnTo>
                    <a:pt x="133" y="133"/>
                  </a:lnTo>
                  <a:lnTo>
                    <a:pt x="128" y="126"/>
                  </a:lnTo>
                  <a:lnTo>
                    <a:pt x="120" y="128"/>
                  </a:lnTo>
                  <a:lnTo>
                    <a:pt x="107" y="122"/>
                  </a:lnTo>
                  <a:lnTo>
                    <a:pt x="104" y="105"/>
                  </a:lnTo>
                  <a:lnTo>
                    <a:pt x="100" y="93"/>
                  </a:lnTo>
                  <a:lnTo>
                    <a:pt x="107" y="80"/>
                  </a:lnTo>
                  <a:lnTo>
                    <a:pt x="107" y="41"/>
                  </a:lnTo>
                  <a:lnTo>
                    <a:pt x="107" y="28"/>
                  </a:lnTo>
                  <a:lnTo>
                    <a:pt x="100" y="20"/>
                  </a:lnTo>
                  <a:lnTo>
                    <a:pt x="87" y="19"/>
                  </a:lnTo>
                  <a:lnTo>
                    <a:pt x="78" y="15"/>
                  </a:lnTo>
                  <a:lnTo>
                    <a:pt x="70" y="2"/>
                  </a:lnTo>
                  <a:lnTo>
                    <a:pt x="61" y="0"/>
                  </a:lnTo>
                  <a:lnTo>
                    <a:pt x="57" y="6"/>
                  </a:lnTo>
                  <a:lnTo>
                    <a:pt x="56" y="2"/>
                  </a:lnTo>
                  <a:lnTo>
                    <a:pt x="41" y="4"/>
                  </a:lnTo>
                  <a:lnTo>
                    <a:pt x="33" y="0"/>
                  </a:lnTo>
                  <a:lnTo>
                    <a:pt x="22" y="7"/>
                  </a:lnTo>
                  <a:lnTo>
                    <a:pt x="20" y="30"/>
                  </a:lnTo>
                  <a:lnTo>
                    <a:pt x="17" y="44"/>
                  </a:lnTo>
                  <a:lnTo>
                    <a:pt x="11" y="56"/>
                  </a:lnTo>
                  <a:close/>
                </a:path>
              </a:pathLst>
            </a:custGeom>
            <a:solidFill>
              <a:srgbClr val="D4DEF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2" name="Freeform 503"/>
            <p:cNvSpPr>
              <a:spLocks/>
            </p:cNvSpPr>
            <p:nvPr/>
          </p:nvSpPr>
          <p:spPr bwMode="auto">
            <a:xfrm>
              <a:off x="1025" y="2006"/>
              <a:ext cx="250" cy="197"/>
            </a:xfrm>
            <a:custGeom>
              <a:avLst/>
              <a:gdLst>
                <a:gd name="T0" fmla="*/ 0 w 550"/>
                <a:gd name="T1" fmla="*/ 0 h 402"/>
                <a:gd name="T2" fmla="*/ 0 w 550"/>
                <a:gd name="T3" fmla="*/ 0 h 402"/>
                <a:gd name="T4" fmla="*/ 0 w 550"/>
                <a:gd name="T5" fmla="*/ 0 h 402"/>
                <a:gd name="T6" fmla="*/ 0 w 550"/>
                <a:gd name="T7" fmla="*/ 0 h 402"/>
                <a:gd name="T8" fmla="*/ 0 w 550"/>
                <a:gd name="T9" fmla="*/ 0 h 402"/>
                <a:gd name="T10" fmla="*/ 0 w 550"/>
                <a:gd name="T11" fmla="*/ 0 h 402"/>
                <a:gd name="T12" fmla="*/ 0 w 550"/>
                <a:gd name="T13" fmla="*/ 0 h 402"/>
                <a:gd name="T14" fmla="*/ 0 w 550"/>
                <a:gd name="T15" fmla="*/ 0 h 402"/>
                <a:gd name="T16" fmla="*/ 0 w 550"/>
                <a:gd name="T17" fmla="*/ 0 h 402"/>
                <a:gd name="T18" fmla="*/ 0 w 550"/>
                <a:gd name="T19" fmla="*/ 0 h 402"/>
                <a:gd name="T20" fmla="*/ 0 w 550"/>
                <a:gd name="T21" fmla="*/ 0 h 402"/>
                <a:gd name="T22" fmla="*/ 0 w 550"/>
                <a:gd name="T23" fmla="*/ 0 h 402"/>
                <a:gd name="T24" fmla="*/ 0 w 550"/>
                <a:gd name="T25" fmla="*/ 0 h 402"/>
                <a:gd name="T26" fmla="*/ 0 w 550"/>
                <a:gd name="T27" fmla="*/ 0 h 402"/>
                <a:gd name="T28" fmla="*/ 0 w 550"/>
                <a:gd name="T29" fmla="*/ 0 h 402"/>
                <a:gd name="T30" fmla="*/ 0 w 550"/>
                <a:gd name="T31" fmla="*/ 0 h 402"/>
                <a:gd name="T32" fmla="*/ 0 w 550"/>
                <a:gd name="T33" fmla="*/ 0 h 402"/>
                <a:gd name="T34" fmla="*/ 0 w 550"/>
                <a:gd name="T35" fmla="*/ 0 h 402"/>
                <a:gd name="T36" fmla="*/ 0 w 550"/>
                <a:gd name="T37" fmla="*/ 0 h 402"/>
                <a:gd name="T38" fmla="*/ 0 w 550"/>
                <a:gd name="T39" fmla="*/ 0 h 402"/>
                <a:gd name="T40" fmla="*/ 0 w 550"/>
                <a:gd name="T41" fmla="*/ 0 h 402"/>
                <a:gd name="T42" fmla="*/ 0 w 550"/>
                <a:gd name="T43" fmla="*/ 0 h 402"/>
                <a:gd name="T44" fmla="*/ 0 w 550"/>
                <a:gd name="T45" fmla="*/ 0 h 402"/>
                <a:gd name="T46" fmla="*/ 0 w 550"/>
                <a:gd name="T47" fmla="*/ 0 h 402"/>
                <a:gd name="T48" fmla="*/ 0 w 550"/>
                <a:gd name="T49" fmla="*/ 0 h 402"/>
                <a:gd name="T50" fmla="*/ 0 w 550"/>
                <a:gd name="T51" fmla="*/ 0 h 402"/>
                <a:gd name="T52" fmla="*/ 0 w 550"/>
                <a:gd name="T53" fmla="*/ 0 h 402"/>
                <a:gd name="T54" fmla="*/ 0 w 550"/>
                <a:gd name="T55" fmla="*/ 0 h 402"/>
                <a:gd name="T56" fmla="*/ 0 w 550"/>
                <a:gd name="T57" fmla="*/ 0 h 402"/>
                <a:gd name="T58" fmla="*/ 0 w 550"/>
                <a:gd name="T59" fmla="*/ 0 h 402"/>
                <a:gd name="T60" fmla="*/ 0 w 550"/>
                <a:gd name="T61" fmla="*/ 0 h 402"/>
                <a:gd name="T62" fmla="*/ 0 w 550"/>
                <a:gd name="T63" fmla="*/ 0 h 402"/>
                <a:gd name="T64" fmla="*/ 0 w 550"/>
                <a:gd name="T65" fmla="*/ 0 h 402"/>
                <a:gd name="T66" fmla="*/ 0 w 550"/>
                <a:gd name="T67" fmla="*/ 0 h 402"/>
                <a:gd name="T68" fmla="*/ 0 w 550"/>
                <a:gd name="T69" fmla="*/ 0 h 402"/>
                <a:gd name="T70" fmla="*/ 0 w 550"/>
                <a:gd name="T71" fmla="*/ 0 h 402"/>
                <a:gd name="T72" fmla="*/ 0 w 550"/>
                <a:gd name="T73" fmla="*/ 0 h 402"/>
                <a:gd name="T74" fmla="*/ 0 w 550"/>
                <a:gd name="T75" fmla="*/ 0 h 402"/>
                <a:gd name="T76" fmla="*/ 0 w 550"/>
                <a:gd name="T77" fmla="*/ 0 h 402"/>
                <a:gd name="T78" fmla="*/ 0 w 550"/>
                <a:gd name="T79" fmla="*/ 0 h 402"/>
                <a:gd name="T80" fmla="*/ 0 w 550"/>
                <a:gd name="T81" fmla="*/ 0 h 402"/>
                <a:gd name="T82" fmla="*/ 0 w 550"/>
                <a:gd name="T83" fmla="*/ 0 h 402"/>
                <a:gd name="T84" fmla="*/ 0 w 550"/>
                <a:gd name="T85" fmla="*/ 0 h 402"/>
                <a:gd name="T86" fmla="*/ 0 w 550"/>
                <a:gd name="T87" fmla="*/ 0 h 402"/>
                <a:gd name="T88" fmla="*/ 0 w 550"/>
                <a:gd name="T89" fmla="*/ 0 h 402"/>
                <a:gd name="T90" fmla="*/ 0 w 550"/>
                <a:gd name="T91" fmla="*/ 0 h 402"/>
                <a:gd name="T92" fmla="*/ 0 w 550"/>
                <a:gd name="T93" fmla="*/ 0 h 402"/>
                <a:gd name="T94" fmla="*/ 0 w 550"/>
                <a:gd name="T95" fmla="*/ 0 h 402"/>
                <a:gd name="T96" fmla="*/ 0 w 550"/>
                <a:gd name="T97" fmla="*/ 0 h 402"/>
                <a:gd name="T98" fmla="*/ 0 w 550"/>
                <a:gd name="T99" fmla="*/ 0 h 402"/>
                <a:gd name="T100" fmla="*/ 0 w 550"/>
                <a:gd name="T101" fmla="*/ 0 h 402"/>
                <a:gd name="T102" fmla="*/ 0 w 550"/>
                <a:gd name="T103" fmla="*/ 0 h 4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50" h="402">
                  <a:moveTo>
                    <a:pt x="132" y="35"/>
                  </a:moveTo>
                  <a:lnTo>
                    <a:pt x="122" y="46"/>
                  </a:lnTo>
                  <a:lnTo>
                    <a:pt x="115" y="54"/>
                  </a:lnTo>
                  <a:lnTo>
                    <a:pt x="102" y="57"/>
                  </a:lnTo>
                  <a:lnTo>
                    <a:pt x="96" y="119"/>
                  </a:lnTo>
                  <a:lnTo>
                    <a:pt x="95" y="130"/>
                  </a:lnTo>
                  <a:lnTo>
                    <a:pt x="80" y="154"/>
                  </a:lnTo>
                  <a:lnTo>
                    <a:pt x="62" y="169"/>
                  </a:lnTo>
                  <a:lnTo>
                    <a:pt x="50" y="182"/>
                  </a:lnTo>
                  <a:lnTo>
                    <a:pt x="19" y="189"/>
                  </a:lnTo>
                  <a:lnTo>
                    <a:pt x="3" y="203"/>
                  </a:lnTo>
                  <a:lnTo>
                    <a:pt x="0" y="215"/>
                  </a:lnTo>
                  <a:lnTo>
                    <a:pt x="11" y="224"/>
                  </a:lnTo>
                  <a:lnTo>
                    <a:pt x="17" y="237"/>
                  </a:lnTo>
                  <a:lnTo>
                    <a:pt x="15" y="246"/>
                  </a:lnTo>
                  <a:lnTo>
                    <a:pt x="17" y="258"/>
                  </a:lnTo>
                  <a:lnTo>
                    <a:pt x="26" y="263"/>
                  </a:lnTo>
                  <a:lnTo>
                    <a:pt x="41" y="263"/>
                  </a:lnTo>
                  <a:lnTo>
                    <a:pt x="46" y="274"/>
                  </a:lnTo>
                  <a:lnTo>
                    <a:pt x="52" y="295"/>
                  </a:lnTo>
                  <a:lnTo>
                    <a:pt x="54" y="311"/>
                  </a:lnTo>
                  <a:lnTo>
                    <a:pt x="59" y="324"/>
                  </a:lnTo>
                  <a:lnTo>
                    <a:pt x="69" y="328"/>
                  </a:lnTo>
                  <a:lnTo>
                    <a:pt x="76" y="324"/>
                  </a:lnTo>
                  <a:lnTo>
                    <a:pt x="89" y="315"/>
                  </a:lnTo>
                  <a:lnTo>
                    <a:pt x="104" y="326"/>
                  </a:lnTo>
                  <a:lnTo>
                    <a:pt x="102" y="337"/>
                  </a:lnTo>
                  <a:lnTo>
                    <a:pt x="104" y="343"/>
                  </a:lnTo>
                  <a:lnTo>
                    <a:pt x="111" y="346"/>
                  </a:lnTo>
                  <a:lnTo>
                    <a:pt x="122" y="358"/>
                  </a:lnTo>
                  <a:lnTo>
                    <a:pt x="119" y="371"/>
                  </a:lnTo>
                  <a:lnTo>
                    <a:pt x="122" y="378"/>
                  </a:lnTo>
                  <a:lnTo>
                    <a:pt x="139" y="378"/>
                  </a:lnTo>
                  <a:lnTo>
                    <a:pt x="160" y="387"/>
                  </a:lnTo>
                  <a:lnTo>
                    <a:pt x="198" y="402"/>
                  </a:lnTo>
                  <a:lnTo>
                    <a:pt x="213" y="402"/>
                  </a:lnTo>
                  <a:lnTo>
                    <a:pt x="235" y="398"/>
                  </a:lnTo>
                  <a:lnTo>
                    <a:pt x="253" y="391"/>
                  </a:lnTo>
                  <a:lnTo>
                    <a:pt x="283" y="396"/>
                  </a:lnTo>
                  <a:lnTo>
                    <a:pt x="298" y="395"/>
                  </a:lnTo>
                  <a:lnTo>
                    <a:pt x="305" y="393"/>
                  </a:lnTo>
                  <a:lnTo>
                    <a:pt x="324" y="380"/>
                  </a:lnTo>
                  <a:lnTo>
                    <a:pt x="366" y="356"/>
                  </a:lnTo>
                  <a:lnTo>
                    <a:pt x="398" y="346"/>
                  </a:lnTo>
                  <a:lnTo>
                    <a:pt x="415" y="345"/>
                  </a:lnTo>
                  <a:lnTo>
                    <a:pt x="441" y="350"/>
                  </a:lnTo>
                  <a:lnTo>
                    <a:pt x="463" y="352"/>
                  </a:lnTo>
                  <a:lnTo>
                    <a:pt x="474" y="356"/>
                  </a:lnTo>
                  <a:lnTo>
                    <a:pt x="491" y="354"/>
                  </a:lnTo>
                  <a:lnTo>
                    <a:pt x="494" y="339"/>
                  </a:lnTo>
                  <a:lnTo>
                    <a:pt x="494" y="311"/>
                  </a:lnTo>
                  <a:lnTo>
                    <a:pt x="496" y="282"/>
                  </a:lnTo>
                  <a:lnTo>
                    <a:pt x="505" y="267"/>
                  </a:lnTo>
                  <a:lnTo>
                    <a:pt x="515" y="263"/>
                  </a:lnTo>
                  <a:lnTo>
                    <a:pt x="524" y="269"/>
                  </a:lnTo>
                  <a:lnTo>
                    <a:pt x="533" y="263"/>
                  </a:lnTo>
                  <a:lnTo>
                    <a:pt x="539" y="256"/>
                  </a:lnTo>
                  <a:lnTo>
                    <a:pt x="537" y="248"/>
                  </a:lnTo>
                  <a:lnTo>
                    <a:pt x="548" y="245"/>
                  </a:lnTo>
                  <a:lnTo>
                    <a:pt x="550" y="235"/>
                  </a:lnTo>
                  <a:lnTo>
                    <a:pt x="539" y="230"/>
                  </a:lnTo>
                  <a:lnTo>
                    <a:pt x="522" y="226"/>
                  </a:lnTo>
                  <a:lnTo>
                    <a:pt x="509" y="230"/>
                  </a:lnTo>
                  <a:lnTo>
                    <a:pt x="489" y="233"/>
                  </a:lnTo>
                  <a:lnTo>
                    <a:pt x="470" y="233"/>
                  </a:lnTo>
                  <a:lnTo>
                    <a:pt x="457" y="226"/>
                  </a:lnTo>
                  <a:lnTo>
                    <a:pt x="452" y="215"/>
                  </a:lnTo>
                  <a:lnTo>
                    <a:pt x="452" y="200"/>
                  </a:lnTo>
                  <a:lnTo>
                    <a:pt x="450" y="185"/>
                  </a:lnTo>
                  <a:lnTo>
                    <a:pt x="441" y="174"/>
                  </a:lnTo>
                  <a:lnTo>
                    <a:pt x="435" y="163"/>
                  </a:lnTo>
                  <a:lnTo>
                    <a:pt x="435" y="148"/>
                  </a:lnTo>
                  <a:lnTo>
                    <a:pt x="437" y="133"/>
                  </a:lnTo>
                  <a:lnTo>
                    <a:pt x="437" y="124"/>
                  </a:lnTo>
                  <a:lnTo>
                    <a:pt x="428" y="102"/>
                  </a:lnTo>
                  <a:lnTo>
                    <a:pt x="413" y="87"/>
                  </a:lnTo>
                  <a:lnTo>
                    <a:pt x="407" y="72"/>
                  </a:lnTo>
                  <a:lnTo>
                    <a:pt x="405" y="61"/>
                  </a:lnTo>
                  <a:lnTo>
                    <a:pt x="402" y="56"/>
                  </a:lnTo>
                  <a:lnTo>
                    <a:pt x="381" y="41"/>
                  </a:lnTo>
                  <a:lnTo>
                    <a:pt x="374" y="28"/>
                  </a:lnTo>
                  <a:lnTo>
                    <a:pt x="365" y="9"/>
                  </a:lnTo>
                  <a:lnTo>
                    <a:pt x="357" y="2"/>
                  </a:lnTo>
                  <a:lnTo>
                    <a:pt x="348" y="0"/>
                  </a:lnTo>
                  <a:lnTo>
                    <a:pt x="339" y="4"/>
                  </a:lnTo>
                  <a:lnTo>
                    <a:pt x="329" y="13"/>
                  </a:lnTo>
                  <a:lnTo>
                    <a:pt x="324" y="15"/>
                  </a:lnTo>
                  <a:lnTo>
                    <a:pt x="307" y="15"/>
                  </a:lnTo>
                  <a:lnTo>
                    <a:pt x="296" y="17"/>
                  </a:lnTo>
                  <a:lnTo>
                    <a:pt x="288" y="26"/>
                  </a:lnTo>
                  <a:lnTo>
                    <a:pt x="274" y="31"/>
                  </a:lnTo>
                  <a:lnTo>
                    <a:pt x="259" y="30"/>
                  </a:lnTo>
                  <a:lnTo>
                    <a:pt x="251" y="22"/>
                  </a:lnTo>
                  <a:lnTo>
                    <a:pt x="235" y="13"/>
                  </a:lnTo>
                  <a:lnTo>
                    <a:pt x="221" y="17"/>
                  </a:lnTo>
                  <a:lnTo>
                    <a:pt x="204" y="24"/>
                  </a:lnTo>
                  <a:lnTo>
                    <a:pt x="191" y="26"/>
                  </a:lnTo>
                  <a:lnTo>
                    <a:pt x="180" y="22"/>
                  </a:lnTo>
                  <a:lnTo>
                    <a:pt x="167" y="15"/>
                  </a:lnTo>
                  <a:lnTo>
                    <a:pt x="150" y="20"/>
                  </a:lnTo>
                  <a:lnTo>
                    <a:pt x="139" y="26"/>
                  </a:lnTo>
                  <a:lnTo>
                    <a:pt x="135" y="28"/>
                  </a:lnTo>
                  <a:lnTo>
                    <a:pt x="132" y="30"/>
                  </a:lnTo>
                  <a:lnTo>
                    <a:pt x="128" y="31"/>
                  </a:lnTo>
                  <a:lnTo>
                    <a:pt x="132" y="35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3" name="Freeform 504"/>
            <p:cNvSpPr>
              <a:spLocks/>
            </p:cNvSpPr>
            <p:nvPr/>
          </p:nvSpPr>
          <p:spPr bwMode="auto">
            <a:xfrm>
              <a:off x="558" y="1819"/>
              <a:ext cx="95" cy="90"/>
            </a:xfrm>
            <a:custGeom>
              <a:avLst/>
              <a:gdLst>
                <a:gd name="T0" fmla="*/ 0 w 210"/>
                <a:gd name="T1" fmla="*/ 0 h 185"/>
                <a:gd name="T2" fmla="*/ 0 w 210"/>
                <a:gd name="T3" fmla="*/ 0 h 185"/>
                <a:gd name="T4" fmla="*/ 0 w 210"/>
                <a:gd name="T5" fmla="*/ 0 h 185"/>
                <a:gd name="T6" fmla="*/ 0 w 210"/>
                <a:gd name="T7" fmla="*/ 0 h 185"/>
                <a:gd name="T8" fmla="*/ 0 w 210"/>
                <a:gd name="T9" fmla="*/ 0 h 185"/>
                <a:gd name="T10" fmla="*/ 0 w 210"/>
                <a:gd name="T11" fmla="*/ 0 h 185"/>
                <a:gd name="T12" fmla="*/ 0 w 210"/>
                <a:gd name="T13" fmla="*/ 0 h 185"/>
                <a:gd name="T14" fmla="*/ 0 w 210"/>
                <a:gd name="T15" fmla="*/ 0 h 185"/>
                <a:gd name="T16" fmla="*/ 0 w 210"/>
                <a:gd name="T17" fmla="*/ 0 h 185"/>
                <a:gd name="T18" fmla="*/ 0 w 210"/>
                <a:gd name="T19" fmla="*/ 0 h 185"/>
                <a:gd name="T20" fmla="*/ 0 w 210"/>
                <a:gd name="T21" fmla="*/ 0 h 185"/>
                <a:gd name="T22" fmla="*/ 0 w 210"/>
                <a:gd name="T23" fmla="*/ 0 h 185"/>
                <a:gd name="T24" fmla="*/ 0 w 210"/>
                <a:gd name="T25" fmla="*/ 0 h 185"/>
                <a:gd name="T26" fmla="*/ 0 w 210"/>
                <a:gd name="T27" fmla="*/ 0 h 185"/>
                <a:gd name="T28" fmla="*/ 0 w 210"/>
                <a:gd name="T29" fmla="*/ 0 h 185"/>
                <a:gd name="T30" fmla="*/ 0 w 210"/>
                <a:gd name="T31" fmla="*/ 0 h 185"/>
                <a:gd name="T32" fmla="*/ 0 w 210"/>
                <a:gd name="T33" fmla="*/ 0 h 185"/>
                <a:gd name="T34" fmla="*/ 0 w 210"/>
                <a:gd name="T35" fmla="*/ 0 h 185"/>
                <a:gd name="T36" fmla="*/ 0 w 210"/>
                <a:gd name="T37" fmla="*/ 0 h 185"/>
                <a:gd name="T38" fmla="*/ 0 w 210"/>
                <a:gd name="T39" fmla="*/ 0 h 185"/>
                <a:gd name="T40" fmla="*/ 0 w 210"/>
                <a:gd name="T41" fmla="*/ 0 h 185"/>
                <a:gd name="T42" fmla="*/ 0 w 210"/>
                <a:gd name="T43" fmla="*/ 0 h 185"/>
                <a:gd name="T44" fmla="*/ 0 w 210"/>
                <a:gd name="T45" fmla="*/ 0 h 185"/>
                <a:gd name="T46" fmla="*/ 0 w 210"/>
                <a:gd name="T47" fmla="*/ 0 h 185"/>
                <a:gd name="T48" fmla="*/ 0 w 210"/>
                <a:gd name="T49" fmla="*/ 0 h 185"/>
                <a:gd name="T50" fmla="*/ 0 w 210"/>
                <a:gd name="T51" fmla="*/ 0 h 185"/>
                <a:gd name="T52" fmla="*/ 0 w 210"/>
                <a:gd name="T53" fmla="*/ 0 h 185"/>
                <a:gd name="T54" fmla="*/ 0 w 210"/>
                <a:gd name="T55" fmla="*/ 0 h 185"/>
                <a:gd name="T56" fmla="*/ 0 w 210"/>
                <a:gd name="T57" fmla="*/ 0 h 185"/>
                <a:gd name="T58" fmla="*/ 0 w 210"/>
                <a:gd name="T59" fmla="*/ 0 h 185"/>
                <a:gd name="T60" fmla="*/ 0 w 210"/>
                <a:gd name="T61" fmla="*/ 0 h 185"/>
                <a:gd name="T62" fmla="*/ 0 w 210"/>
                <a:gd name="T63" fmla="*/ 0 h 185"/>
                <a:gd name="T64" fmla="*/ 0 w 210"/>
                <a:gd name="T65" fmla="*/ 0 h 185"/>
                <a:gd name="T66" fmla="*/ 0 w 210"/>
                <a:gd name="T67" fmla="*/ 0 h 185"/>
                <a:gd name="T68" fmla="*/ 0 w 210"/>
                <a:gd name="T69" fmla="*/ 0 h 185"/>
                <a:gd name="T70" fmla="*/ 0 w 210"/>
                <a:gd name="T71" fmla="*/ 0 h 185"/>
                <a:gd name="T72" fmla="*/ 0 w 210"/>
                <a:gd name="T73" fmla="*/ 0 h 185"/>
                <a:gd name="T74" fmla="*/ 0 w 210"/>
                <a:gd name="T75" fmla="*/ 0 h 185"/>
                <a:gd name="T76" fmla="*/ 0 w 210"/>
                <a:gd name="T77" fmla="*/ 0 h 185"/>
                <a:gd name="T78" fmla="*/ 0 w 210"/>
                <a:gd name="T79" fmla="*/ 0 h 18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0" h="185">
                  <a:moveTo>
                    <a:pt x="0" y="33"/>
                  </a:moveTo>
                  <a:lnTo>
                    <a:pt x="5" y="26"/>
                  </a:lnTo>
                  <a:lnTo>
                    <a:pt x="3" y="17"/>
                  </a:lnTo>
                  <a:lnTo>
                    <a:pt x="35" y="0"/>
                  </a:lnTo>
                  <a:lnTo>
                    <a:pt x="38" y="6"/>
                  </a:lnTo>
                  <a:lnTo>
                    <a:pt x="61" y="2"/>
                  </a:lnTo>
                  <a:lnTo>
                    <a:pt x="79" y="3"/>
                  </a:lnTo>
                  <a:lnTo>
                    <a:pt x="72" y="12"/>
                  </a:lnTo>
                  <a:lnTo>
                    <a:pt x="76" y="24"/>
                  </a:lnTo>
                  <a:lnTo>
                    <a:pt x="91" y="29"/>
                  </a:lnTo>
                  <a:lnTo>
                    <a:pt x="106" y="28"/>
                  </a:lnTo>
                  <a:lnTo>
                    <a:pt x="118" y="19"/>
                  </a:lnTo>
                  <a:lnTo>
                    <a:pt x="138" y="17"/>
                  </a:lnTo>
                  <a:lnTo>
                    <a:pt x="144" y="25"/>
                  </a:lnTo>
                  <a:lnTo>
                    <a:pt x="156" y="32"/>
                  </a:lnTo>
                  <a:lnTo>
                    <a:pt x="173" y="33"/>
                  </a:lnTo>
                  <a:lnTo>
                    <a:pt x="170" y="47"/>
                  </a:lnTo>
                  <a:lnTo>
                    <a:pt x="171" y="75"/>
                  </a:lnTo>
                  <a:lnTo>
                    <a:pt x="174" y="92"/>
                  </a:lnTo>
                  <a:lnTo>
                    <a:pt x="193" y="90"/>
                  </a:lnTo>
                  <a:lnTo>
                    <a:pt x="199" y="102"/>
                  </a:lnTo>
                  <a:lnTo>
                    <a:pt x="200" y="112"/>
                  </a:lnTo>
                  <a:lnTo>
                    <a:pt x="210" y="126"/>
                  </a:lnTo>
                  <a:lnTo>
                    <a:pt x="198" y="136"/>
                  </a:lnTo>
                  <a:lnTo>
                    <a:pt x="187" y="144"/>
                  </a:lnTo>
                  <a:lnTo>
                    <a:pt x="175" y="144"/>
                  </a:lnTo>
                  <a:lnTo>
                    <a:pt x="161" y="148"/>
                  </a:lnTo>
                  <a:lnTo>
                    <a:pt x="161" y="163"/>
                  </a:lnTo>
                  <a:lnTo>
                    <a:pt x="155" y="173"/>
                  </a:lnTo>
                  <a:lnTo>
                    <a:pt x="140" y="185"/>
                  </a:lnTo>
                  <a:lnTo>
                    <a:pt x="115" y="166"/>
                  </a:lnTo>
                  <a:lnTo>
                    <a:pt x="108" y="149"/>
                  </a:lnTo>
                  <a:lnTo>
                    <a:pt x="85" y="144"/>
                  </a:lnTo>
                  <a:lnTo>
                    <a:pt x="77" y="122"/>
                  </a:lnTo>
                  <a:lnTo>
                    <a:pt x="61" y="109"/>
                  </a:lnTo>
                  <a:lnTo>
                    <a:pt x="55" y="93"/>
                  </a:lnTo>
                  <a:lnTo>
                    <a:pt x="42" y="77"/>
                  </a:lnTo>
                  <a:lnTo>
                    <a:pt x="33" y="61"/>
                  </a:lnTo>
                  <a:lnTo>
                    <a:pt x="16" y="49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4" name="Freeform 505"/>
            <p:cNvSpPr>
              <a:spLocks/>
            </p:cNvSpPr>
            <p:nvPr/>
          </p:nvSpPr>
          <p:spPr bwMode="auto">
            <a:xfrm>
              <a:off x="623" y="1889"/>
              <a:ext cx="26" cy="35"/>
            </a:xfrm>
            <a:custGeom>
              <a:avLst/>
              <a:gdLst>
                <a:gd name="T0" fmla="*/ 0 w 57"/>
                <a:gd name="T1" fmla="*/ 0 h 71"/>
                <a:gd name="T2" fmla="*/ 0 w 57"/>
                <a:gd name="T3" fmla="*/ 0 h 71"/>
                <a:gd name="T4" fmla="*/ 0 w 57"/>
                <a:gd name="T5" fmla="*/ 0 h 71"/>
                <a:gd name="T6" fmla="*/ 0 w 57"/>
                <a:gd name="T7" fmla="*/ 0 h 71"/>
                <a:gd name="T8" fmla="*/ 0 w 57"/>
                <a:gd name="T9" fmla="*/ 0 h 71"/>
                <a:gd name="T10" fmla="*/ 0 w 57"/>
                <a:gd name="T11" fmla="*/ 0 h 71"/>
                <a:gd name="T12" fmla="*/ 0 w 57"/>
                <a:gd name="T13" fmla="*/ 0 h 71"/>
                <a:gd name="T14" fmla="*/ 0 w 57"/>
                <a:gd name="T15" fmla="*/ 0 h 71"/>
                <a:gd name="T16" fmla="*/ 0 w 57"/>
                <a:gd name="T17" fmla="*/ 0 h 71"/>
                <a:gd name="T18" fmla="*/ 0 w 57"/>
                <a:gd name="T19" fmla="*/ 0 h 71"/>
                <a:gd name="T20" fmla="*/ 0 w 57"/>
                <a:gd name="T21" fmla="*/ 0 h 71"/>
                <a:gd name="T22" fmla="*/ 0 w 57"/>
                <a:gd name="T23" fmla="*/ 0 h 71"/>
                <a:gd name="T24" fmla="*/ 0 w 57"/>
                <a:gd name="T25" fmla="*/ 0 h 71"/>
                <a:gd name="T26" fmla="*/ 0 w 57"/>
                <a:gd name="T27" fmla="*/ 0 h 71"/>
                <a:gd name="T28" fmla="*/ 0 w 57"/>
                <a:gd name="T29" fmla="*/ 0 h 71"/>
                <a:gd name="T30" fmla="*/ 0 w 57"/>
                <a:gd name="T31" fmla="*/ 0 h 71"/>
                <a:gd name="T32" fmla="*/ 0 w 57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71">
                  <a:moveTo>
                    <a:pt x="41" y="71"/>
                  </a:moveTo>
                  <a:lnTo>
                    <a:pt x="44" y="48"/>
                  </a:lnTo>
                  <a:lnTo>
                    <a:pt x="57" y="39"/>
                  </a:lnTo>
                  <a:lnTo>
                    <a:pt x="57" y="28"/>
                  </a:lnTo>
                  <a:lnTo>
                    <a:pt x="50" y="20"/>
                  </a:lnTo>
                  <a:lnTo>
                    <a:pt x="43" y="9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17" y="4"/>
                  </a:lnTo>
                  <a:lnTo>
                    <a:pt x="17" y="19"/>
                  </a:lnTo>
                  <a:lnTo>
                    <a:pt x="9" y="32"/>
                  </a:lnTo>
                  <a:lnTo>
                    <a:pt x="0" y="36"/>
                  </a:lnTo>
                  <a:lnTo>
                    <a:pt x="4" y="47"/>
                  </a:lnTo>
                  <a:lnTo>
                    <a:pt x="16" y="50"/>
                  </a:lnTo>
                  <a:lnTo>
                    <a:pt x="28" y="53"/>
                  </a:lnTo>
                  <a:lnTo>
                    <a:pt x="35" y="60"/>
                  </a:lnTo>
                  <a:lnTo>
                    <a:pt x="41" y="71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5" name="Freeform 506"/>
            <p:cNvSpPr>
              <a:spLocks/>
            </p:cNvSpPr>
            <p:nvPr/>
          </p:nvSpPr>
          <p:spPr bwMode="auto">
            <a:xfrm>
              <a:off x="590" y="1752"/>
              <a:ext cx="99" cy="112"/>
            </a:xfrm>
            <a:custGeom>
              <a:avLst/>
              <a:gdLst>
                <a:gd name="T0" fmla="*/ 0 w 215"/>
                <a:gd name="T1" fmla="*/ 0 h 227"/>
                <a:gd name="T2" fmla="*/ 0 w 215"/>
                <a:gd name="T3" fmla="*/ 0 h 227"/>
                <a:gd name="T4" fmla="*/ 0 w 215"/>
                <a:gd name="T5" fmla="*/ 0 h 227"/>
                <a:gd name="T6" fmla="*/ 0 w 215"/>
                <a:gd name="T7" fmla="*/ 0 h 227"/>
                <a:gd name="T8" fmla="*/ 0 w 215"/>
                <a:gd name="T9" fmla="*/ 0 h 227"/>
                <a:gd name="T10" fmla="*/ 0 w 215"/>
                <a:gd name="T11" fmla="*/ 0 h 227"/>
                <a:gd name="T12" fmla="*/ 0 w 215"/>
                <a:gd name="T13" fmla="*/ 0 h 227"/>
                <a:gd name="T14" fmla="*/ 0 w 215"/>
                <a:gd name="T15" fmla="*/ 0 h 227"/>
                <a:gd name="T16" fmla="*/ 0 w 215"/>
                <a:gd name="T17" fmla="*/ 0 h 227"/>
                <a:gd name="T18" fmla="*/ 0 w 215"/>
                <a:gd name="T19" fmla="*/ 0 h 227"/>
                <a:gd name="T20" fmla="*/ 0 w 215"/>
                <a:gd name="T21" fmla="*/ 0 h 227"/>
                <a:gd name="T22" fmla="*/ 0 w 215"/>
                <a:gd name="T23" fmla="*/ 0 h 227"/>
                <a:gd name="T24" fmla="*/ 0 w 215"/>
                <a:gd name="T25" fmla="*/ 0 h 227"/>
                <a:gd name="T26" fmla="*/ 0 w 215"/>
                <a:gd name="T27" fmla="*/ 0 h 227"/>
                <a:gd name="T28" fmla="*/ 0 w 215"/>
                <a:gd name="T29" fmla="*/ 0 h 227"/>
                <a:gd name="T30" fmla="*/ 0 w 215"/>
                <a:gd name="T31" fmla="*/ 0 h 227"/>
                <a:gd name="T32" fmla="*/ 0 w 215"/>
                <a:gd name="T33" fmla="*/ 0 h 227"/>
                <a:gd name="T34" fmla="*/ 0 w 215"/>
                <a:gd name="T35" fmla="*/ 0 h 227"/>
                <a:gd name="T36" fmla="*/ 0 w 215"/>
                <a:gd name="T37" fmla="*/ 0 h 227"/>
                <a:gd name="T38" fmla="*/ 0 w 215"/>
                <a:gd name="T39" fmla="*/ 0 h 227"/>
                <a:gd name="T40" fmla="*/ 0 w 215"/>
                <a:gd name="T41" fmla="*/ 0 h 227"/>
                <a:gd name="T42" fmla="*/ 0 w 215"/>
                <a:gd name="T43" fmla="*/ 0 h 227"/>
                <a:gd name="T44" fmla="*/ 0 w 215"/>
                <a:gd name="T45" fmla="*/ 0 h 227"/>
                <a:gd name="T46" fmla="*/ 0 w 215"/>
                <a:gd name="T47" fmla="*/ 0 h 227"/>
                <a:gd name="T48" fmla="*/ 0 w 215"/>
                <a:gd name="T49" fmla="*/ 0 h 227"/>
                <a:gd name="T50" fmla="*/ 0 w 215"/>
                <a:gd name="T51" fmla="*/ 0 h 227"/>
                <a:gd name="T52" fmla="*/ 0 w 215"/>
                <a:gd name="T53" fmla="*/ 0 h 227"/>
                <a:gd name="T54" fmla="*/ 0 w 215"/>
                <a:gd name="T55" fmla="*/ 0 h 227"/>
                <a:gd name="T56" fmla="*/ 0 w 215"/>
                <a:gd name="T57" fmla="*/ 0 h 227"/>
                <a:gd name="T58" fmla="*/ 0 w 215"/>
                <a:gd name="T59" fmla="*/ 0 h 227"/>
                <a:gd name="T60" fmla="*/ 0 w 215"/>
                <a:gd name="T61" fmla="*/ 0 h 227"/>
                <a:gd name="T62" fmla="*/ 0 w 215"/>
                <a:gd name="T63" fmla="*/ 0 h 227"/>
                <a:gd name="T64" fmla="*/ 0 w 215"/>
                <a:gd name="T65" fmla="*/ 0 h 227"/>
                <a:gd name="T66" fmla="*/ 0 w 215"/>
                <a:gd name="T67" fmla="*/ 0 h 227"/>
                <a:gd name="T68" fmla="*/ 0 w 215"/>
                <a:gd name="T69" fmla="*/ 0 h 227"/>
                <a:gd name="T70" fmla="*/ 0 w 215"/>
                <a:gd name="T71" fmla="*/ 0 h 227"/>
                <a:gd name="T72" fmla="*/ 0 w 215"/>
                <a:gd name="T73" fmla="*/ 0 h 227"/>
                <a:gd name="T74" fmla="*/ 0 w 215"/>
                <a:gd name="T75" fmla="*/ 0 h 227"/>
                <a:gd name="T76" fmla="*/ 0 w 215"/>
                <a:gd name="T77" fmla="*/ 0 h 227"/>
                <a:gd name="T78" fmla="*/ 0 w 215"/>
                <a:gd name="T79" fmla="*/ 0 h 227"/>
                <a:gd name="T80" fmla="*/ 0 w 215"/>
                <a:gd name="T81" fmla="*/ 0 h 227"/>
                <a:gd name="T82" fmla="*/ 0 w 215"/>
                <a:gd name="T83" fmla="*/ 0 h 227"/>
                <a:gd name="T84" fmla="*/ 0 w 215"/>
                <a:gd name="T85" fmla="*/ 0 h 227"/>
                <a:gd name="T86" fmla="*/ 0 w 215"/>
                <a:gd name="T87" fmla="*/ 0 h 227"/>
                <a:gd name="T88" fmla="*/ 0 w 215"/>
                <a:gd name="T89" fmla="*/ 0 h 227"/>
                <a:gd name="T90" fmla="*/ 0 w 215"/>
                <a:gd name="T91" fmla="*/ 0 h 227"/>
                <a:gd name="T92" fmla="*/ 0 w 215"/>
                <a:gd name="T93" fmla="*/ 0 h 227"/>
                <a:gd name="T94" fmla="*/ 0 w 215"/>
                <a:gd name="T95" fmla="*/ 0 h 227"/>
                <a:gd name="T96" fmla="*/ 0 w 215"/>
                <a:gd name="T97" fmla="*/ 0 h 227"/>
                <a:gd name="T98" fmla="*/ 0 w 215"/>
                <a:gd name="T99" fmla="*/ 0 h 227"/>
                <a:gd name="T100" fmla="*/ 0 w 215"/>
                <a:gd name="T101" fmla="*/ 0 h 227"/>
                <a:gd name="T102" fmla="*/ 0 w 215"/>
                <a:gd name="T103" fmla="*/ 0 h 227"/>
                <a:gd name="T104" fmla="*/ 0 w 215"/>
                <a:gd name="T105" fmla="*/ 0 h 227"/>
                <a:gd name="T106" fmla="*/ 0 w 215"/>
                <a:gd name="T107" fmla="*/ 0 h 227"/>
                <a:gd name="T108" fmla="*/ 0 w 215"/>
                <a:gd name="T109" fmla="*/ 0 h 227"/>
                <a:gd name="T110" fmla="*/ 0 w 215"/>
                <a:gd name="T111" fmla="*/ 0 h 22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15" h="227">
                  <a:moveTo>
                    <a:pt x="89" y="6"/>
                  </a:moveTo>
                  <a:lnTo>
                    <a:pt x="67" y="33"/>
                  </a:lnTo>
                  <a:lnTo>
                    <a:pt x="67" y="41"/>
                  </a:lnTo>
                  <a:lnTo>
                    <a:pt x="54" y="54"/>
                  </a:lnTo>
                  <a:lnTo>
                    <a:pt x="56" y="57"/>
                  </a:lnTo>
                  <a:lnTo>
                    <a:pt x="52" y="66"/>
                  </a:lnTo>
                  <a:lnTo>
                    <a:pt x="39" y="79"/>
                  </a:lnTo>
                  <a:lnTo>
                    <a:pt x="26" y="94"/>
                  </a:lnTo>
                  <a:lnTo>
                    <a:pt x="21" y="102"/>
                  </a:lnTo>
                  <a:lnTo>
                    <a:pt x="26" y="109"/>
                  </a:lnTo>
                  <a:lnTo>
                    <a:pt x="22" y="120"/>
                  </a:lnTo>
                  <a:lnTo>
                    <a:pt x="15" y="129"/>
                  </a:lnTo>
                  <a:lnTo>
                    <a:pt x="9" y="133"/>
                  </a:lnTo>
                  <a:lnTo>
                    <a:pt x="0" y="144"/>
                  </a:lnTo>
                  <a:lnTo>
                    <a:pt x="1" y="155"/>
                  </a:lnTo>
                  <a:lnTo>
                    <a:pt x="11" y="161"/>
                  </a:lnTo>
                  <a:lnTo>
                    <a:pt x="35" y="161"/>
                  </a:lnTo>
                  <a:lnTo>
                    <a:pt x="49" y="153"/>
                  </a:lnTo>
                  <a:lnTo>
                    <a:pt x="63" y="151"/>
                  </a:lnTo>
                  <a:lnTo>
                    <a:pt x="74" y="161"/>
                  </a:lnTo>
                  <a:lnTo>
                    <a:pt x="85" y="166"/>
                  </a:lnTo>
                  <a:lnTo>
                    <a:pt x="100" y="168"/>
                  </a:lnTo>
                  <a:lnTo>
                    <a:pt x="96" y="185"/>
                  </a:lnTo>
                  <a:lnTo>
                    <a:pt x="101" y="227"/>
                  </a:lnTo>
                  <a:lnTo>
                    <a:pt x="114" y="226"/>
                  </a:lnTo>
                  <a:lnTo>
                    <a:pt x="122" y="225"/>
                  </a:lnTo>
                  <a:lnTo>
                    <a:pt x="125" y="213"/>
                  </a:lnTo>
                  <a:lnTo>
                    <a:pt x="127" y="188"/>
                  </a:lnTo>
                  <a:lnTo>
                    <a:pt x="137" y="175"/>
                  </a:lnTo>
                  <a:lnTo>
                    <a:pt x="137" y="153"/>
                  </a:lnTo>
                  <a:lnTo>
                    <a:pt x="145" y="140"/>
                  </a:lnTo>
                  <a:lnTo>
                    <a:pt x="162" y="133"/>
                  </a:lnTo>
                  <a:lnTo>
                    <a:pt x="193" y="98"/>
                  </a:lnTo>
                  <a:lnTo>
                    <a:pt x="197" y="83"/>
                  </a:lnTo>
                  <a:lnTo>
                    <a:pt x="192" y="59"/>
                  </a:lnTo>
                  <a:lnTo>
                    <a:pt x="212" y="43"/>
                  </a:lnTo>
                  <a:lnTo>
                    <a:pt x="215" y="16"/>
                  </a:lnTo>
                  <a:lnTo>
                    <a:pt x="201" y="4"/>
                  </a:lnTo>
                  <a:lnTo>
                    <a:pt x="192" y="2"/>
                  </a:lnTo>
                  <a:lnTo>
                    <a:pt x="175" y="0"/>
                  </a:lnTo>
                  <a:lnTo>
                    <a:pt x="137" y="0"/>
                  </a:lnTo>
                  <a:lnTo>
                    <a:pt x="126" y="9"/>
                  </a:lnTo>
                  <a:lnTo>
                    <a:pt x="117" y="20"/>
                  </a:lnTo>
                  <a:lnTo>
                    <a:pt x="119" y="30"/>
                  </a:lnTo>
                  <a:lnTo>
                    <a:pt x="132" y="39"/>
                  </a:lnTo>
                  <a:lnTo>
                    <a:pt x="141" y="50"/>
                  </a:lnTo>
                  <a:lnTo>
                    <a:pt x="141" y="65"/>
                  </a:lnTo>
                  <a:lnTo>
                    <a:pt x="126" y="76"/>
                  </a:lnTo>
                  <a:lnTo>
                    <a:pt x="111" y="79"/>
                  </a:lnTo>
                  <a:lnTo>
                    <a:pt x="100" y="81"/>
                  </a:lnTo>
                  <a:lnTo>
                    <a:pt x="95" y="72"/>
                  </a:lnTo>
                  <a:lnTo>
                    <a:pt x="91" y="59"/>
                  </a:lnTo>
                  <a:lnTo>
                    <a:pt x="98" y="48"/>
                  </a:lnTo>
                  <a:lnTo>
                    <a:pt x="96" y="35"/>
                  </a:lnTo>
                  <a:lnTo>
                    <a:pt x="95" y="22"/>
                  </a:lnTo>
                  <a:lnTo>
                    <a:pt x="89" y="6"/>
                  </a:lnTo>
                  <a:close/>
                </a:path>
              </a:pathLst>
            </a:custGeom>
            <a:solidFill>
              <a:srgbClr val="99CC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6" name="Freeform 507"/>
            <p:cNvSpPr>
              <a:spLocks/>
            </p:cNvSpPr>
            <p:nvPr/>
          </p:nvSpPr>
          <p:spPr bwMode="auto">
            <a:xfrm>
              <a:off x="259" y="1578"/>
              <a:ext cx="138" cy="135"/>
            </a:xfrm>
            <a:custGeom>
              <a:avLst/>
              <a:gdLst>
                <a:gd name="T0" fmla="*/ 0 w 303"/>
                <a:gd name="T1" fmla="*/ 0 h 277"/>
                <a:gd name="T2" fmla="*/ 0 w 303"/>
                <a:gd name="T3" fmla="*/ 0 h 277"/>
                <a:gd name="T4" fmla="*/ 0 w 303"/>
                <a:gd name="T5" fmla="*/ 0 h 277"/>
                <a:gd name="T6" fmla="*/ 0 w 303"/>
                <a:gd name="T7" fmla="*/ 0 h 277"/>
                <a:gd name="T8" fmla="*/ 0 w 303"/>
                <a:gd name="T9" fmla="*/ 0 h 277"/>
                <a:gd name="T10" fmla="*/ 0 w 303"/>
                <a:gd name="T11" fmla="*/ 0 h 277"/>
                <a:gd name="T12" fmla="*/ 0 w 303"/>
                <a:gd name="T13" fmla="*/ 0 h 277"/>
                <a:gd name="T14" fmla="*/ 0 w 303"/>
                <a:gd name="T15" fmla="*/ 0 h 277"/>
                <a:gd name="T16" fmla="*/ 0 w 303"/>
                <a:gd name="T17" fmla="*/ 0 h 277"/>
                <a:gd name="T18" fmla="*/ 0 w 303"/>
                <a:gd name="T19" fmla="*/ 0 h 277"/>
                <a:gd name="T20" fmla="*/ 0 w 303"/>
                <a:gd name="T21" fmla="*/ 0 h 277"/>
                <a:gd name="T22" fmla="*/ 0 w 303"/>
                <a:gd name="T23" fmla="*/ 0 h 277"/>
                <a:gd name="T24" fmla="*/ 0 w 303"/>
                <a:gd name="T25" fmla="*/ 0 h 277"/>
                <a:gd name="T26" fmla="*/ 0 w 303"/>
                <a:gd name="T27" fmla="*/ 0 h 277"/>
                <a:gd name="T28" fmla="*/ 0 w 303"/>
                <a:gd name="T29" fmla="*/ 0 h 277"/>
                <a:gd name="T30" fmla="*/ 0 w 303"/>
                <a:gd name="T31" fmla="*/ 0 h 277"/>
                <a:gd name="T32" fmla="*/ 0 w 303"/>
                <a:gd name="T33" fmla="*/ 0 h 277"/>
                <a:gd name="T34" fmla="*/ 0 w 303"/>
                <a:gd name="T35" fmla="*/ 0 h 277"/>
                <a:gd name="T36" fmla="*/ 0 w 303"/>
                <a:gd name="T37" fmla="*/ 0 h 277"/>
                <a:gd name="T38" fmla="*/ 0 w 303"/>
                <a:gd name="T39" fmla="*/ 0 h 277"/>
                <a:gd name="T40" fmla="*/ 0 w 303"/>
                <a:gd name="T41" fmla="*/ 0 h 277"/>
                <a:gd name="T42" fmla="*/ 0 w 303"/>
                <a:gd name="T43" fmla="*/ 0 h 277"/>
                <a:gd name="T44" fmla="*/ 0 w 303"/>
                <a:gd name="T45" fmla="*/ 0 h 277"/>
                <a:gd name="T46" fmla="*/ 0 w 303"/>
                <a:gd name="T47" fmla="*/ 0 h 277"/>
                <a:gd name="T48" fmla="*/ 0 w 303"/>
                <a:gd name="T49" fmla="*/ 0 h 277"/>
                <a:gd name="T50" fmla="*/ 0 w 303"/>
                <a:gd name="T51" fmla="*/ 0 h 277"/>
                <a:gd name="T52" fmla="*/ 0 w 303"/>
                <a:gd name="T53" fmla="*/ 0 h 277"/>
                <a:gd name="T54" fmla="*/ 0 w 303"/>
                <a:gd name="T55" fmla="*/ 0 h 277"/>
                <a:gd name="T56" fmla="*/ 0 w 303"/>
                <a:gd name="T57" fmla="*/ 0 h 277"/>
                <a:gd name="T58" fmla="*/ 0 w 303"/>
                <a:gd name="T59" fmla="*/ 0 h 277"/>
                <a:gd name="T60" fmla="*/ 0 w 303"/>
                <a:gd name="T61" fmla="*/ 0 h 277"/>
                <a:gd name="T62" fmla="*/ 0 w 303"/>
                <a:gd name="T63" fmla="*/ 0 h 277"/>
                <a:gd name="T64" fmla="*/ 0 w 303"/>
                <a:gd name="T65" fmla="*/ 0 h 277"/>
                <a:gd name="T66" fmla="*/ 0 w 303"/>
                <a:gd name="T67" fmla="*/ 0 h 277"/>
                <a:gd name="T68" fmla="*/ 0 w 303"/>
                <a:gd name="T69" fmla="*/ 0 h 277"/>
                <a:gd name="T70" fmla="*/ 0 w 303"/>
                <a:gd name="T71" fmla="*/ 0 h 2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03" h="277">
                  <a:moveTo>
                    <a:pt x="112" y="104"/>
                  </a:moveTo>
                  <a:lnTo>
                    <a:pt x="108" y="115"/>
                  </a:lnTo>
                  <a:lnTo>
                    <a:pt x="112" y="130"/>
                  </a:lnTo>
                  <a:lnTo>
                    <a:pt x="106" y="139"/>
                  </a:lnTo>
                  <a:lnTo>
                    <a:pt x="97" y="133"/>
                  </a:lnTo>
                  <a:lnTo>
                    <a:pt x="86" y="135"/>
                  </a:lnTo>
                  <a:lnTo>
                    <a:pt x="86" y="146"/>
                  </a:lnTo>
                  <a:lnTo>
                    <a:pt x="63" y="167"/>
                  </a:lnTo>
                  <a:lnTo>
                    <a:pt x="50" y="172"/>
                  </a:lnTo>
                  <a:lnTo>
                    <a:pt x="33" y="191"/>
                  </a:lnTo>
                  <a:lnTo>
                    <a:pt x="22" y="196"/>
                  </a:lnTo>
                  <a:lnTo>
                    <a:pt x="13" y="195"/>
                  </a:lnTo>
                  <a:lnTo>
                    <a:pt x="9" y="198"/>
                  </a:lnTo>
                  <a:lnTo>
                    <a:pt x="6" y="201"/>
                  </a:lnTo>
                  <a:lnTo>
                    <a:pt x="11" y="208"/>
                  </a:lnTo>
                  <a:lnTo>
                    <a:pt x="11" y="221"/>
                  </a:lnTo>
                  <a:lnTo>
                    <a:pt x="0" y="233"/>
                  </a:lnTo>
                  <a:lnTo>
                    <a:pt x="4" y="245"/>
                  </a:lnTo>
                  <a:lnTo>
                    <a:pt x="17" y="245"/>
                  </a:lnTo>
                  <a:lnTo>
                    <a:pt x="22" y="236"/>
                  </a:lnTo>
                  <a:lnTo>
                    <a:pt x="30" y="244"/>
                  </a:lnTo>
                  <a:lnTo>
                    <a:pt x="20" y="251"/>
                  </a:lnTo>
                  <a:lnTo>
                    <a:pt x="24" y="262"/>
                  </a:lnTo>
                  <a:lnTo>
                    <a:pt x="30" y="264"/>
                  </a:lnTo>
                  <a:lnTo>
                    <a:pt x="54" y="268"/>
                  </a:lnTo>
                  <a:lnTo>
                    <a:pt x="58" y="270"/>
                  </a:lnTo>
                  <a:lnTo>
                    <a:pt x="80" y="277"/>
                  </a:lnTo>
                  <a:lnTo>
                    <a:pt x="89" y="273"/>
                  </a:lnTo>
                  <a:lnTo>
                    <a:pt x="108" y="262"/>
                  </a:lnTo>
                  <a:lnTo>
                    <a:pt x="136" y="268"/>
                  </a:lnTo>
                  <a:lnTo>
                    <a:pt x="186" y="268"/>
                  </a:lnTo>
                  <a:lnTo>
                    <a:pt x="214" y="262"/>
                  </a:lnTo>
                  <a:lnTo>
                    <a:pt x="227" y="242"/>
                  </a:lnTo>
                  <a:lnTo>
                    <a:pt x="244" y="233"/>
                  </a:lnTo>
                  <a:lnTo>
                    <a:pt x="249" y="221"/>
                  </a:lnTo>
                  <a:lnTo>
                    <a:pt x="255" y="205"/>
                  </a:lnTo>
                  <a:lnTo>
                    <a:pt x="268" y="195"/>
                  </a:lnTo>
                  <a:lnTo>
                    <a:pt x="279" y="167"/>
                  </a:lnTo>
                  <a:lnTo>
                    <a:pt x="277" y="135"/>
                  </a:lnTo>
                  <a:lnTo>
                    <a:pt x="303" y="120"/>
                  </a:lnTo>
                  <a:lnTo>
                    <a:pt x="288" y="107"/>
                  </a:lnTo>
                  <a:lnTo>
                    <a:pt x="283" y="85"/>
                  </a:lnTo>
                  <a:lnTo>
                    <a:pt x="273" y="76"/>
                  </a:lnTo>
                  <a:lnTo>
                    <a:pt x="262" y="76"/>
                  </a:lnTo>
                  <a:lnTo>
                    <a:pt x="251" y="70"/>
                  </a:lnTo>
                  <a:lnTo>
                    <a:pt x="231" y="46"/>
                  </a:lnTo>
                  <a:lnTo>
                    <a:pt x="240" y="41"/>
                  </a:lnTo>
                  <a:lnTo>
                    <a:pt x="275" y="9"/>
                  </a:lnTo>
                  <a:lnTo>
                    <a:pt x="271" y="0"/>
                  </a:lnTo>
                  <a:lnTo>
                    <a:pt x="260" y="2"/>
                  </a:lnTo>
                  <a:lnTo>
                    <a:pt x="223" y="4"/>
                  </a:lnTo>
                  <a:lnTo>
                    <a:pt x="210" y="13"/>
                  </a:lnTo>
                  <a:lnTo>
                    <a:pt x="201" y="19"/>
                  </a:lnTo>
                  <a:lnTo>
                    <a:pt x="188" y="17"/>
                  </a:lnTo>
                  <a:lnTo>
                    <a:pt x="180" y="22"/>
                  </a:lnTo>
                  <a:lnTo>
                    <a:pt x="186" y="32"/>
                  </a:lnTo>
                  <a:lnTo>
                    <a:pt x="204" y="44"/>
                  </a:lnTo>
                  <a:lnTo>
                    <a:pt x="191" y="46"/>
                  </a:lnTo>
                  <a:lnTo>
                    <a:pt x="158" y="50"/>
                  </a:lnTo>
                  <a:lnTo>
                    <a:pt x="136" y="41"/>
                  </a:lnTo>
                  <a:lnTo>
                    <a:pt x="113" y="32"/>
                  </a:lnTo>
                  <a:lnTo>
                    <a:pt x="106" y="37"/>
                  </a:lnTo>
                  <a:lnTo>
                    <a:pt x="100" y="54"/>
                  </a:lnTo>
                  <a:lnTo>
                    <a:pt x="102" y="63"/>
                  </a:lnTo>
                  <a:lnTo>
                    <a:pt x="99" y="67"/>
                  </a:lnTo>
                  <a:lnTo>
                    <a:pt x="86" y="72"/>
                  </a:lnTo>
                  <a:lnTo>
                    <a:pt x="87" y="89"/>
                  </a:lnTo>
                  <a:lnTo>
                    <a:pt x="86" y="93"/>
                  </a:lnTo>
                  <a:lnTo>
                    <a:pt x="72" y="111"/>
                  </a:lnTo>
                  <a:lnTo>
                    <a:pt x="84" y="128"/>
                  </a:lnTo>
                  <a:lnTo>
                    <a:pt x="89" y="126"/>
                  </a:lnTo>
                  <a:lnTo>
                    <a:pt x="112" y="104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67" name="Group 508"/>
            <p:cNvGrpSpPr>
              <a:grpSpLocks/>
            </p:cNvGrpSpPr>
            <p:nvPr/>
          </p:nvGrpSpPr>
          <p:grpSpPr bwMode="auto">
            <a:xfrm>
              <a:off x="728" y="1588"/>
              <a:ext cx="157" cy="132"/>
              <a:chOff x="2003" y="1691"/>
              <a:chExt cx="344" cy="272"/>
            </a:xfrm>
          </p:grpSpPr>
          <p:sp>
            <p:nvSpPr>
              <p:cNvPr id="162" name="Freeform 509"/>
              <p:cNvSpPr>
                <a:spLocks/>
              </p:cNvSpPr>
              <p:nvPr/>
            </p:nvSpPr>
            <p:spPr bwMode="auto">
              <a:xfrm>
                <a:off x="2003" y="1746"/>
                <a:ext cx="145" cy="179"/>
              </a:xfrm>
              <a:custGeom>
                <a:avLst/>
                <a:gdLst>
                  <a:gd name="T0" fmla="*/ 11 w 145"/>
                  <a:gd name="T1" fmla="*/ 153 h 179"/>
                  <a:gd name="T2" fmla="*/ 19 w 145"/>
                  <a:gd name="T3" fmla="*/ 166 h 179"/>
                  <a:gd name="T4" fmla="*/ 35 w 145"/>
                  <a:gd name="T5" fmla="*/ 166 h 179"/>
                  <a:gd name="T6" fmla="*/ 50 w 145"/>
                  <a:gd name="T7" fmla="*/ 170 h 179"/>
                  <a:gd name="T8" fmla="*/ 61 w 145"/>
                  <a:gd name="T9" fmla="*/ 179 h 179"/>
                  <a:gd name="T10" fmla="*/ 73 w 145"/>
                  <a:gd name="T11" fmla="*/ 179 h 179"/>
                  <a:gd name="T12" fmla="*/ 65 w 145"/>
                  <a:gd name="T13" fmla="*/ 168 h 179"/>
                  <a:gd name="T14" fmla="*/ 71 w 145"/>
                  <a:gd name="T15" fmla="*/ 153 h 179"/>
                  <a:gd name="T16" fmla="*/ 78 w 145"/>
                  <a:gd name="T17" fmla="*/ 136 h 179"/>
                  <a:gd name="T18" fmla="*/ 82 w 145"/>
                  <a:gd name="T19" fmla="*/ 117 h 179"/>
                  <a:gd name="T20" fmla="*/ 99 w 145"/>
                  <a:gd name="T21" fmla="*/ 106 h 179"/>
                  <a:gd name="T22" fmla="*/ 113 w 145"/>
                  <a:gd name="T23" fmla="*/ 98 h 179"/>
                  <a:gd name="T24" fmla="*/ 112 w 145"/>
                  <a:gd name="T25" fmla="*/ 87 h 179"/>
                  <a:gd name="T26" fmla="*/ 112 w 145"/>
                  <a:gd name="T27" fmla="*/ 69 h 179"/>
                  <a:gd name="T28" fmla="*/ 115 w 145"/>
                  <a:gd name="T29" fmla="*/ 61 h 179"/>
                  <a:gd name="T30" fmla="*/ 128 w 145"/>
                  <a:gd name="T31" fmla="*/ 59 h 179"/>
                  <a:gd name="T32" fmla="*/ 134 w 145"/>
                  <a:gd name="T33" fmla="*/ 63 h 179"/>
                  <a:gd name="T34" fmla="*/ 145 w 145"/>
                  <a:gd name="T35" fmla="*/ 50 h 179"/>
                  <a:gd name="T36" fmla="*/ 141 w 145"/>
                  <a:gd name="T37" fmla="*/ 39 h 179"/>
                  <a:gd name="T38" fmla="*/ 134 w 145"/>
                  <a:gd name="T39" fmla="*/ 37 h 179"/>
                  <a:gd name="T40" fmla="*/ 121 w 145"/>
                  <a:gd name="T41" fmla="*/ 37 h 179"/>
                  <a:gd name="T42" fmla="*/ 115 w 145"/>
                  <a:gd name="T43" fmla="*/ 37 h 179"/>
                  <a:gd name="T44" fmla="*/ 112 w 145"/>
                  <a:gd name="T45" fmla="*/ 20 h 179"/>
                  <a:gd name="T46" fmla="*/ 113 w 145"/>
                  <a:gd name="T47" fmla="*/ 4 h 179"/>
                  <a:gd name="T48" fmla="*/ 104 w 145"/>
                  <a:gd name="T49" fmla="*/ 0 h 179"/>
                  <a:gd name="T50" fmla="*/ 100 w 145"/>
                  <a:gd name="T51" fmla="*/ 6 h 179"/>
                  <a:gd name="T52" fmla="*/ 78 w 145"/>
                  <a:gd name="T53" fmla="*/ 2 h 179"/>
                  <a:gd name="T54" fmla="*/ 73 w 145"/>
                  <a:gd name="T55" fmla="*/ 7 h 179"/>
                  <a:gd name="T56" fmla="*/ 78 w 145"/>
                  <a:gd name="T57" fmla="*/ 22 h 179"/>
                  <a:gd name="T58" fmla="*/ 76 w 145"/>
                  <a:gd name="T59" fmla="*/ 37 h 179"/>
                  <a:gd name="T60" fmla="*/ 67 w 145"/>
                  <a:gd name="T61" fmla="*/ 26 h 179"/>
                  <a:gd name="T62" fmla="*/ 63 w 145"/>
                  <a:gd name="T63" fmla="*/ 17 h 179"/>
                  <a:gd name="T64" fmla="*/ 50 w 145"/>
                  <a:gd name="T65" fmla="*/ 19 h 179"/>
                  <a:gd name="T66" fmla="*/ 45 w 145"/>
                  <a:gd name="T67" fmla="*/ 28 h 179"/>
                  <a:gd name="T68" fmla="*/ 41 w 145"/>
                  <a:gd name="T69" fmla="*/ 32 h 179"/>
                  <a:gd name="T70" fmla="*/ 41 w 145"/>
                  <a:gd name="T71" fmla="*/ 45 h 179"/>
                  <a:gd name="T72" fmla="*/ 39 w 145"/>
                  <a:gd name="T73" fmla="*/ 43 h 179"/>
                  <a:gd name="T74" fmla="*/ 28 w 145"/>
                  <a:gd name="T75" fmla="*/ 26 h 179"/>
                  <a:gd name="T76" fmla="*/ 22 w 145"/>
                  <a:gd name="T77" fmla="*/ 20 h 179"/>
                  <a:gd name="T78" fmla="*/ 15 w 145"/>
                  <a:gd name="T79" fmla="*/ 24 h 179"/>
                  <a:gd name="T80" fmla="*/ 17 w 145"/>
                  <a:gd name="T81" fmla="*/ 33 h 179"/>
                  <a:gd name="T82" fmla="*/ 17 w 145"/>
                  <a:gd name="T83" fmla="*/ 39 h 179"/>
                  <a:gd name="T84" fmla="*/ 7 w 145"/>
                  <a:gd name="T85" fmla="*/ 43 h 179"/>
                  <a:gd name="T86" fmla="*/ 7 w 145"/>
                  <a:gd name="T87" fmla="*/ 56 h 179"/>
                  <a:gd name="T88" fmla="*/ 15 w 145"/>
                  <a:gd name="T89" fmla="*/ 69 h 179"/>
                  <a:gd name="T90" fmla="*/ 15 w 145"/>
                  <a:gd name="T91" fmla="*/ 78 h 179"/>
                  <a:gd name="T92" fmla="*/ 11 w 145"/>
                  <a:gd name="T93" fmla="*/ 87 h 179"/>
                  <a:gd name="T94" fmla="*/ 0 w 145"/>
                  <a:gd name="T95" fmla="*/ 96 h 179"/>
                  <a:gd name="T96" fmla="*/ 2 w 145"/>
                  <a:gd name="T97" fmla="*/ 106 h 179"/>
                  <a:gd name="T98" fmla="*/ 13 w 145"/>
                  <a:gd name="T99" fmla="*/ 115 h 179"/>
                  <a:gd name="T100" fmla="*/ 17 w 145"/>
                  <a:gd name="T101" fmla="*/ 124 h 179"/>
                  <a:gd name="T102" fmla="*/ 15 w 145"/>
                  <a:gd name="T103" fmla="*/ 142 h 179"/>
                  <a:gd name="T104" fmla="*/ 11 w 145"/>
                  <a:gd name="T105" fmla="*/ 153 h 17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45" h="179">
                    <a:moveTo>
                      <a:pt x="11" y="153"/>
                    </a:moveTo>
                    <a:lnTo>
                      <a:pt x="19" y="166"/>
                    </a:lnTo>
                    <a:lnTo>
                      <a:pt x="35" y="166"/>
                    </a:lnTo>
                    <a:lnTo>
                      <a:pt x="50" y="170"/>
                    </a:lnTo>
                    <a:lnTo>
                      <a:pt x="61" y="179"/>
                    </a:lnTo>
                    <a:lnTo>
                      <a:pt x="73" y="179"/>
                    </a:lnTo>
                    <a:lnTo>
                      <a:pt x="65" y="168"/>
                    </a:lnTo>
                    <a:lnTo>
                      <a:pt x="71" y="153"/>
                    </a:lnTo>
                    <a:lnTo>
                      <a:pt x="78" y="136"/>
                    </a:lnTo>
                    <a:lnTo>
                      <a:pt x="82" y="117"/>
                    </a:lnTo>
                    <a:lnTo>
                      <a:pt x="99" y="106"/>
                    </a:lnTo>
                    <a:lnTo>
                      <a:pt x="113" y="98"/>
                    </a:lnTo>
                    <a:lnTo>
                      <a:pt x="112" y="87"/>
                    </a:lnTo>
                    <a:lnTo>
                      <a:pt x="112" y="69"/>
                    </a:lnTo>
                    <a:lnTo>
                      <a:pt x="115" y="61"/>
                    </a:lnTo>
                    <a:lnTo>
                      <a:pt x="128" y="59"/>
                    </a:lnTo>
                    <a:lnTo>
                      <a:pt x="134" y="63"/>
                    </a:lnTo>
                    <a:lnTo>
                      <a:pt x="145" y="50"/>
                    </a:lnTo>
                    <a:lnTo>
                      <a:pt x="141" y="39"/>
                    </a:lnTo>
                    <a:lnTo>
                      <a:pt x="134" y="37"/>
                    </a:lnTo>
                    <a:lnTo>
                      <a:pt x="121" y="37"/>
                    </a:lnTo>
                    <a:lnTo>
                      <a:pt x="115" y="37"/>
                    </a:lnTo>
                    <a:lnTo>
                      <a:pt x="112" y="20"/>
                    </a:lnTo>
                    <a:lnTo>
                      <a:pt x="113" y="4"/>
                    </a:lnTo>
                    <a:lnTo>
                      <a:pt x="104" y="0"/>
                    </a:lnTo>
                    <a:lnTo>
                      <a:pt x="100" y="6"/>
                    </a:lnTo>
                    <a:lnTo>
                      <a:pt x="78" y="2"/>
                    </a:lnTo>
                    <a:lnTo>
                      <a:pt x="73" y="7"/>
                    </a:lnTo>
                    <a:lnTo>
                      <a:pt x="78" y="22"/>
                    </a:lnTo>
                    <a:lnTo>
                      <a:pt x="76" y="37"/>
                    </a:lnTo>
                    <a:lnTo>
                      <a:pt x="67" y="26"/>
                    </a:lnTo>
                    <a:lnTo>
                      <a:pt x="63" y="17"/>
                    </a:lnTo>
                    <a:lnTo>
                      <a:pt x="50" y="19"/>
                    </a:lnTo>
                    <a:lnTo>
                      <a:pt x="45" y="28"/>
                    </a:lnTo>
                    <a:lnTo>
                      <a:pt x="41" y="32"/>
                    </a:lnTo>
                    <a:lnTo>
                      <a:pt x="41" y="45"/>
                    </a:lnTo>
                    <a:lnTo>
                      <a:pt x="39" y="43"/>
                    </a:lnTo>
                    <a:lnTo>
                      <a:pt x="28" y="26"/>
                    </a:lnTo>
                    <a:lnTo>
                      <a:pt x="22" y="20"/>
                    </a:lnTo>
                    <a:lnTo>
                      <a:pt x="15" y="24"/>
                    </a:lnTo>
                    <a:lnTo>
                      <a:pt x="17" y="33"/>
                    </a:lnTo>
                    <a:lnTo>
                      <a:pt x="17" y="39"/>
                    </a:lnTo>
                    <a:lnTo>
                      <a:pt x="7" y="43"/>
                    </a:lnTo>
                    <a:lnTo>
                      <a:pt x="7" y="56"/>
                    </a:lnTo>
                    <a:lnTo>
                      <a:pt x="15" y="69"/>
                    </a:lnTo>
                    <a:lnTo>
                      <a:pt x="15" y="78"/>
                    </a:lnTo>
                    <a:lnTo>
                      <a:pt x="11" y="87"/>
                    </a:lnTo>
                    <a:lnTo>
                      <a:pt x="0" y="96"/>
                    </a:lnTo>
                    <a:lnTo>
                      <a:pt x="2" y="106"/>
                    </a:lnTo>
                    <a:lnTo>
                      <a:pt x="13" y="115"/>
                    </a:lnTo>
                    <a:lnTo>
                      <a:pt x="17" y="124"/>
                    </a:lnTo>
                    <a:lnTo>
                      <a:pt x="15" y="142"/>
                    </a:lnTo>
                    <a:lnTo>
                      <a:pt x="11" y="153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63" name="Freeform 510"/>
              <p:cNvSpPr>
                <a:spLocks/>
              </p:cNvSpPr>
              <p:nvPr/>
            </p:nvSpPr>
            <p:spPr bwMode="auto">
              <a:xfrm>
                <a:off x="2033" y="1691"/>
                <a:ext cx="109" cy="68"/>
              </a:xfrm>
              <a:custGeom>
                <a:avLst/>
                <a:gdLst>
                  <a:gd name="T0" fmla="*/ 0 w 109"/>
                  <a:gd name="T1" fmla="*/ 66 h 68"/>
                  <a:gd name="T2" fmla="*/ 9 w 109"/>
                  <a:gd name="T3" fmla="*/ 68 h 68"/>
                  <a:gd name="T4" fmla="*/ 20 w 109"/>
                  <a:gd name="T5" fmla="*/ 60 h 68"/>
                  <a:gd name="T6" fmla="*/ 31 w 109"/>
                  <a:gd name="T7" fmla="*/ 47 h 68"/>
                  <a:gd name="T8" fmla="*/ 61 w 109"/>
                  <a:gd name="T9" fmla="*/ 47 h 68"/>
                  <a:gd name="T10" fmla="*/ 87 w 109"/>
                  <a:gd name="T11" fmla="*/ 42 h 68"/>
                  <a:gd name="T12" fmla="*/ 102 w 109"/>
                  <a:gd name="T13" fmla="*/ 30 h 68"/>
                  <a:gd name="T14" fmla="*/ 107 w 109"/>
                  <a:gd name="T15" fmla="*/ 15 h 68"/>
                  <a:gd name="T16" fmla="*/ 109 w 109"/>
                  <a:gd name="T17" fmla="*/ 0 h 68"/>
                  <a:gd name="T18" fmla="*/ 89 w 109"/>
                  <a:gd name="T19" fmla="*/ 9 h 68"/>
                  <a:gd name="T20" fmla="*/ 52 w 109"/>
                  <a:gd name="T21" fmla="*/ 26 h 68"/>
                  <a:gd name="T22" fmla="*/ 42 w 109"/>
                  <a:gd name="T23" fmla="*/ 28 h 68"/>
                  <a:gd name="T24" fmla="*/ 31 w 109"/>
                  <a:gd name="T25" fmla="*/ 36 h 68"/>
                  <a:gd name="T26" fmla="*/ 9 w 109"/>
                  <a:gd name="T27" fmla="*/ 40 h 68"/>
                  <a:gd name="T28" fmla="*/ 0 w 109"/>
                  <a:gd name="T29" fmla="*/ 45 h 68"/>
                  <a:gd name="T30" fmla="*/ 0 w 109"/>
                  <a:gd name="T31" fmla="*/ 66 h 6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9" h="68">
                    <a:moveTo>
                      <a:pt x="0" y="66"/>
                    </a:moveTo>
                    <a:lnTo>
                      <a:pt x="9" y="68"/>
                    </a:lnTo>
                    <a:lnTo>
                      <a:pt x="20" y="60"/>
                    </a:lnTo>
                    <a:lnTo>
                      <a:pt x="31" y="47"/>
                    </a:lnTo>
                    <a:lnTo>
                      <a:pt x="61" y="47"/>
                    </a:lnTo>
                    <a:lnTo>
                      <a:pt x="87" y="42"/>
                    </a:lnTo>
                    <a:lnTo>
                      <a:pt x="102" y="30"/>
                    </a:lnTo>
                    <a:lnTo>
                      <a:pt x="107" y="15"/>
                    </a:lnTo>
                    <a:lnTo>
                      <a:pt x="109" y="0"/>
                    </a:lnTo>
                    <a:lnTo>
                      <a:pt x="89" y="9"/>
                    </a:lnTo>
                    <a:lnTo>
                      <a:pt x="52" y="26"/>
                    </a:lnTo>
                    <a:lnTo>
                      <a:pt x="42" y="28"/>
                    </a:lnTo>
                    <a:lnTo>
                      <a:pt x="31" y="36"/>
                    </a:lnTo>
                    <a:lnTo>
                      <a:pt x="9" y="40"/>
                    </a:lnTo>
                    <a:lnTo>
                      <a:pt x="0" y="45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64" name="Freeform 511"/>
              <p:cNvSpPr>
                <a:spLocks/>
              </p:cNvSpPr>
              <p:nvPr/>
            </p:nvSpPr>
            <p:spPr bwMode="auto">
              <a:xfrm>
                <a:off x="2089" y="1858"/>
                <a:ext cx="47" cy="57"/>
              </a:xfrm>
              <a:custGeom>
                <a:avLst/>
                <a:gdLst>
                  <a:gd name="T0" fmla="*/ 15 w 47"/>
                  <a:gd name="T1" fmla="*/ 0 h 57"/>
                  <a:gd name="T2" fmla="*/ 45 w 47"/>
                  <a:gd name="T3" fmla="*/ 20 h 57"/>
                  <a:gd name="T4" fmla="*/ 47 w 47"/>
                  <a:gd name="T5" fmla="*/ 29 h 57"/>
                  <a:gd name="T6" fmla="*/ 36 w 47"/>
                  <a:gd name="T7" fmla="*/ 40 h 57"/>
                  <a:gd name="T8" fmla="*/ 26 w 47"/>
                  <a:gd name="T9" fmla="*/ 48 h 57"/>
                  <a:gd name="T10" fmla="*/ 28 w 47"/>
                  <a:gd name="T11" fmla="*/ 57 h 57"/>
                  <a:gd name="T12" fmla="*/ 15 w 47"/>
                  <a:gd name="T13" fmla="*/ 55 h 57"/>
                  <a:gd name="T14" fmla="*/ 2 w 47"/>
                  <a:gd name="T15" fmla="*/ 40 h 57"/>
                  <a:gd name="T16" fmla="*/ 0 w 47"/>
                  <a:gd name="T17" fmla="*/ 29 h 57"/>
                  <a:gd name="T18" fmla="*/ 6 w 47"/>
                  <a:gd name="T19" fmla="*/ 17 h 57"/>
                  <a:gd name="T20" fmla="*/ 15 w 47"/>
                  <a:gd name="T21" fmla="*/ 0 h 5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7" h="57">
                    <a:moveTo>
                      <a:pt x="15" y="0"/>
                    </a:moveTo>
                    <a:lnTo>
                      <a:pt x="45" y="20"/>
                    </a:lnTo>
                    <a:lnTo>
                      <a:pt x="47" y="29"/>
                    </a:lnTo>
                    <a:lnTo>
                      <a:pt x="36" y="40"/>
                    </a:lnTo>
                    <a:lnTo>
                      <a:pt x="26" y="48"/>
                    </a:lnTo>
                    <a:lnTo>
                      <a:pt x="28" y="57"/>
                    </a:lnTo>
                    <a:lnTo>
                      <a:pt x="15" y="55"/>
                    </a:lnTo>
                    <a:lnTo>
                      <a:pt x="2" y="40"/>
                    </a:lnTo>
                    <a:lnTo>
                      <a:pt x="0" y="29"/>
                    </a:lnTo>
                    <a:lnTo>
                      <a:pt x="6" y="1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65" name="Freeform 512"/>
              <p:cNvSpPr>
                <a:spLocks/>
              </p:cNvSpPr>
              <p:nvPr/>
            </p:nvSpPr>
            <p:spPr bwMode="auto">
              <a:xfrm>
                <a:off x="2148" y="1842"/>
                <a:ext cx="69" cy="83"/>
              </a:xfrm>
              <a:custGeom>
                <a:avLst/>
                <a:gdLst>
                  <a:gd name="T0" fmla="*/ 65 w 69"/>
                  <a:gd name="T1" fmla="*/ 0 h 83"/>
                  <a:gd name="T2" fmla="*/ 69 w 69"/>
                  <a:gd name="T3" fmla="*/ 4 h 83"/>
                  <a:gd name="T4" fmla="*/ 65 w 69"/>
                  <a:gd name="T5" fmla="*/ 9 h 83"/>
                  <a:gd name="T6" fmla="*/ 69 w 69"/>
                  <a:gd name="T7" fmla="*/ 18 h 83"/>
                  <a:gd name="T8" fmla="*/ 64 w 69"/>
                  <a:gd name="T9" fmla="*/ 29 h 83"/>
                  <a:gd name="T10" fmla="*/ 54 w 69"/>
                  <a:gd name="T11" fmla="*/ 37 h 83"/>
                  <a:gd name="T12" fmla="*/ 58 w 69"/>
                  <a:gd name="T13" fmla="*/ 46 h 83"/>
                  <a:gd name="T14" fmla="*/ 54 w 69"/>
                  <a:gd name="T15" fmla="*/ 54 h 83"/>
                  <a:gd name="T16" fmla="*/ 58 w 69"/>
                  <a:gd name="T17" fmla="*/ 63 h 83"/>
                  <a:gd name="T18" fmla="*/ 45 w 69"/>
                  <a:gd name="T19" fmla="*/ 83 h 83"/>
                  <a:gd name="T20" fmla="*/ 16 w 69"/>
                  <a:gd name="T21" fmla="*/ 63 h 83"/>
                  <a:gd name="T22" fmla="*/ 0 w 69"/>
                  <a:gd name="T23" fmla="*/ 52 h 83"/>
                  <a:gd name="T24" fmla="*/ 9 w 69"/>
                  <a:gd name="T25" fmla="*/ 46 h 83"/>
                  <a:gd name="T26" fmla="*/ 9 w 69"/>
                  <a:gd name="T27" fmla="*/ 33 h 83"/>
                  <a:gd name="T28" fmla="*/ 27 w 69"/>
                  <a:gd name="T29" fmla="*/ 22 h 83"/>
                  <a:gd name="T30" fmla="*/ 36 w 69"/>
                  <a:gd name="T31" fmla="*/ 26 h 83"/>
                  <a:gd name="T32" fmla="*/ 45 w 69"/>
                  <a:gd name="T33" fmla="*/ 22 h 83"/>
                  <a:gd name="T34" fmla="*/ 60 w 69"/>
                  <a:gd name="T35" fmla="*/ 11 h 83"/>
                  <a:gd name="T36" fmla="*/ 65 w 69"/>
                  <a:gd name="T37" fmla="*/ 0 h 8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9" h="83">
                    <a:moveTo>
                      <a:pt x="65" y="0"/>
                    </a:moveTo>
                    <a:lnTo>
                      <a:pt x="69" y="4"/>
                    </a:lnTo>
                    <a:lnTo>
                      <a:pt x="65" y="9"/>
                    </a:lnTo>
                    <a:lnTo>
                      <a:pt x="69" y="18"/>
                    </a:lnTo>
                    <a:lnTo>
                      <a:pt x="64" y="29"/>
                    </a:lnTo>
                    <a:lnTo>
                      <a:pt x="54" y="37"/>
                    </a:lnTo>
                    <a:lnTo>
                      <a:pt x="58" y="46"/>
                    </a:lnTo>
                    <a:lnTo>
                      <a:pt x="54" y="54"/>
                    </a:lnTo>
                    <a:lnTo>
                      <a:pt x="58" y="63"/>
                    </a:lnTo>
                    <a:lnTo>
                      <a:pt x="45" y="83"/>
                    </a:lnTo>
                    <a:lnTo>
                      <a:pt x="16" y="63"/>
                    </a:lnTo>
                    <a:lnTo>
                      <a:pt x="0" y="52"/>
                    </a:lnTo>
                    <a:lnTo>
                      <a:pt x="9" y="46"/>
                    </a:lnTo>
                    <a:lnTo>
                      <a:pt x="9" y="33"/>
                    </a:lnTo>
                    <a:lnTo>
                      <a:pt x="27" y="22"/>
                    </a:lnTo>
                    <a:lnTo>
                      <a:pt x="36" y="26"/>
                    </a:lnTo>
                    <a:lnTo>
                      <a:pt x="45" y="22"/>
                    </a:lnTo>
                    <a:lnTo>
                      <a:pt x="60" y="11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66" name="Freeform 513"/>
              <p:cNvSpPr>
                <a:spLocks/>
              </p:cNvSpPr>
              <p:nvPr/>
            </p:nvSpPr>
            <p:spPr bwMode="auto">
              <a:xfrm>
                <a:off x="2139" y="1928"/>
                <a:ext cx="28" cy="35"/>
              </a:xfrm>
              <a:custGeom>
                <a:avLst/>
                <a:gdLst>
                  <a:gd name="T0" fmla="*/ 0 w 28"/>
                  <a:gd name="T1" fmla="*/ 0 h 35"/>
                  <a:gd name="T2" fmla="*/ 19 w 28"/>
                  <a:gd name="T3" fmla="*/ 6 h 35"/>
                  <a:gd name="T4" fmla="*/ 26 w 28"/>
                  <a:gd name="T5" fmla="*/ 15 h 35"/>
                  <a:gd name="T6" fmla="*/ 28 w 28"/>
                  <a:gd name="T7" fmla="*/ 28 h 35"/>
                  <a:gd name="T8" fmla="*/ 19 w 28"/>
                  <a:gd name="T9" fmla="*/ 35 h 35"/>
                  <a:gd name="T10" fmla="*/ 5 w 28"/>
                  <a:gd name="T11" fmla="*/ 29 h 35"/>
                  <a:gd name="T12" fmla="*/ 2 w 28"/>
                  <a:gd name="T13" fmla="*/ 20 h 35"/>
                  <a:gd name="T14" fmla="*/ 0 w 28"/>
                  <a:gd name="T15" fmla="*/ 0 h 3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8" h="35">
                    <a:moveTo>
                      <a:pt x="0" y="0"/>
                    </a:moveTo>
                    <a:lnTo>
                      <a:pt x="19" y="6"/>
                    </a:lnTo>
                    <a:lnTo>
                      <a:pt x="26" y="15"/>
                    </a:lnTo>
                    <a:lnTo>
                      <a:pt x="28" y="28"/>
                    </a:lnTo>
                    <a:lnTo>
                      <a:pt x="19" y="35"/>
                    </a:lnTo>
                    <a:lnTo>
                      <a:pt x="5" y="29"/>
                    </a:lnTo>
                    <a:lnTo>
                      <a:pt x="2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67" name="Freeform 514"/>
              <p:cNvSpPr>
                <a:spLocks/>
              </p:cNvSpPr>
              <p:nvPr/>
            </p:nvSpPr>
            <p:spPr bwMode="auto">
              <a:xfrm>
                <a:off x="2331" y="1919"/>
                <a:ext cx="16" cy="29"/>
              </a:xfrm>
              <a:custGeom>
                <a:avLst/>
                <a:gdLst>
                  <a:gd name="T0" fmla="*/ 5 w 16"/>
                  <a:gd name="T1" fmla="*/ 0 h 29"/>
                  <a:gd name="T2" fmla="*/ 0 w 16"/>
                  <a:gd name="T3" fmla="*/ 5 h 29"/>
                  <a:gd name="T4" fmla="*/ 0 w 16"/>
                  <a:gd name="T5" fmla="*/ 20 h 29"/>
                  <a:gd name="T6" fmla="*/ 11 w 16"/>
                  <a:gd name="T7" fmla="*/ 29 h 29"/>
                  <a:gd name="T8" fmla="*/ 16 w 16"/>
                  <a:gd name="T9" fmla="*/ 16 h 29"/>
                  <a:gd name="T10" fmla="*/ 5 w 16"/>
                  <a:gd name="T11" fmla="*/ 0 h 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" h="29">
                    <a:moveTo>
                      <a:pt x="5" y="0"/>
                    </a:moveTo>
                    <a:lnTo>
                      <a:pt x="0" y="5"/>
                    </a:lnTo>
                    <a:lnTo>
                      <a:pt x="0" y="20"/>
                    </a:lnTo>
                    <a:lnTo>
                      <a:pt x="11" y="29"/>
                    </a:lnTo>
                    <a:lnTo>
                      <a:pt x="16" y="1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  <p:grpSp>
          <p:nvGrpSpPr>
            <p:cNvPr id="68" name="Group 515"/>
            <p:cNvGrpSpPr>
              <a:grpSpLocks/>
            </p:cNvGrpSpPr>
            <p:nvPr/>
          </p:nvGrpSpPr>
          <p:grpSpPr bwMode="auto">
            <a:xfrm>
              <a:off x="640" y="1695"/>
              <a:ext cx="234" cy="335"/>
              <a:chOff x="1811" y="1911"/>
              <a:chExt cx="512" cy="684"/>
            </a:xfrm>
          </p:grpSpPr>
          <p:sp>
            <p:nvSpPr>
              <p:cNvPr id="160" name="Freeform 516"/>
              <p:cNvSpPr>
                <a:spLocks/>
              </p:cNvSpPr>
              <p:nvPr/>
            </p:nvSpPr>
            <p:spPr bwMode="auto">
              <a:xfrm>
                <a:off x="2245" y="1976"/>
                <a:ext cx="24" cy="22"/>
              </a:xfrm>
              <a:custGeom>
                <a:avLst/>
                <a:gdLst>
                  <a:gd name="T0" fmla="*/ 2 w 24"/>
                  <a:gd name="T1" fmla="*/ 0 h 22"/>
                  <a:gd name="T2" fmla="*/ 0 w 24"/>
                  <a:gd name="T3" fmla="*/ 4 h 22"/>
                  <a:gd name="T4" fmla="*/ 2 w 24"/>
                  <a:gd name="T5" fmla="*/ 15 h 22"/>
                  <a:gd name="T6" fmla="*/ 15 w 24"/>
                  <a:gd name="T7" fmla="*/ 22 h 22"/>
                  <a:gd name="T8" fmla="*/ 24 w 24"/>
                  <a:gd name="T9" fmla="*/ 13 h 22"/>
                  <a:gd name="T10" fmla="*/ 2 w 24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" h="22">
                    <a:moveTo>
                      <a:pt x="2" y="0"/>
                    </a:moveTo>
                    <a:lnTo>
                      <a:pt x="0" y="4"/>
                    </a:lnTo>
                    <a:lnTo>
                      <a:pt x="2" y="15"/>
                    </a:lnTo>
                    <a:lnTo>
                      <a:pt x="15" y="22"/>
                    </a:lnTo>
                    <a:lnTo>
                      <a:pt x="24" y="1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61" name="Freeform 517"/>
              <p:cNvSpPr>
                <a:spLocks/>
              </p:cNvSpPr>
              <p:nvPr/>
            </p:nvSpPr>
            <p:spPr bwMode="auto">
              <a:xfrm>
                <a:off x="1811" y="1911"/>
                <a:ext cx="512" cy="684"/>
              </a:xfrm>
              <a:custGeom>
                <a:avLst/>
                <a:gdLst>
                  <a:gd name="T0" fmla="*/ 201 w 512"/>
                  <a:gd name="T1" fmla="*/ 15 h 684"/>
                  <a:gd name="T2" fmla="*/ 207 w 512"/>
                  <a:gd name="T3" fmla="*/ 48 h 684"/>
                  <a:gd name="T4" fmla="*/ 203 w 512"/>
                  <a:gd name="T5" fmla="*/ 72 h 684"/>
                  <a:gd name="T6" fmla="*/ 231 w 512"/>
                  <a:gd name="T7" fmla="*/ 107 h 684"/>
                  <a:gd name="T8" fmla="*/ 190 w 512"/>
                  <a:gd name="T9" fmla="*/ 96 h 684"/>
                  <a:gd name="T10" fmla="*/ 158 w 512"/>
                  <a:gd name="T11" fmla="*/ 122 h 684"/>
                  <a:gd name="T12" fmla="*/ 136 w 512"/>
                  <a:gd name="T13" fmla="*/ 100 h 684"/>
                  <a:gd name="T14" fmla="*/ 95 w 512"/>
                  <a:gd name="T15" fmla="*/ 122 h 684"/>
                  <a:gd name="T16" fmla="*/ 103 w 512"/>
                  <a:gd name="T17" fmla="*/ 157 h 684"/>
                  <a:gd name="T18" fmla="*/ 82 w 512"/>
                  <a:gd name="T19" fmla="*/ 176 h 684"/>
                  <a:gd name="T20" fmla="*/ 86 w 512"/>
                  <a:gd name="T21" fmla="*/ 209 h 684"/>
                  <a:gd name="T22" fmla="*/ 58 w 512"/>
                  <a:gd name="T23" fmla="*/ 244 h 684"/>
                  <a:gd name="T24" fmla="*/ 28 w 512"/>
                  <a:gd name="T25" fmla="*/ 272 h 684"/>
                  <a:gd name="T26" fmla="*/ 19 w 512"/>
                  <a:gd name="T27" fmla="*/ 326 h 684"/>
                  <a:gd name="T28" fmla="*/ 15 w 512"/>
                  <a:gd name="T29" fmla="*/ 350 h 684"/>
                  <a:gd name="T30" fmla="*/ 2 w 512"/>
                  <a:gd name="T31" fmla="*/ 400 h 684"/>
                  <a:gd name="T32" fmla="*/ 19 w 512"/>
                  <a:gd name="T33" fmla="*/ 424 h 684"/>
                  <a:gd name="T34" fmla="*/ 0 w 512"/>
                  <a:gd name="T35" fmla="*/ 455 h 684"/>
                  <a:gd name="T36" fmla="*/ 28 w 512"/>
                  <a:gd name="T37" fmla="*/ 489 h 684"/>
                  <a:gd name="T38" fmla="*/ 81 w 512"/>
                  <a:gd name="T39" fmla="*/ 496 h 684"/>
                  <a:gd name="T40" fmla="*/ 90 w 512"/>
                  <a:gd name="T41" fmla="*/ 520 h 684"/>
                  <a:gd name="T42" fmla="*/ 66 w 512"/>
                  <a:gd name="T43" fmla="*/ 553 h 684"/>
                  <a:gd name="T44" fmla="*/ 45 w 512"/>
                  <a:gd name="T45" fmla="*/ 608 h 684"/>
                  <a:gd name="T46" fmla="*/ 73 w 512"/>
                  <a:gd name="T47" fmla="*/ 641 h 684"/>
                  <a:gd name="T48" fmla="*/ 99 w 512"/>
                  <a:gd name="T49" fmla="*/ 628 h 684"/>
                  <a:gd name="T50" fmla="*/ 125 w 512"/>
                  <a:gd name="T51" fmla="*/ 638 h 684"/>
                  <a:gd name="T52" fmla="*/ 149 w 512"/>
                  <a:gd name="T53" fmla="*/ 660 h 684"/>
                  <a:gd name="T54" fmla="*/ 197 w 512"/>
                  <a:gd name="T55" fmla="*/ 667 h 684"/>
                  <a:gd name="T56" fmla="*/ 229 w 512"/>
                  <a:gd name="T57" fmla="*/ 673 h 684"/>
                  <a:gd name="T58" fmla="*/ 277 w 512"/>
                  <a:gd name="T59" fmla="*/ 673 h 684"/>
                  <a:gd name="T60" fmla="*/ 308 w 512"/>
                  <a:gd name="T61" fmla="*/ 669 h 684"/>
                  <a:gd name="T62" fmla="*/ 342 w 512"/>
                  <a:gd name="T63" fmla="*/ 669 h 684"/>
                  <a:gd name="T64" fmla="*/ 382 w 512"/>
                  <a:gd name="T65" fmla="*/ 678 h 684"/>
                  <a:gd name="T66" fmla="*/ 373 w 512"/>
                  <a:gd name="T67" fmla="*/ 649 h 684"/>
                  <a:gd name="T68" fmla="*/ 432 w 512"/>
                  <a:gd name="T69" fmla="*/ 593 h 684"/>
                  <a:gd name="T70" fmla="*/ 403 w 512"/>
                  <a:gd name="T71" fmla="*/ 567 h 684"/>
                  <a:gd name="T72" fmla="*/ 347 w 512"/>
                  <a:gd name="T73" fmla="*/ 511 h 684"/>
                  <a:gd name="T74" fmla="*/ 333 w 512"/>
                  <a:gd name="T75" fmla="*/ 461 h 684"/>
                  <a:gd name="T76" fmla="*/ 352 w 512"/>
                  <a:gd name="T77" fmla="*/ 449 h 684"/>
                  <a:gd name="T78" fmla="*/ 463 w 512"/>
                  <a:gd name="T79" fmla="*/ 400 h 684"/>
                  <a:gd name="T80" fmla="*/ 503 w 512"/>
                  <a:gd name="T81" fmla="*/ 397 h 684"/>
                  <a:gd name="T82" fmla="*/ 512 w 512"/>
                  <a:gd name="T83" fmla="*/ 363 h 684"/>
                  <a:gd name="T84" fmla="*/ 501 w 512"/>
                  <a:gd name="T85" fmla="*/ 300 h 684"/>
                  <a:gd name="T86" fmla="*/ 492 w 512"/>
                  <a:gd name="T87" fmla="*/ 256 h 684"/>
                  <a:gd name="T88" fmla="*/ 479 w 512"/>
                  <a:gd name="T89" fmla="*/ 207 h 684"/>
                  <a:gd name="T90" fmla="*/ 458 w 512"/>
                  <a:gd name="T91" fmla="*/ 130 h 684"/>
                  <a:gd name="T92" fmla="*/ 414 w 512"/>
                  <a:gd name="T93" fmla="*/ 85 h 684"/>
                  <a:gd name="T94" fmla="*/ 379 w 512"/>
                  <a:gd name="T95" fmla="*/ 83 h 684"/>
                  <a:gd name="T96" fmla="*/ 319 w 512"/>
                  <a:gd name="T97" fmla="*/ 106 h 684"/>
                  <a:gd name="T98" fmla="*/ 314 w 512"/>
                  <a:gd name="T99" fmla="*/ 87 h 684"/>
                  <a:gd name="T100" fmla="*/ 284 w 512"/>
                  <a:gd name="T101" fmla="*/ 59 h 684"/>
                  <a:gd name="T102" fmla="*/ 260 w 512"/>
                  <a:gd name="T103" fmla="*/ 15 h 684"/>
                  <a:gd name="T104" fmla="*/ 225 w 512"/>
                  <a:gd name="T105" fmla="*/ 2 h 68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12" h="684">
                    <a:moveTo>
                      <a:pt x="212" y="0"/>
                    </a:moveTo>
                    <a:lnTo>
                      <a:pt x="201" y="7"/>
                    </a:lnTo>
                    <a:lnTo>
                      <a:pt x="201" y="15"/>
                    </a:lnTo>
                    <a:lnTo>
                      <a:pt x="203" y="22"/>
                    </a:lnTo>
                    <a:lnTo>
                      <a:pt x="205" y="33"/>
                    </a:lnTo>
                    <a:lnTo>
                      <a:pt x="207" y="48"/>
                    </a:lnTo>
                    <a:lnTo>
                      <a:pt x="201" y="54"/>
                    </a:lnTo>
                    <a:lnTo>
                      <a:pt x="201" y="63"/>
                    </a:lnTo>
                    <a:lnTo>
                      <a:pt x="203" y="72"/>
                    </a:lnTo>
                    <a:lnTo>
                      <a:pt x="218" y="85"/>
                    </a:lnTo>
                    <a:lnTo>
                      <a:pt x="227" y="87"/>
                    </a:lnTo>
                    <a:lnTo>
                      <a:pt x="231" y="107"/>
                    </a:lnTo>
                    <a:lnTo>
                      <a:pt x="210" y="102"/>
                    </a:lnTo>
                    <a:lnTo>
                      <a:pt x="199" y="91"/>
                    </a:lnTo>
                    <a:lnTo>
                      <a:pt x="190" y="96"/>
                    </a:lnTo>
                    <a:lnTo>
                      <a:pt x="173" y="117"/>
                    </a:lnTo>
                    <a:lnTo>
                      <a:pt x="166" y="124"/>
                    </a:lnTo>
                    <a:lnTo>
                      <a:pt x="158" y="122"/>
                    </a:lnTo>
                    <a:lnTo>
                      <a:pt x="157" y="113"/>
                    </a:lnTo>
                    <a:lnTo>
                      <a:pt x="151" y="106"/>
                    </a:lnTo>
                    <a:lnTo>
                      <a:pt x="136" y="100"/>
                    </a:lnTo>
                    <a:lnTo>
                      <a:pt x="114" y="100"/>
                    </a:lnTo>
                    <a:lnTo>
                      <a:pt x="107" y="109"/>
                    </a:lnTo>
                    <a:lnTo>
                      <a:pt x="95" y="122"/>
                    </a:lnTo>
                    <a:lnTo>
                      <a:pt x="105" y="131"/>
                    </a:lnTo>
                    <a:lnTo>
                      <a:pt x="105" y="148"/>
                    </a:lnTo>
                    <a:lnTo>
                      <a:pt x="103" y="157"/>
                    </a:lnTo>
                    <a:lnTo>
                      <a:pt x="99" y="165"/>
                    </a:lnTo>
                    <a:lnTo>
                      <a:pt x="86" y="174"/>
                    </a:lnTo>
                    <a:lnTo>
                      <a:pt x="82" y="176"/>
                    </a:lnTo>
                    <a:lnTo>
                      <a:pt x="84" y="189"/>
                    </a:lnTo>
                    <a:lnTo>
                      <a:pt x="90" y="198"/>
                    </a:lnTo>
                    <a:lnTo>
                      <a:pt x="86" y="209"/>
                    </a:lnTo>
                    <a:lnTo>
                      <a:pt x="77" y="222"/>
                    </a:lnTo>
                    <a:lnTo>
                      <a:pt x="66" y="235"/>
                    </a:lnTo>
                    <a:lnTo>
                      <a:pt x="58" y="244"/>
                    </a:lnTo>
                    <a:lnTo>
                      <a:pt x="45" y="254"/>
                    </a:lnTo>
                    <a:lnTo>
                      <a:pt x="35" y="257"/>
                    </a:lnTo>
                    <a:lnTo>
                      <a:pt x="28" y="272"/>
                    </a:lnTo>
                    <a:lnTo>
                      <a:pt x="26" y="294"/>
                    </a:lnTo>
                    <a:lnTo>
                      <a:pt x="19" y="307"/>
                    </a:lnTo>
                    <a:lnTo>
                      <a:pt x="19" y="326"/>
                    </a:lnTo>
                    <a:lnTo>
                      <a:pt x="11" y="335"/>
                    </a:lnTo>
                    <a:lnTo>
                      <a:pt x="9" y="341"/>
                    </a:lnTo>
                    <a:lnTo>
                      <a:pt x="15" y="350"/>
                    </a:lnTo>
                    <a:lnTo>
                      <a:pt x="19" y="365"/>
                    </a:lnTo>
                    <a:lnTo>
                      <a:pt x="28" y="378"/>
                    </a:lnTo>
                    <a:lnTo>
                      <a:pt x="2" y="400"/>
                    </a:lnTo>
                    <a:lnTo>
                      <a:pt x="7" y="413"/>
                    </a:lnTo>
                    <a:lnTo>
                      <a:pt x="17" y="422"/>
                    </a:lnTo>
                    <a:lnTo>
                      <a:pt x="19" y="424"/>
                    </a:lnTo>
                    <a:lnTo>
                      <a:pt x="19" y="433"/>
                    </a:lnTo>
                    <a:lnTo>
                      <a:pt x="6" y="442"/>
                    </a:lnTo>
                    <a:lnTo>
                      <a:pt x="0" y="455"/>
                    </a:lnTo>
                    <a:lnTo>
                      <a:pt x="6" y="472"/>
                    </a:lnTo>
                    <a:lnTo>
                      <a:pt x="13" y="483"/>
                    </a:lnTo>
                    <a:lnTo>
                      <a:pt x="28" y="489"/>
                    </a:lnTo>
                    <a:lnTo>
                      <a:pt x="47" y="492"/>
                    </a:lnTo>
                    <a:lnTo>
                      <a:pt x="66" y="494"/>
                    </a:lnTo>
                    <a:lnTo>
                      <a:pt x="81" y="496"/>
                    </a:lnTo>
                    <a:lnTo>
                      <a:pt x="92" y="504"/>
                    </a:lnTo>
                    <a:lnTo>
                      <a:pt x="103" y="513"/>
                    </a:lnTo>
                    <a:lnTo>
                      <a:pt x="90" y="520"/>
                    </a:lnTo>
                    <a:lnTo>
                      <a:pt x="79" y="531"/>
                    </a:lnTo>
                    <a:lnTo>
                      <a:pt x="68" y="541"/>
                    </a:lnTo>
                    <a:lnTo>
                      <a:pt x="66" y="553"/>
                    </a:lnTo>
                    <a:lnTo>
                      <a:pt x="60" y="580"/>
                    </a:lnTo>
                    <a:lnTo>
                      <a:pt x="51" y="597"/>
                    </a:lnTo>
                    <a:lnTo>
                      <a:pt x="45" y="608"/>
                    </a:lnTo>
                    <a:lnTo>
                      <a:pt x="60" y="628"/>
                    </a:lnTo>
                    <a:lnTo>
                      <a:pt x="64" y="634"/>
                    </a:lnTo>
                    <a:lnTo>
                      <a:pt x="73" y="641"/>
                    </a:lnTo>
                    <a:lnTo>
                      <a:pt x="82" y="640"/>
                    </a:lnTo>
                    <a:lnTo>
                      <a:pt x="94" y="634"/>
                    </a:lnTo>
                    <a:lnTo>
                      <a:pt x="99" y="628"/>
                    </a:lnTo>
                    <a:lnTo>
                      <a:pt x="101" y="625"/>
                    </a:lnTo>
                    <a:lnTo>
                      <a:pt x="118" y="628"/>
                    </a:lnTo>
                    <a:lnTo>
                      <a:pt x="125" y="638"/>
                    </a:lnTo>
                    <a:lnTo>
                      <a:pt x="131" y="649"/>
                    </a:lnTo>
                    <a:lnTo>
                      <a:pt x="138" y="658"/>
                    </a:lnTo>
                    <a:lnTo>
                      <a:pt x="149" y="660"/>
                    </a:lnTo>
                    <a:lnTo>
                      <a:pt x="171" y="658"/>
                    </a:lnTo>
                    <a:lnTo>
                      <a:pt x="182" y="656"/>
                    </a:lnTo>
                    <a:lnTo>
                      <a:pt x="197" y="667"/>
                    </a:lnTo>
                    <a:lnTo>
                      <a:pt x="208" y="662"/>
                    </a:lnTo>
                    <a:lnTo>
                      <a:pt x="219" y="665"/>
                    </a:lnTo>
                    <a:lnTo>
                      <a:pt x="229" y="673"/>
                    </a:lnTo>
                    <a:lnTo>
                      <a:pt x="247" y="665"/>
                    </a:lnTo>
                    <a:lnTo>
                      <a:pt x="264" y="665"/>
                    </a:lnTo>
                    <a:lnTo>
                      <a:pt x="277" y="673"/>
                    </a:lnTo>
                    <a:lnTo>
                      <a:pt x="286" y="677"/>
                    </a:lnTo>
                    <a:lnTo>
                      <a:pt x="297" y="669"/>
                    </a:lnTo>
                    <a:lnTo>
                      <a:pt x="308" y="669"/>
                    </a:lnTo>
                    <a:lnTo>
                      <a:pt x="327" y="665"/>
                    </a:lnTo>
                    <a:lnTo>
                      <a:pt x="340" y="673"/>
                    </a:lnTo>
                    <a:lnTo>
                      <a:pt x="342" y="669"/>
                    </a:lnTo>
                    <a:lnTo>
                      <a:pt x="356" y="678"/>
                    </a:lnTo>
                    <a:lnTo>
                      <a:pt x="368" y="684"/>
                    </a:lnTo>
                    <a:lnTo>
                      <a:pt x="382" y="678"/>
                    </a:lnTo>
                    <a:lnTo>
                      <a:pt x="384" y="669"/>
                    </a:lnTo>
                    <a:lnTo>
                      <a:pt x="375" y="656"/>
                    </a:lnTo>
                    <a:lnTo>
                      <a:pt x="373" y="649"/>
                    </a:lnTo>
                    <a:lnTo>
                      <a:pt x="368" y="627"/>
                    </a:lnTo>
                    <a:lnTo>
                      <a:pt x="419" y="593"/>
                    </a:lnTo>
                    <a:lnTo>
                      <a:pt x="432" y="593"/>
                    </a:lnTo>
                    <a:lnTo>
                      <a:pt x="434" y="588"/>
                    </a:lnTo>
                    <a:lnTo>
                      <a:pt x="416" y="581"/>
                    </a:lnTo>
                    <a:lnTo>
                      <a:pt x="403" y="567"/>
                    </a:lnTo>
                    <a:lnTo>
                      <a:pt x="370" y="538"/>
                    </a:lnTo>
                    <a:lnTo>
                      <a:pt x="366" y="515"/>
                    </a:lnTo>
                    <a:lnTo>
                      <a:pt x="347" y="511"/>
                    </a:lnTo>
                    <a:lnTo>
                      <a:pt x="345" y="489"/>
                    </a:lnTo>
                    <a:lnTo>
                      <a:pt x="341" y="470"/>
                    </a:lnTo>
                    <a:lnTo>
                      <a:pt x="333" y="461"/>
                    </a:lnTo>
                    <a:lnTo>
                      <a:pt x="338" y="452"/>
                    </a:lnTo>
                    <a:lnTo>
                      <a:pt x="342" y="448"/>
                    </a:lnTo>
                    <a:lnTo>
                      <a:pt x="352" y="449"/>
                    </a:lnTo>
                    <a:lnTo>
                      <a:pt x="383" y="440"/>
                    </a:lnTo>
                    <a:lnTo>
                      <a:pt x="449" y="406"/>
                    </a:lnTo>
                    <a:lnTo>
                      <a:pt x="463" y="400"/>
                    </a:lnTo>
                    <a:lnTo>
                      <a:pt x="477" y="391"/>
                    </a:lnTo>
                    <a:lnTo>
                      <a:pt x="488" y="403"/>
                    </a:lnTo>
                    <a:lnTo>
                      <a:pt x="503" y="397"/>
                    </a:lnTo>
                    <a:lnTo>
                      <a:pt x="507" y="382"/>
                    </a:lnTo>
                    <a:lnTo>
                      <a:pt x="506" y="373"/>
                    </a:lnTo>
                    <a:lnTo>
                      <a:pt x="512" y="363"/>
                    </a:lnTo>
                    <a:lnTo>
                      <a:pt x="504" y="351"/>
                    </a:lnTo>
                    <a:lnTo>
                      <a:pt x="495" y="330"/>
                    </a:lnTo>
                    <a:lnTo>
                      <a:pt x="501" y="300"/>
                    </a:lnTo>
                    <a:lnTo>
                      <a:pt x="491" y="285"/>
                    </a:lnTo>
                    <a:lnTo>
                      <a:pt x="487" y="270"/>
                    </a:lnTo>
                    <a:lnTo>
                      <a:pt x="492" y="256"/>
                    </a:lnTo>
                    <a:lnTo>
                      <a:pt x="489" y="244"/>
                    </a:lnTo>
                    <a:lnTo>
                      <a:pt x="468" y="221"/>
                    </a:lnTo>
                    <a:lnTo>
                      <a:pt x="479" y="207"/>
                    </a:lnTo>
                    <a:lnTo>
                      <a:pt x="479" y="183"/>
                    </a:lnTo>
                    <a:lnTo>
                      <a:pt x="481" y="155"/>
                    </a:lnTo>
                    <a:lnTo>
                      <a:pt x="458" y="130"/>
                    </a:lnTo>
                    <a:lnTo>
                      <a:pt x="447" y="115"/>
                    </a:lnTo>
                    <a:lnTo>
                      <a:pt x="434" y="102"/>
                    </a:lnTo>
                    <a:lnTo>
                      <a:pt x="414" y="85"/>
                    </a:lnTo>
                    <a:lnTo>
                      <a:pt x="401" y="76"/>
                    </a:lnTo>
                    <a:lnTo>
                      <a:pt x="392" y="74"/>
                    </a:lnTo>
                    <a:lnTo>
                      <a:pt x="379" y="83"/>
                    </a:lnTo>
                    <a:lnTo>
                      <a:pt x="369" y="89"/>
                    </a:lnTo>
                    <a:lnTo>
                      <a:pt x="340" y="111"/>
                    </a:lnTo>
                    <a:lnTo>
                      <a:pt x="319" y="106"/>
                    </a:lnTo>
                    <a:lnTo>
                      <a:pt x="310" y="106"/>
                    </a:lnTo>
                    <a:lnTo>
                      <a:pt x="310" y="98"/>
                    </a:lnTo>
                    <a:lnTo>
                      <a:pt x="314" y="87"/>
                    </a:lnTo>
                    <a:lnTo>
                      <a:pt x="319" y="78"/>
                    </a:lnTo>
                    <a:lnTo>
                      <a:pt x="292" y="61"/>
                    </a:lnTo>
                    <a:lnTo>
                      <a:pt x="284" y="59"/>
                    </a:lnTo>
                    <a:lnTo>
                      <a:pt x="271" y="48"/>
                    </a:lnTo>
                    <a:lnTo>
                      <a:pt x="266" y="28"/>
                    </a:lnTo>
                    <a:lnTo>
                      <a:pt x="260" y="15"/>
                    </a:lnTo>
                    <a:lnTo>
                      <a:pt x="251" y="17"/>
                    </a:lnTo>
                    <a:lnTo>
                      <a:pt x="240" y="4"/>
                    </a:lnTo>
                    <a:lnTo>
                      <a:pt x="225" y="2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  <p:sp>
          <p:nvSpPr>
            <p:cNvPr id="69" name="Freeform 518"/>
            <p:cNvSpPr>
              <a:spLocks/>
            </p:cNvSpPr>
            <p:nvPr/>
          </p:nvSpPr>
          <p:spPr bwMode="auto">
            <a:xfrm>
              <a:off x="853" y="1723"/>
              <a:ext cx="251" cy="253"/>
            </a:xfrm>
            <a:custGeom>
              <a:avLst/>
              <a:gdLst>
                <a:gd name="T0" fmla="*/ 0 w 551"/>
                <a:gd name="T1" fmla="*/ 0 h 518"/>
                <a:gd name="T2" fmla="*/ 0 w 551"/>
                <a:gd name="T3" fmla="*/ 0 h 518"/>
                <a:gd name="T4" fmla="*/ 0 w 551"/>
                <a:gd name="T5" fmla="*/ 0 h 518"/>
                <a:gd name="T6" fmla="*/ 0 w 551"/>
                <a:gd name="T7" fmla="*/ 0 h 518"/>
                <a:gd name="T8" fmla="*/ 0 w 551"/>
                <a:gd name="T9" fmla="*/ 0 h 518"/>
                <a:gd name="T10" fmla="*/ 0 w 551"/>
                <a:gd name="T11" fmla="*/ 0 h 518"/>
                <a:gd name="T12" fmla="*/ 0 w 551"/>
                <a:gd name="T13" fmla="*/ 0 h 518"/>
                <a:gd name="T14" fmla="*/ 0 w 551"/>
                <a:gd name="T15" fmla="*/ 0 h 518"/>
                <a:gd name="T16" fmla="*/ 0 w 551"/>
                <a:gd name="T17" fmla="*/ 0 h 518"/>
                <a:gd name="T18" fmla="*/ 0 w 551"/>
                <a:gd name="T19" fmla="*/ 0 h 518"/>
                <a:gd name="T20" fmla="*/ 0 w 551"/>
                <a:gd name="T21" fmla="*/ 0 h 518"/>
                <a:gd name="T22" fmla="*/ 0 w 551"/>
                <a:gd name="T23" fmla="*/ 0 h 518"/>
                <a:gd name="T24" fmla="*/ 0 w 551"/>
                <a:gd name="T25" fmla="*/ 0 h 518"/>
                <a:gd name="T26" fmla="*/ 0 w 551"/>
                <a:gd name="T27" fmla="*/ 0 h 518"/>
                <a:gd name="T28" fmla="*/ 0 w 551"/>
                <a:gd name="T29" fmla="*/ 0 h 518"/>
                <a:gd name="T30" fmla="*/ 0 w 551"/>
                <a:gd name="T31" fmla="*/ 0 h 518"/>
                <a:gd name="T32" fmla="*/ 0 w 551"/>
                <a:gd name="T33" fmla="*/ 0 h 518"/>
                <a:gd name="T34" fmla="*/ 0 w 551"/>
                <a:gd name="T35" fmla="*/ 0 h 518"/>
                <a:gd name="T36" fmla="*/ 0 w 551"/>
                <a:gd name="T37" fmla="*/ 0 h 518"/>
                <a:gd name="T38" fmla="*/ 0 w 551"/>
                <a:gd name="T39" fmla="*/ 0 h 518"/>
                <a:gd name="T40" fmla="*/ 0 w 551"/>
                <a:gd name="T41" fmla="*/ 0 h 518"/>
                <a:gd name="T42" fmla="*/ 0 w 551"/>
                <a:gd name="T43" fmla="*/ 0 h 518"/>
                <a:gd name="T44" fmla="*/ 0 w 551"/>
                <a:gd name="T45" fmla="*/ 0 h 518"/>
                <a:gd name="T46" fmla="*/ 0 w 551"/>
                <a:gd name="T47" fmla="*/ 0 h 518"/>
                <a:gd name="T48" fmla="*/ 0 w 551"/>
                <a:gd name="T49" fmla="*/ 0 h 518"/>
                <a:gd name="T50" fmla="*/ 0 w 551"/>
                <a:gd name="T51" fmla="*/ 0 h 518"/>
                <a:gd name="T52" fmla="*/ 0 w 551"/>
                <a:gd name="T53" fmla="*/ 0 h 518"/>
                <a:gd name="T54" fmla="*/ 0 w 551"/>
                <a:gd name="T55" fmla="*/ 0 h 518"/>
                <a:gd name="T56" fmla="*/ 0 w 551"/>
                <a:gd name="T57" fmla="*/ 0 h 518"/>
                <a:gd name="T58" fmla="*/ 0 w 551"/>
                <a:gd name="T59" fmla="*/ 0 h 518"/>
                <a:gd name="T60" fmla="*/ 0 w 551"/>
                <a:gd name="T61" fmla="*/ 0 h 518"/>
                <a:gd name="T62" fmla="*/ 0 w 551"/>
                <a:gd name="T63" fmla="*/ 0 h 518"/>
                <a:gd name="T64" fmla="*/ 0 w 551"/>
                <a:gd name="T65" fmla="*/ 0 h 518"/>
                <a:gd name="T66" fmla="*/ 0 w 551"/>
                <a:gd name="T67" fmla="*/ 0 h 518"/>
                <a:gd name="T68" fmla="*/ 0 w 551"/>
                <a:gd name="T69" fmla="*/ 0 h 518"/>
                <a:gd name="T70" fmla="*/ 0 w 551"/>
                <a:gd name="T71" fmla="*/ 0 h 518"/>
                <a:gd name="T72" fmla="*/ 0 w 551"/>
                <a:gd name="T73" fmla="*/ 0 h 518"/>
                <a:gd name="T74" fmla="*/ 0 w 551"/>
                <a:gd name="T75" fmla="*/ 0 h 518"/>
                <a:gd name="T76" fmla="*/ 0 w 551"/>
                <a:gd name="T77" fmla="*/ 0 h 518"/>
                <a:gd name="T78" fmla="*/ 0 w 551"/>
                <a:gd name="T79" fmla="*/ 0 h 518"/>
                <a:gd name="T80" fmla="*/ 0 w 551"/>
                <a:gd name="T81" fmla="*/ 0 h 518"/>
                <a:gd name="T82" fmla="*/ 0 w 551"/>
                <a:gd name="T83" fmla="*/ 0 h 518"/>
                <a:gd name="T84" fmla="*/ 0 w 551"/>
                <a:gd name="T85" fmla="*/ 0 h 518"/>
                <a:gd name="T86" fmla="*/ 0 w 551"/>
                <a:gd name="T87" fmla="*/ 0 h 518"/>
                <a:gd name="T88" fmla="*/ 0 w 551"/>
                <a:gd name="T89" fmla="*/ 0 h 518"/>
                <a:gd name="T90" fmla="*/ 0 w 551"/>
                <a:gd name="T91" fmla="*/ 0 h 518"/>
                <a:gd name="T92" fmla="*/ 0 w 551"/>
                <a:gd name="T93" fmla="*/ 0 h 518"/>
                <a:gd name="T94" fmla="*/ 0 w 551"/>
                <a:gd name="T95" fmla="*/ 0 h 51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51" h="518">
                  <a:moveTo>
                    <a:pt x="13" y="98"/>
                  </a:moveTo>
                  <a:lnTo>
                    <a:pt x="11" y="130"/>
                  </a:lnTo>
                  <a:lnTo>
                    <a:pt x="11" y="150"/>
                  </a:lnTo>
                  <a:lnTo>
                    <a:pt x="0" y="165"/>
                  </a:lnTo>
                  <a:lnTo>
                    <a:pt x="22" y="191"/>
                  </a:lnTo>
                  <a:lnTo>
                    <a:pt x="24" y="198"/>
                  </a:lnTo>
                  <a:lnTo>
                    <a:pt x="19" y="215"/>
                  </a:lnTo>
                  <a:lnTo>
                    <a:pt x="20" y="226"/>
                  </a:lnTo>
                  <a:lnTo>
                    <a:pt x="31" y="241"/>
                  </a:lnTo>
                  <a:lnTo>
                    <a:pt x="30" y="250"/>
                  </a:lnTo>
                  <a:lnTo>
                    <a:pt x="28" y="278"/>
                  </a:lnTo>
                  <a:lnTo>
                    <a:pt x="37" y="297"/>
                  </a:lnTo>
                  <a:lnTo>
                    <a:pt x="44" y="308"/>
                  </a:lnTo>
                  <a:lnTo>
                    <a:pt x="39" y="315"/>
                  </a:lnTo>
                  <a:lnTo>
                    <a:pt x="39" y="326"/>
                  </a:lnTo>
                  <a:lnTo>
                    <a:pt x="33" y="332"/>
                  </a:lnTo>
                  <a:lnTo>
                    <a:pt x="33" y="339"/>
                  </a:lnTo>
                  <a:lnTo>
                    <a:pt x="48" y="341"/>
                  </a:lnTo>
                  <a:lnTo>
                    <a:pt x="59" y="345"/>
                  </a:lnTo>
                  <a:lnTo>
                    <a:pt x="63" y="352"/>
                  </a:lnTo>
                  <a:lnTo>
                    <a:pt x="63" y="365"/>
                  </a:lnTo>
                  <a:lnTo>
                    <a:pt x="78" y="380"/>
                  </a:lnTo>
                  <a:lnTo>
                    <a:pt x="92" y="386"/>
                  </a:lnTo>
                  <a:lnTo>
                    <a:pt x="95" y="399"/>
                  </a:lnTo>
                  <a:lnTo>
                    <a:pt x="112" y="421"/>
                  </a:lnTo>
                  <a:lnTo>
                    <a:pt x="127" y="408"/>
                  </a:lnTo>
                  <a:lnTo>
                    <a:pt x="140" y="404"/>
                  </a:lnTo>
                  <a:lnTo>
                    <a:pt x="149" y="406"/>
                  </a:lnTo>
                  <a:lnTo>
                    <a:pt x="175" y="434"/>
                  </a:lnTo>
                  <a:lnTo>
                    <a:pt x="181" y="436"/>
                  </a:lnTo>
                  <a:lnTo>
                    <a:pt x="212" y="450"/>
                  </a:lnTo>
                  <a:lnTo>
                    <a:pt x="219" y="452"/>
                  </a:lnTo>
                  <a:lnTo>
                    <a:pt x="232" y="449"/>
                  </a:lnTo>
                  <a:lnTo>
                    <a:pt x="247" y="447"/>
                  </a:lnTo>
                  <a:lnTo>
                    <a:pt x="260" y="452"/>
                  </a:lnTo>
                  <a:lnTo>
                    <a:pt x="277" y="467"/>
                  </a:lnTo>
                  <a:lnTo>
                    <a:pt x="284" y="475"/>
                  </a:lnTo>
                  <a:lnTo>
                    <a:pt x="292" y="469"/>
                  </a:lnTo>
                  <a:lnTo>
                    <a:pt x="301" y="467"/>
                  </a:lnTo>
                  <a:lnTo>
                    <a:pt x="314" y="478"/>
                  </a:lnTo>
                  <a:lnTo>
                    <a:pt x="329" y="490"/>
                  </a:lnTo>
                  <a:lnTo>
                    <a:pt x="340" y="498"/>
                  </a:lnTo>
                  <a:lnTo>
                    <a:pt x="355" y="503"/>
                  </a:lnTo>
                  <a:lnTo>
                    <a:pt x="362" y="501"/>
                  </a:lnTo>
                  <a:lnTo>
                    <a:pt x="369" y="494"/>
                  </a:lnTo>
                  <a:lnTo>
                    <a:pt x="379" y="490"/>
                  </a:lnTo>
                  <a:lnTo>
                    <a:pt x="397" y="496"/>
                  </a:lnTo>
                  <a:lnTo>
                    <a:pt x="482" y="518"/>
                  </a:lnTo>
                  <a:lnTo>
                    <a:pt x="495" y="507"/>
                  </a:lnTo>
                  <a:lnTo>
                    <a:pt x="486" y="490"/>
                  </a:lnTo>
                  <a:lnTo>
                    <a:pt x="477" y="462"/>
                  </a:lnTo>
                  <a:lnTo>
                    <a:pt x="536" y="408"/>
                  </a:lnTo>
                  <a:lnTo>
                    <a:pt x="547" y="395"/>
                  </a:lnTo>
                  <a:lnTo>
                    <a:pt x="551" y="374"/>
                  </a:lnTo>
                  <a:lnTo>
                    <a:pt x="542" y="347"/>
                  </a:lnTo>
                  <a:lnTo>
                    <a:pt x="532" y="324"/>
                  </a:lnTo>
                  <a:lnTo>
                    <a:pt x="516" y="298"/>
                  </a:lnTo>
                  <a:lnTo>
                    <a:pt x="505" y="287"/>
                  </a:lnTo>
                  <a:lnTo>
                    <a:pt x="503" y="271"/>
                  </a:lnTo>
                  <a:lnTo>
                    <a:pt x="505" y="254"/>
                  </a:lnTo>
                  <a:lnTo>
                    <a:pt x="510" y="237"/>
                  </a:lnTo>
                  <a:lnTo>
                    <a:pt x="503" y="226"/>
                  </a:lnTo>
                  <a:lnTo>
                    <a:pt x="494" y="219"/>
                  </a:lnTo>
                  <a:lnTo>
                    <a:pt x="503" y="208"/>
                  </a:lnTo>
                  <a:lnTo>
                    <a:pt x="518" y="187"/>
                  </a:lnTo>
                  <a:lnTo>
                    <a:pt x="523" y="182"/>
                  </a:lnTo>
                  <a:lnTo>
                    <a:pt x="520" y="146"/>
                  </a:lnTo>
                  <a:lnTo>
                    <a:pt x="514" y="128"/>
                  </a:lnTo>
                  <a:lnTo>
                    <a:pt x="508" y="109"/>
                  </a:lnTo>
                  <a:lnTo>
                    <a:pt x="508" y="91"/>
                  </a:lnTo>
                  <a:lnTo>
                    <a:pt x="497" y="74"/>
                  </a:lnTo>
                  <a:lnTo>
                    <a:pt x="482" y="59"/>
                  </a:lnTo>
                  <a:lnTo>
                    <a:pt x="466" y="57"/>
                  </a:lnTo>
                  <a:lnTo>
                    <a:pt x="418" y="56"/>
                  </a:lnTo>
                  <a:lnTo>
                    <a:pt x="392" y="54"/>
                  </a:lnTo>
                  <a:lnTo>
                    <a:pt x="344" y="50"/>
                  </a:lnTo>
                  <a:lnTo>
                    <a:pt x="325" y="41"/>
                  </a:lnTo>
                  <a:lnTo>
                    <a:pt x="305" y="39"/>
                  </a:lnTo>
                  <a:lnTo>
                    <a:pt x="294" y="43"/>
                  </a:lnTo>
                  <a:lnTo>
                    <a:pt x="281" y="52"/>
                  </a:lnTo>
                  <a:lnTo>
                    <a:pt x="269" y="48"/>
                  </a:lnTo>
                  <a:lnTo>
                    <a:pt x="258" y="37"/>
                  </a:lnTo>
                  <a:lnTo>
                    <a:pt x="245" y="37"/>
                  </a:lnTo>
                  <a:lnTo>
                    <a:pt x="240" y="32"/>
                  </a:lnTo>
                  <a:lnTo>
                    <a:pt x="236" y="15"/>
                  </a:lnTo>
                  <a:lnTo>
                    <a:pt x="219" y="2"/>
                  </a:lnTo>
                  <a:lnTo>
                    <a:pt x="207" y="0"/>
                  </a:lnTo>
                  <a:lnTo>
                    <a:pt x="184" y="6"/>
                  </a:lnTo>
                  <a:lnTo>
                    <a:pt x="166" y="11"/>
                  </a:lnTo>
                  <a:lnTo>
                    <a:pt x="151" y="20"/>
                  </a:lnTo>
                  <a:lnTo>
                    <a:pt x="125" y="35"/>
                  </a:lnTo>
                  <a:lnTo>
                    <a:pt x="99" y="43"/>
                  </a:lnTo>
                  <a:lnTo>
                    <a:pt x="76" y="52"/>
                  </a:lnTo>
                  <a:lnTo>
                    <a:pt x="52" y="63"/>
                  </a:lnTo>
                  <a:lnTo>
                    <a:pt x="39" y="78"/>
                  </a:lnTo>
                  <a:lnTo>
                    <a:pt x="24" y="91"/>
                  </a:lnTo>
                  <a:lnTo>
                    <a:pt x="13" y="98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70" name="Group 519"/>
            <p:cNvGrpSpPr>
              <a:grpSpLocks/>
            </p:cNvGrpSpPr>
            <p:nvPr/>
          </p:nvGrpSpPr>
          <p:grpSpPr bwMode="auto">
            <a:xfrm>
              <a:off x="1032" y="1509"/>
              <a:ext cx="131" cy="94"/>
              <a:chOff x="2671" y="1532"/>
              <a:chExt cx="290" cy="191"/>
            </a:xfrm>
          </p:grpSpPr>
          <p:sp>
            <p:nvSpPr>
              <p:cNvPr id="157" name="Freeform 520" descr="Diagonal weit nach oben"/>
              <p:cNvSpPr>
                <a:spLocks/>
              </p:cNvSpPr>
              <p:nvPr/>
            </p:nvSpPr>
            <p:spPr bwMode="auto">
              <a:xfrm>
                <a:off x="2684" y="1595"/>
                <a:ext cx="44" cy="37"/>
              </a:xfrm>
              <a:custGeom>
                <a:avLst/>
                <a:gdLst>
                  <a:gd name="T0" fmla="*/ 26 w 44"/>
                  <a:gd name="T1" fmla="*/ 0 h 37"/>
                  <a:gd name="T2" fmla="*/ 6 w 44"/>
                  <a:gd name="T3" fmla="*/ 13 h 37"/>
                  <a:gd name="T4" fmla="*/ 0 w 44"/>
                  <a:gd name="T5" fmla="*/ 20 h 37"/>
                  <a:gd name="T6" fmla="*/ 13 w 44"/>
                  <a:gd name="T7" fmla="*/ 24 h 37"/>
                  <a:gd name="T8" fmla="*/ 24 w 44"/>
                  <a:gd name="T9" fmla="*/ 37 h 37"/>
                  <a:gd name="T10" fmla="*/ 33 w 44"/>
                  <a:gd name="T11" fmla="*/ 28 h 37"/>
                  <a:gd name="T12" fmla="*/ 44 w 44"/>
                  <a:gd name="T13" fmla="*/ 20 h 37"/>
                  <a:gd name="T14" fmla="*/ 35 w 44"/>
                  <a:gd name="T15" fmla="*/ 11 h 37"/>
                  <a:gd name="T16" fmla="*/ 26 w 44"/>
                  <a:gd name="T17" fmla="*/ 0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" h="37">
                    <a:moveTo>
                      <a:pt x="26" y="0"/>
                    </a:moveTo>
                    <a:lnTo>
                      <a:pt x="6" y="13"/>
                    </a:lnTo>
                    <a:lnTo>
                      <a:pt x="0" y="20"/>
                    </a:lnTo>
                    <a:lnTo>
                      <a:pt x="13" y="24"/>
                    </a:lnTo>
                    <a:lnTo>
                      <a:pt x="24" y="37"/>
                    </a:lnTo>
                    <a:lnTo>
                      <a:pt x="33" y="28"/>
                    </a:lnTo>
                    <a:lnTo>
                      <a:pt x="44" y="20"/>
                    </a:lnTo>
                    <a:lnTo>
                      <a:pt x="35" y="11"/>
                    </a:lnTo>
                    <a:lnTo>
                      <a:pt x="26" y="0"/>
                    </a:lnTo>
                    <a:close/>
                  </a:path>
                </a:pathLst>
              </a:custGeom>
              <a:pattFill prst="wdUpDiag">
                <a:fgClr>
                  <a:srgbClr val="99CCFF"/>
                </a:fgClr>
                <a:bgClr>
                  <a:srgbClr val="FFFFFF"/>
                </a:bgClr>
              </a:patt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58" name="Freeform 521" descr="Diagonal weit nach oben"/>
              <p:cNvSpPr>
                <a:spLocks/>
              </p:cNvSpPr>
              <p:nvPr/>
            </p:nvSpPr>
            <p:spPr bwMode="auto">
              <a:xfrm>
                <a:off x="2671" y="1638"/>
                <a:ext cx="65" cy="67"/>
              </a:xfrm>
              <a:custGeom>
                <a:avLst/>
                <a:gdLst>
                  <a:gd name="T0" fmla="*/ 54 w 65"/>
                  <a:gd name="T1" fmla="*/ 0 h 67"/>
                  <a:gd name="T2" fmla="*/ 32 w 65"/>
                  <a:gd name="T3" fmla="*/ 4 h 67"/>
                  <a:gd name="T4" fmla="*/ 24 w 65"/>
                  <a:gd name="T5" fmla="*/ 0 h 67"/>
                  <a:gd name="T6" fmla="*/ 11 w 65"/>
                  <a:gd name="T7" fmla="*/ 17 h 67"/>
                  <a:gd name="T8" fmla="*/ 6 w 65"/>
                  <a:gd name="T9" fmla="*/ 13 h 67"/>
                  <a:gd name="T10" fmla="*/ 0 w 65"/>
                  <a:gd name="T11" fmla="*/ 24 h 67"/>
                  <a:gd name="T12" fmla="*/ 7 w 65"/>
                  <a:gd name="T13" fmla="*/ 30 h 67"/>
                  <a:gd name="T14" fmla="*/ 7 w 65"/>
                  <a:gd name="T15" fmla="*/ 58 h 67"/>
                  <a:gd name="T16" fmla="*/ 13 w 65"/>
                  <a:gd name="T17" fmla="*/ 67 h 67"/>
                  <a:gd name="T18" fmla="*/ 46 w 65"/>
                  <a:gd name="T19" fmla="*/ 30 h 67"/>
                  <a:gd name="T20" fmla="*/ 59 w 65"/>
                  <a:gd name="T21" fmla="*/ 30 h 67"/>
                  <a:gd name="T22" fmla="*/ 65 w 65"/>
                  <a:gd name="T23" fmla="*/ 20 h 67"/>
                  <a:gd name="T24" fmla="*/ 63 w 65"/>
                  <a:gd name="T25" fmla="*/ 15 h 67"/>
                  <a:gd name="T26" fmla="*/ 54 w 65"/>
                  <a:gd name="T27" fmla="*/ 0 h 6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5" h="67">
                    <a:moveTo>
                      <a:pt x="54" y="0"/>
                    </a:moveTo>
                    <a:lnTo>
                      <a:pt x="32" y="4"/>
                    </a:lnTo>
                    <a:lnTo>
                      <a:pt x="24" y="0"/>
                    </a:lnTo>
                    <a:lnTo>
                      <a:pt x="11" y="17"/>
                    </a:lnTo>
                    <a:lnTo>
                      <a:pt x="6" y="13"/>
                    </a:lnTo>
                    <a:lnTo>
                      <a:pt x="0" y="24"/>
                    </a:lnTo>
                    <a:lnTo>
                      <a:pt x="7" y="30"/>
                    </a:lnTo>
                    <a:lnTo>
                      <a:pt x="7" y="58"/>
                    </a:lnTo>
                    <a:lnTo>
                      <a:pt x="13" y="67"/>
                    </a:lnTo>
                    <a:lnTo>
                      <a:pt x="46" y="30"/>
                    </a:lnTo>
                    <a:lnTo>
                      <a:pt x="59" y="30"/>
                    </a:lnTo>
                    <a:lnTo>
                      <a:pt x="65" y="20"/>
                    </a:lnTo>
                    <a:lnTo>
                      <a:pt x="63" y="15"/>
                    </a:lnTo>
                    <a:lnTo>
                      <a:pt x="54" y="0"/>
                    </a:lnTo>
                    <a:close/>
                  </a:path>
                </a:pathLst>
              </a:custGeom>
              <a:pattFill prst="wdUpDiag">
                <a:fgClr>
                  <a:srgbClr val="99CCFF"/>
                </a:fgClr>
                <a:bgClr>
                  <a:srgbClr val="FFFFFF"/>
                </a:bgClr>
              </a:patt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59" name="Freeform 522" descr="Diagonal weit nach oben"/>
              <p:cNvSpPr>
                <a:spLocks/>
              </p:cNvSpPr>
              <p:nvPr/>
            </p:nvSpPr>
            <p:spPr bwMode="auto">
              <a:xfrm>
                <a:off x="2746" y="1532"/>
                <a:ext cx="215" cy="191"/>
              </a:xfrm>
              <a:custGeom>
                <a:avLst/>
                <a:gdLst>
                  <a:gd name="T0" fmla="*/ 208 w 215"/>
                  <a:gd name="T1" fmla="*/ 180 h 191"/>
                  <a:gd name="T2" fmla="*/ 206 w 215"/>
                  <a:gd name="T3" fmla="*/ 169 h 191"/>
                  <a:gd name="T4" fmla="*/ 213 w 215"/>
                  <a:gd name="T5" fmla="*/ 159 h 191"/>
                  <a:gd name="T6" fmla="*/ 213 w 215"/>
                  <a:gd name="T7" fmla="*/ 145 h 191"/>
                  <a:gd name="T8" fmla="*/ 198 w 215"/>
                  <a:gd name="T9" fmla="*/ 134 h 191"/>
                  <a:gd name="T10" fmla="*/ 193 w 215"/>
                  <a:gd name="T11" fmla="*/ 128 h 191"/>
                  <a:gd name="T12" fmla="*/ 189 w 215"/>
                  <a:gd name="T13" fmla="*/ 109 h 191"/>
                  <a:gd name="T14" fmla="*/ 180 w 215"/>
                  <a:gd name="T15" fmla="*/ 93 h 191"/>
                  <a:gd name="T16" fmla="*/ 170 w 215"/>
                  <a:gd name="T17" fmla="*/ 80 h 191"/>
                  <a:gd name="T18" fmla="*/ 170 w 215"/>
                  <a:gd name="T19" fmla="*/ 69 h 191"/>
                  <a:gd name="T20" fmla="*/ 176 w 215"/>
                  <a:gd name="T21" fmla="*/ 61 h 191"/>
                  <a:gd name="T22" fmla="*/ 200 w 215"/>
                  <a:gd name="T23" fmla="*/ 63 h 191"/>
                  <a:gd name="T24" fmla="*/ 209 w 215"/>
                  <a:gd name="T25" fmla="*/ 52 h 191"/>
                  <a:gd name="T26" fmla="*/ 215 w 215"/>
                  <a:gd name="T27" fmla="*/ 24 h 191"/>
                  <a:gd name="T28" fmla="*/ 213 w 215"/>
                  <a:gd name="T29" fmla="*/ 15 h 191"/>
                  <a:gd name="T30" fmla="*/ 202 w 215"/>
                  <a:gd name="T31" fmla="*/ 13 h 191"/>
                  <a:gd name="T32" fmla="*/ 182 w 215"/>
                  <a:gd name="T33" fmla="*/ 15 h 191"/>
                  <a:gd name="T34" fmla="*/ 154 w 215"/>
                  <a:gd name="T35" fmla="*/ 15 h 191"/>
                  <a:gd name="T36" fmla="*/ 132 w 215"/>
                  <a:gd name="T37" fmla="*/ 6 h 191"/>
                  <a:gd name="T38" fmla="*/ 117 w 215"/>
                  <a:gd name="T39" fmla="*/ 2 h 191"/>
                  <a:gd name="T40" fmla="*/ 104 w 215"/>
                  <a:gd name="T41" fmla="*/ 0 h 191"/>
                  <a:gd name="T42" fmla="*/ 91 w 215"/>
                  <a:gd name="T43" fmla="*/ 17 h 191"/>
                  <a:gd name="T44" fmla="*/ 76 w 215"/>
                  <a:gd name="T45" fmla="*/ 28 h 191"/>
                  <a:gd name="T46" fmla="*/ 54 w 215"/>
                  <a:gd name="T47" fmla="*/ 26 h 191"/>
                  <a:gd name="T48" fmla="*/ 41 w 215"/>
                  <a:gd name="T49" fmla="*/ 35 h 191"/>
                  <a:gd name="T50" fmla="*/ 20 w 215"/>
                  <a:gd name="T51" fmla="*/ 56 h 191"/>
                  <a:gd name="T52" fmla="*/ 4 w 215"/>
                  <a:gd name="T53" fmla="*/ 69 h 191"/>
                  <a:gd name="T54" fmla="*/ 0 w 215"/>
                  <a:gd name="T55" fmla="*/ 78 h 191"/>
                  <a:gd name="T56" fmla="*/ 9 w 215"/>
                  <a:gd name="T57" fmla="*/ 95 h 191"/>
                  <a:gd name="T58" fmla="*/ 19 w 215"/>
                  <a:gd name="T59" fmla="*/ 117 h 191"/>
                  <a:gd name="T60" fmla="*/ 30 w 215"/>
                  <a:gd name="T61" fmla="*/ 130 h 191"/>
                  <a:gd name="T62" fmla="*/ 41 w 215"/>
                  <a:gd name="T63" fmla="*/ 126 h 191"/>
                  <a:gd name="T64" fmla="*/ 60 w 215"/>
                  <a:gd name="T65" fmla="*/ 119 h 191"/>
                  <a:gd name="T66" fmla="*/ 58 w 215"/>
                  <a:gd name="T67" fmla="*/ 137 h 191"/>
                  <a:gd name="T68" fmla="*/ 52 w 215"/>
                  <a:gd name="T69" fmla="*/ 159 h 191"/>
                  <a:gd name="T70" fmla="*/ 54 w 215"/>
                  <a:gd name="T71" fmla="*/ 163 h 191"/>
                  <a:gd name="T72" fmla="*/ 63 w 215"/>
                  <a:gd name="T73" fmla="*/ 163 h 191"/>
                  <a:gd name="T74" fmla="*/ 76 w 215"/>
                  <a:gd name="T75" fmla="*/ 159 h 191"/>
                  <a:gd name="T76" fmla="*/ 104 w 215"/>
                  <a:gd name="T77" fmla="*/ 162 h 191"/>
                  <a:gd name="T78" fmla="*/ 112 w 215"/>
                  <a:gd name="T79" fmla="*/ 172 h 191"/>
                  <a:gd name="T80" fmla="*/ 128 w 215"/>
                  <a:gd name="T81" fmla="*/ 178 h 191"/>
                  <a:gd name="T82" fmla="*/ 142 w 215"/>
                  <a:gd name="T83" fmla="*/ 191 h 191"/>
                  <a:gd name="T84" fmla="*/ 151 w 215"/>
                  <a:gd name="T85" fmla="*/ 189 h 191"/>
                  <a:gd name="T86" fmla="*/ 168 w 215"/>
                  <a:gd name="T87" fmla="*/ 180 h 191"/>
                  <a:gd name="T88" fmla="*/ 185 w 215"/>
                  <a:gd name="T89" fmla="*/ 178 h 191"/>
                  <a:gd name="T90" fmla="*/ 208 w 215"/>
                  <a:gd name="T91" fmla="*/ 180 h 19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15" h="191">
                    <a:moveTo>
                      <a:pt x="208" y="180"/>
                    </a:moveTo>
                    <a:lnTo>
                      <a:pt x="206" y="169"/>
                    </a:lnTo>
                    <a:lnTo>
                      <a:pt x="213" y="159"/>
                    </a:lnTo>
                    <a:lnTo>
                      <a:pt x="213" y="145"/>
                    </a:lnTo>
                    <a:lnTo>
                      <a:pt x="198" y="134"/>
                    </a:lnTo>
                    <a:lnTo>
                      <a:pt x="193" y="128"/>
                    </a:lnTo>
                    <a:lnTo>
                      <a:pt x="189" y="109"/>
                    </a:lnTo>
                    <a:lnTo>
                      <a:pt x="180" y="93"/>
                    </a:lnTo>
                    <a:lnTo>
                      <a:pt x="170" y="80"/>
                    </a:lnTo>
                    <a:lnTo>
                      <a:pt x="170" y="69"/>
                    </a:lnTo>
                    <a:lnTo>
                      <a:pt x="176" y="61"/>
                    </a:lnTo>
                    <a:lnTo>
                      <a:pt x="200" y="63"/>
                    </a:lnTo>
                    <a:lnTo>
                      <a:pt x="209" y="52"/>
                    </a:lnTo>
                    <a:lnTo>
                      <a:pt x="215" y="24"/>
                    </a:lnTo>
                    <a:lnTo>
                      <a:pt x="213" y="15"/>
                    </a:lnTo>
                    <a:lnTo>
                      <a:pt x="202" y="13"/>
                    </a:lnTo>
                    <a:lnTo>
                      <a:pt x="182" y="15"/>
                    </a:lnTo>
                    <a:lnTo>
                      <a:pt x="154" y="15"/>
                    </a:lnTo>
                    <a:lnTo>
                      <a:pt x="132" y="6"/>
                    </a:lnTo>
                    <a:lnTo>
                      <a:pt x="117" y="2"/>
                    </a:lnTo>
                    <a:lnTo>
                      <a:pt x="104" y="0"/>
                    </a:lnTo>
                    <a:lnTo>
                      <a:pt x="91" y="17"/>
                    </a:lnTo>
                    <a:lnTo>
                      <a:pt x="76" y="28"/>
                    </a:lnTo>
                    <a:lnTo>
                      <a:pt x="54" y="26"/>
                    </a:lnTo>
                    <a:lnTo>
                      <a:pt x="41" y="35"/>
                    </a:lnTo>
                    <a:lnTo>
                      <a:pt x="20" y="56"/>
                    </a:lnTo>
                    <a:lnTo>
                      <a:pt x="4" y="69"/>
                    </a:lnTo>
                    <a:lnTo>
                      <a:pt x="0" y="78"/>
                    </a:lnTo>
                    <a:lnTo>
                      <a:pt x="9" y="95"/>
                    </a:lnTo>
                    <a:lnTo>
                      <a:pt x="19" y="117"/>
                    </a:lnTo>
                    <a:lnTo>
                      <a:pt x="30" y="130"/>
                    </a:lnTo>
                    <a:lnTo>
                      <a:pt x="41" y="126"/>
                    </a:lnTo>
                    <a:lnTo>
                      <a:pt x="60" y="119"/>
                    </a:lnTo>
                    <a:lnTo>
                      <a:pt x="58" y="137"/>
                    </a:lnTo>
                    <a:lnTo>
                      <a:pt x="52" y="159"/>
                    </a:lnTo>
                    <a:lnTo>
                      <a:pt x="54" y="163"/>
                    </a:lnTo>
                    <a:lnTo>
                      <a:pt x="63" y="163"/>
                    </a:lnTo>
                    <a:lnTo>
                      <a:pt x="76" y="159"/>
                    </a:lnTo>
                    <a:lnTo>
                      <a:pt x="104" y="162"/>
                    </a:lnTo>
                    <a:lnTo>
                      <a:pt x="112" y="172"/>
                    </a:lnTo>
                    <a:lnTo>
                      <a:pt x="128" y="178"/>
                    </a:lnTo>
                    <a:lnTo>
                      <a:pt x="142" y="191"/>
                    </a:lnTo>
                    <a:lnTo>
                      <a:pt x="151" y="189"/>
                    </a:lnTo>
                    <a:lnTo>
                      <a:pt x="168" y="180"/>
                    </a:lnTo>
                    <a:lnTo>
                      <a:pt x="185" y="178"/>
                    </a:lnTo>
                    <a:lnTo>
                      <a:pt x="208" y="180"/>
                    </a:lnTo>
                    <a:close/>
                  </a:path>
                </a:pathLst>
              </a:custGeom>
              <a:pattFill prst="wdUpDiag">
                <a:fgClr>
                  <a:srgbClr val="99CCFF"/>
                </a:fgClr>
                <a:bgClr>
                  <a:srgbClr val="FFFFFF"/>
                </a:bgClr>
              </a:patt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  <p:grpSp>
          <p:nvGrpSpPr>
            <p:cNvPr id="71" name="Group 523"/>
            <p:cNvGrpSpPr>
              <a:grpSpLocks/>
            </p:cNvGrpSpPr>
            <p:nvPr/>
          </p:nvGrpSpPr>
          <p:grpSpPr bwMode="auto">
            <a:xfrm>
              <a:off x="990" y="1066"/>
              <a:ext cx="211" cy="443"/>
              <a:chOff x="2582" y="627"/>
              <a:chExt cx="466" cy="903"/>
            </a:xfrm>
          </p:grpSpPr>
          <p:sp>
            <p:nvSpPr>
              <p:cNvPr id="155" name="Freeform 524"/>
              <p:cNvSpPr>
                <a:spLocks/>
              </p:cNvSpPr>
              <p:nvPr/>
            </p:nvSpPr>
            <p:spPr bwMode="auto">
              <a:xfrm>
                <a:off x="2582" y="1475"/>
                <a:ext cx="28" cy="26"/>
              </a:xfrm>
              <a:custGeom>
                <a:avLst/>
                <a:gdLst>
                  <a:gd name="T0" fmla="*/ 24 w 28"/>
                  <a:gd name="T1" fmla="*/ 0 h 26"/>
                  <a:gd name="T2" fmla="*/ 13 w 28"/>
                  <a:gd name="T3" fmla="*/ 6 h 26"/>
                  <a:gd name="T4" fmla="*/ 0 w 28"/>
                  <a:gd name="T5" fmla="*/ 17 h 26"/>
                  <a:gd name="T6" fmla="*/ 2 w 28"/>
                  <a:gd name="T7" fmla="*/ 26 h 26"/>
                  <a:gd name="T8" fmla="*/ 9 w 28"/>
                  <a:gd name="T9" fmla="*/ 26 h 26"/>
                  <a:gd name="T10" fmla="*/ 28 w 28"/>
                  <a:gd name="T11" fmla="*/ 13 h 26"/>
                  <a:gd name="T12" fmla="*/ 24 w 28"/>
                  <a:gd name="T13" fmla="*/ 0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24" y="0"/>
                    </a:moveTo>
                    <a:lnTo>
                      <a:pt x="13" y="6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9" y="26"/>
                    </a:lnTo>
                    <a:lnTo>
                      <a:pt x="28" y="1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56" name="Freeform 525"/>
              <p:cNvSpPr>
                <a:spLocks/>
              </p:cNvSpPr>
              <p:nvPr/>
            </p:nvSpPr>
            <p:spPr bwMode="auto">
              <a:xfrm>
                <a:off x="2610" y="627"/>
                <a:ext cx="438" cy="903"/>
              </a:xfrm>
              <a:custGeom>
                <a:avLst/>
                <a:gdLst>
                  <a:gd name="T0" fmla="*/ 119 w 438"/>
                  <a:gd name="T1" fmla="*/ 873 h 903"/>
                  <a:gd name="T2" fmla="*/ 93 w 438"/>
                  <a:gd name="T3" fmla="*/ 851 h 903"/>
                  <a:gd name="T4" fmla="*/ 59 w 438"/>
                  <a:gd name="T5" fmla="*/ 844 h 903"/>
                  <a:gd name="T6" fmla="*/ 59 w 438"/>
                  <a:gd name="T7" fmla="*/ 773 h 903"/>
                  <a:gd name="T8" fmla="*/ 44 w 438"/>
                  <a:gd name="T9" fmla="*/ 725 h 903"/>
                  <a:gd name="T10" fmla="*/ 41 w 438"/>
                  <a:gd name="T11" fmla="*/ 688 h 903"/>
                  <a:gd name="T12" fmla="*/ 30 w 438"/>
                  <a:gd name="T13" fmla="*/ 655 h 903"/>
                  <a:gd name="T14" fmla="*/ 52 w 438"/>
                  <a:gd name="T15" fmla="*/ 622 h 903"/>
                  <a:gd name="T16" fmla="*/ 63 w 438"/>
                  <a:gd name="T17" fmla="*/ 592 h 903"/>
                  <a:gd name="T18" fmla="*/ 107 w 438"/>
                  <a:gd name="T19" fmla="*/ 555 h 903"/>
                  <a:gd name="T20" fmla="*/ 137 w 438"/>
                  <a:gd name="T21" fmla="*/ 511 h 903"/>
                  <a:gd name="T22" fmla="*/ 159 w 438"/>
                  <a:gd name="T23" fmla="*/ 474 h 903"/>
                  <a:gd name="T24" fmla="*/ 178 w 438"/>
                  <a:gd name="T25" fmla="*/ 448 h 903"/>
                  <a:gd name="T26" fmla="*/ 181 w 438"/>
                  <a:gd name="T27" fmla="*/ 422 h 903"/>
                  <a:gd name="T28" fmla="*/ 174 w 438"/>
                  <a:gd name="T29" fmla="*/ 396 h 903"/>
                  <a:gd name="T30" fmla="*/ 152 w 438"/>
                  <a:gd name="T31" fmla="*/ 385 h 903"/>
                  <a:gd name="T32" fmla="*/ 119 w 438"/>
                  <a:gd name="T33" fmla="*/ 314 h 903"/>
                  <a:gd name="T34" fmla="*/ 122 w 438"/>
                  <a:gd name="T35" fmla="*/ 255 h 903"/>
                  <a:gd name="T36" fmla="*/ 107 w 438"/>
                  <a:gd name="T37" fmla="*/ 196 h 903"/>
                  <a:gd name="T38" fmla="*/ 81 w 438"/>
                  <a:gd name="T39" fmla="*/ 158 h 903"/>
                  <a:gd name="T40" fmla="*/ 30 w 438"/>
                  <a:gd name="T41" fmla="*/ 129 h 903"/>
                  <a:gd name="T42" fmla="*/ 11 w 438"/>
                  <a:gd name="T43" fmla="*/ 99 h 903"/>
                  <a:gd name="T44" fmla="*/ 15 w 438"/>
                  <a:gd name="T45" fmla="*/ 78 h 903"/>
                  <a:gd name="T46" fmla="*/ 48 w 438"/>
                  <a:gd name="T47" fmla="*/ 95 h 903"/>
                  <a:gd name="T48" fmla="*/ 107 w 438"/>
                  <a:gd name="T49" fmla="*/ 110 h 903"/>
                  <a:gd name="T50" fmla="*/ 130 w 438"/>
                  <a:gd name="T51" fmla="*/ 125 h 903"/>
                  <a:gd name="T52" fmla="*/ 159 w 438"/>
                  <a:gd name="T53" fmla="*/ 99 h 903"/>
                  <a:gd name="T54" fmla="*/ 178 w 438"/>
                  <a:gd name="T55" fmla="*/ 78 h 903"/>
                  <a:gd name="T56" fmla="*/ 174 w 438"/>
                  <a:gd name="T57" fmla="*/ 37 h 903"/>
                  <a:gd name="T58" fmla="*/ 204 w 438"/>
                  <a:gd name="T59" fmla="*/ 19 h 903"/>
                  <a:gd name="T60" fmla="*/ 244 w 438"/>
                  <a:gd name="T61" fmla="*/ 26 h 903"/>
                  <a:gd name="T62" fmla="*/ 244 w 438"/>
                  <a:gd name="T63" fmla="*/ 59 h 903"/>
                  <a:gd name="T64" fmla="*/ 211 w 438"/>
                  <a:gd name="T65" fmla="*/ 92 h 903"/>
                  <a:gd name="T66" fmla="*/ 248 w 438"/>
                  <a:gd name="T67" fmla="*/ 85 h 903"/>
                  <a:gd name="T68" fmla="*/ 252 w 438"/>
                  <a:gd name="T69" fmla="*/ 30 h 903"/>
                  <a:gd name="T70" fmla="*/ 275 w 438"/>
                  <a:gd name="T71" fmla="*/ 63 h 903"/>
                  <a:gd name="T72" fmla="*/ 267 w 438"/>
                  <a:gd name="T73" fmla="*/ 114 h 903"/>
                  <a:gd name="T74" fmla="*/ 297 w 438"/>
                  <a:gd name="T75" fmla="*/ 158 h 903"/>
                  <a:gd name="T76" fmla="*/ 316 w 438"/>
                  <a:gd name="T77" fmla="*/ 199 h 903"/>
                  <a:gd name="T78" fmla="*/ 319 w 438"/>
                  <a:gd name="T79" fmla="*/ 262 h 903"/>
                  <a:gd name="T80" fmla="*/ 349 w 438"/>
                  <a:gd name="T81" fmla="*/ 351 h 903"/>
                  <a:gd name="T82" fmla="*/ 360 w 438"/>
                  <a:gd name="T83" fmla="*/ 448 h 903"/>
                  <a:gd name="T84" fmla="*/ 375 w 438"/>
                  <a:gd name="T85" fmla="*/ 518 h 903"/>
                  <a:gd name="T86" fmla="*/ 419 w 438"/>
                  <a:gd name="T87" fmla="*/ 566 h 903"/>
                  <a:gd name="T88" fmla="*/ 438 w 438"/>
                  <a:gd name="T89" fmla="*/ 604 h 903"/>
                  <a:gd name="T90" fmla="*/ 416 w 438"/>
                  <a:gd name="T91" fmla="*/ 680 h 903"/>
                  <a:gd name="T92" fmla="*/ 405 w 438"/>
                  <a:gd name="T93" fmla="*/ 721 h 903"/>
                  <a:gd name="T94" fmla="*/ 382 w 438"/>
                  <a:gd name="T95" fmla="*/ 744 h 903"/>
                  <a:gd name="T96" fmla="*/ 327 w 438"/>
                  <a:gd name="T97" fmla="*/ 799 h 903"/>
                  <a:gd name="T98" fmla="*/ 301 w 438"/>
                  <a:gd name="T99" fmla="*/ 825 h 903"/>
                  <a:gd name="T100" fmla="*/ 267 w 438"/>
                  <a:gd name="T101" fmla="*/ 840 h 903"/>
                  <a:gd name="T102" fmla="*/ 215 w 438"/>
                  <a:gd name="T103" fmla="*/ 855 h 903"/>
                  <a:gd name="T104" fmla="*/ 163 w 438"/>
                  <a:gd name="T105" fmla="*/ 877 h 903"/>
                  <a:gd name="T106" fmla="*/ 122 w 438"/>
                  <a:gd name="T107" fmla="*/ 903 h 90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38" h="903">
                    <a:moveTo>
                      <a:pt x="122" y="903"/>
                    </a:moveTo>
                    <a:lnTo>
                      <a:pt x="119" y="873"/>
                    </a:lnTo>
                    <a:lnTo>
                      <a:pt x="104" y="858"/>
                    </a:lnTo>
                    <a:lnTo>
                      <a:pt x="93" y="851"/>
                    </a:lnTo>
                    <a:lnTo>
                      <a:pt x="74" y="844"/>
                    </a:lnTo>
                    <a:lnTo>
                      <a:pt x="59" y="844"/>
                    </a:lnTo>
                    <a:lnTo>
                      <a:pt x="52" y="829"/>
                    </a:lnTo>
                    <a:lnTo>
                      <a:pt x="59" y="773"/>
                    </a:lnTo>
                    <a:lnTo>
                      <a:pt x="56" y="740"/>
                    </a:lnTo>
                    <a:lnTo>
                      <a:pt x="44" y="725"/>
                    </a:lnTo>
                    <a:lnTo>
                      <a:pt x="37" y="718"/>
                    </a:lnTo>
                    <a:lnTo>
                      <a:pt x="41" y="688"/>
                    </a:lnTo>
                    <a:lnTo>
                      <a:pt x="37" y="669"/>
                    </a:lnTo>
                    <a:lnTo>
                      <a:pt x="30" y="655"/>
                    </a:lnTo>
                    <a:lnTo>
                      <a:pt x="41" y="622"/>
                    </a:lnTo>
                    <a:lnTo>
                      <a:pt x="52" y="622"/>
                    </a:lnTo>
                    <a:lnTo>
                      <a:pt x="59" y="615"/>
                    </a:lnTo>
                    <a:lnTo>
                      <a:pt x="63" y="592"/>
                    </a:lnTo>
                    <a:lnTo>
                      <a:pt x="85" y="574"/>
                    </a:lnTo>
                    <a:lnTo>
                      <a:pt x="107" y="555"/>
                    </a:lnTo>
                    <a:lnTo>
                      <a:pt x="111" y="533"/>
                    </a:lnTo>
                    <a:lnTo>
                      <a:pt x="137" y="511"/>
                    </a:lnTo>
                    <a:lnTo>
                      <a:pt x="163" y="485"/>
                    </a:lnTo>
                    <a:lnTo>
                      <a:pt x="159" y="474"/>
                    </a:lnTo>
                    <a:lnTo>
                      <a:pt x="159" y="459"/>
                    </a:lnTo>
                    <a:lnTo>
                      <a:pt x="178" y="448"/>
                    </a:lnTo>
                    <a:lnTo>
                      <a:pt x="185" y="444"/>
                    </a:lnTo>
                    <a:lnTo>
                      <a:pt x="181" y="422"/>
                    </a:lnTo>
                    <a:lnTo>
                      <a:pt x="181" y="400"/>
                    </a:lnTo>
                    <a:lnTo>
                      <a:pt x="174" y="396"/>
                    </a:lnTo>
                    <a:lnTo>
                      <a:pt x="163" y="400"/>
                    </a:lnTo>
                    <a:lnTo>
                      <a:pt x="152" y="385"/>
                    </a:lnTo>
                    <a:lnTo>
                      <a:pt x="141" y="344"/>
                    </a:lnTo>
                    <a:lnTo>
                      <a:pt x="119" y="314"/>
                    </a:lnTo>
                    <a:lnTo>
                      <a:pt x="126" y="273"/>
                    </a:lnTo>
                    <a:lnTo>
                      <a:pt x="122" y="255"/>
                    </a:lnTo>
                    <a:lnTo>
                      <a:pt x="96" y="229"/>
                    </a:lnTo>
                    <a:lnTo>
                      <a:pt x="107" y="196"/>
                    </a:lnTo>
                    <a:lnTo>
                      <a:pt x="100" y="177"/>
                    </a:lnTo>
                    <a:lnTo>
                      <a:pt x="81" y="158"/>
                    </a:lnTo>
                    <a:lnTo>
                      <a:pt x="70" y="170"/>
                    </a:lnTo>
                    <a:lnTo>
                      <a:pt x="30" y="129"/>
                    </a:lnTo>
                    <a:lnTo>
                      <a:pt x="19" y="114"/>
                    </a:lnTo>
                    <a:lnTo>
                      <a:pt x="11" y="99"/>
                    </a:lnTo>
                    <a:lnTo>
                      <a:pt x="0" y="92"/>
                    </a:lnTo>
                    <a:lnTo>
                      <a:pt x="15" y="78"/>
                    </a:lnTo>
                    <a:lnTo>
                      <a:pt x="37" y="78"/>
                    </a:lnTo>
                    <a:lnTo>
                      <a:pt x="48" y="95"/>
                    </a:lnTo>
                    <a:lnTo>
                      <a:pt x="78" y="129"/>
                    </a:lnTo>
                    <a:lnTo>
                      <a:pt x="107" y="110"/>
                    </a:lnTo>
                    <a:lnTo>
                      <a:pt x="126" y="114"/>
                    </a:lnTo>
                    <a:lnTo>
                      <a:pt x="130" y="125"/>
                    </a:lnTo>
                    <a:lnTo>
                      <a:pt x="152" y="129"/>
                    </a:lnTo>
                    <a:lnTo>
                      <a:pt x="159" y="99"/>
                    </a:lnTo>
                    <a:lnTo>
                      <a:pt x="170" y="89"/>
                    </a:lnTo>
                    <a:lnTo>
                      <a:pt x="178" y="78"/>
                    </a:lnTo>
                    <a:lnTo>
                      <a:pt x="178" y="67"/>
                    </a:lnTo>
                    <a:lnTo>
                      <a:pt x="174" y="37"/>
                    </a:lnTo>
                    <a:lnTo>
                      <a:pt x="193" y="19"/>
                    </a:lnTo>
                    <a:lnTo>
                      <a:pt x="204" y="19"/>
                    </a:lnTo>
                    <a:lnTo>
                      <a:pt x="222" y="0"/>
                    </a:lnTo>
                    <a:lnTo>
                      <a:pt x="244" y="26"/>
                    </a:lnTo>
                    <a:lnTo>
                      <a:pt x="252" y="37"/>
                    </a:lnTo>
                    <a:lnTo>
                      <a:pt x="244" y="59"/>
                    </a:lnTo>
                    <a:lnTo>
                      <a:pt x="226" y="74"/>
                    </a:lnTo>
                    <a:lnTo>
                      <a:pt x="211" y="92"/>
                    </a:lnTo>
                    <a:lnTo>
                      <a:pt x="215" y="110"/>
                    </a:lnTo>
                    <a:lnTo>
                      <a:pt x="248" y="85"/>
                    </a:lnTo>
                    <a:lnTo>
                      <a:pt x="248" y="63"/>
                    </a:lnTo>
                    <a:lnTo>
                      <a:pt x="252" y="30"/>
                    </a:lnTo>
                    <a:lnTo>
                      <a:pt x="263" y="22"/>
                    </a:lnTo>
                    <a:lnTo>
                      <a:pt x="275" y="63"/>
                    </a:lnTo>
                    <a:lnTo>
                      <a:pt x="275" y="99"/>
                    </a:lnTo>
                    <a:lnTo>
                      <a:pt x="267" y="114"/>
                    </a:lnTo>
                    <a:lnTo>
                      <a:pt x="267" y="136"/>
                    </a:lnTo>
                    <a:lnTo>
                      <a:pt x="297" y="158"/>
                    </a:lnTo>
                    <a:lnTo>
                      <a:pt x="297" y="173"/>
                    </a:lnTo>
                    <a:lnTo>
                      <a:pt x="316" y="199"/>
                    </a:lnTo>
                    <a:lnTo>
                      <a:pt x="323" y="218"/>
                    </a:lnTo>
                    <a:lnTo>
                      <a:pt x="319" y="262"/>
                    </a:lnTo>
                    <a:lnTo>
                      <a:pt x="331" y="311"/>
                    </a:lnTo>
                    <a:lnTo>
                      <a:pt x="349" y="351"/>
                    </a:lnTo>
                    <a:lnTo>
                      <a:pt x="345" y="411"/>
                    </a:lnTo>
                    <a:lnTo>
                      <a:pt x="360" y="448"/>
                    </a:lnTo>
                    <a:lnTo>
                      <a:pt x="368" y="463"/>
                    </a:lnTo>
                    <a:lnTo>
                      <a:pt x="375" y="518"/>
                    </a:lnTo>
                    <a:lnTo>
                      <a:pt x="382" y="541"/>
                    </a:lnTo>
                    <a:lnTo>
                      <a:pt x="419" y="566"/>
                    </a:lnTo>
                    <a:lnTo>
                      <a:pt x="438" y="589"/>
                    </a:lnTo>
                    <a:lnTo>
                      <a:pt x="438" y="604"/>
                    </a:lnTo>
                    <a:lnTo>
                      <a:pt x="423" y="673"/>
                    </a:lnTo>
                    <a:lnTo>
                      <a:pt x="416" y="680"/>
                    </a:lnTo>
                    <a:lnTo>
                      <a:pt x="423" y="695"/>
                    </a:lnTo>
                    <a:lnTo>
                      <a:pt x="405" y="721"/>
                    </a:lnTo>
                    <a:lnTo>
                      <a:pt x="382" y="732"/>
                    </a:lnTo>
                    <a:lnTo>
                      <a:pt x="382" y="744"/>
                    </a:lnTo>
                    <a:lnTo>
                      <a:pt x="349" y="788"/>
                    </a:lnTo>
                    <a:lnTo>
                      <a:pt x="327" y="799"/>
                    </a:lnTo>
                    <a:lnTo>
                      <a:pt x="323" y="825"/>
                    </a:lnTo>
                    <a:lnTo>
                      <a:pt x="301" y="825"/>
                    </a:lnTo>
                    <a:lnTo>
                      <a:pt x="290" y="833"/>
                    </a:lnTo>
                    <a:lnTo>
                      <a:pt x="267" y="840"/>
                    </a:lnTo>
                    <a:lnTo>
                      <a:pt x="237" y="836"/>
                    </a:lnTo>
                    <a:lnTo>
                      <a:pt x="215" y="855"/>
                    </a:lnTo>
                    <a:lnTo>
                      <a:pt x="189" y="870"/>
                    </a:lnTo>
                    <a:lnTo>
                      <a:pt x="163" y="877"/>
                    </a:lnTo>
                    <a:lnTo>
                      <a:pt x="144" y="892"/>
                    </a:lnTo>
                    <a:lnTo>
                      <a:pt x="122" y="903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  <p:grpSp>
          <p:nvGrpSpPr>
            <p:cNvPr id="72" name="Group 526"/>
            <p:cNvGrpSpPr>
              <a:grpSpLocks/>
            </p:cNvGrpSpPr>
            <p:nvPr/>
          </p:nvGrpSpPr>
          <p:grpSpPr bwMode="auto">
            <a:xfrm>
              <a:off x="1062" y="1223"/>
              <a:ext cx="128" cy="225"/>
              <a:chOff x="2737" y="948"/>
              <a:chExt cx="283" cy="460"/>
            </a:xfrm>
          </p:grpSpPr>
          <p:sp>
            <p:nvSpPr>
              <p:cNvPr id="143" name="Freeform 527"/>
              <p:cNvSpPr>
                <a:spLocks/>
              </p:cNvSpPr>
              <p:nvPr/>
            </p:nvSpPr>
            <p:spPr bwMode="auto">
              <a:xfrm>
                <a:off x="2897" y="948"/>
                <a:ext cx="16" cy="22"/>
              </a:xfrm>
              <a:custGeom>
                <a:avLst/>
                <a:gdLst>
                  <a:gd name="T0" fmla="*/ 10 w 16"/>
                  <a:gd name="T1" fmla="*/ 2 h 22"/>
                  <a:gd name="T2" fmla="*/ 0 w 16"/>
                  <a:gd name="T3" fmla="*/ 0 h 22"/>
                  <a:gd name="T4" fmla="*/ 8 w 16"/>
                  <a:gd name="T5" fmla="*/ 22 h 22"/>
                  <a:gd name="T6" fmla="*/ 16 w 16"/>
                  <a:gd name="T7" fmla="*/ 17 h 22"/>
                  <a:gd name="T8" fmla="*/ 10 w 16"/>
                  <a:gd name="T9" fmla="*/ 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22">
                    <a:moveTo>
                      <a:pt x="10" y="2"/>
                    </a:moveTo>
                    <a:lnTo>
                      <a:pt x="0" y="0"/>
                    </a:lnTo>
                    <a:lnTo>
                      <a:pt x="8" y="22"/>
                    </a:lnTo>
                    <a:lnTo>
                      <a:pt x="16" y="17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44" name="Freeform 528"/>
              <p:cNvSpPr>
                <a:spLocks/>
              </p:cNvSpPr>
              <p:nvPr/>
            </p:nvSpPr>
            <p:spPr bwMode="auto">
              <a:xfrm>
                <a:off x="2928" y="1031"/>
                <a:ext cx="16" cy="45"/>
              </a:xfrm>
              <a:custGeom>
                <a:avLst/>
                <a:gdLst>
                  <a:gd name="T0" fmla="*/ 16 w 16"/>
                  <a:gd name="T1" fmla="*/ 0 h 45"/>
                  <a:gd name="T2" fmla="*/ 0 w 16"/>
                  <a:gd name="T3" fmla="*/ 9 h 45"/>
                  <a:gd name="T4" fmla="*/ 0 w 16"/>
                  <a:gd name="T5" fmla="*/ 45 h 45"/>
                  <a:gd name="T6" fmla="*/ 8 w 16"/>
                  <a:gd name="T7" fmla="*/ 28 h 45"/>
                  <a:gd name="T8" fmla="*/ 11 w 16"/>
                  <a:gd name="T9" fmla="*/ 9 h 45"/>
                  <a:gd name="T10" fmla="*/ 5 w 16"/>
                  <a:gd name="T11" fmla="*/ 8 h 45"/>
                  <a:gd name="T12" fmla="*/ 16 w 16"/>
                  <a:gd name="T13" fmla="*/ 0 h 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45">
                    <a:moveTo>
                      <a:pt x="16" y="0"/>
                    </a:moveTo>
                    <a:lnTo>
                      <a:pt x="0" y="9"/>
                    </a:lnTo>
                    <a:lnTo>
                      <a:pt x="0" y="45"/>
                    </a:lnTo>
                    <a:lnTo>
                      <a:pt x="8" y="28"/>
                    </a:lnTo>
                    <a:lnTo>
                      <a:pt x="11" y="9"/>
                    </a:lnTo>
                    <a:lnTo>
                      <a:pt x="5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45" name="Freeform 529"/>
              <p:cNvSpPr>
                <a:spLocks/>
              </p:cNvSpPr>
              <p:nvPr/>
            </p:nvSpPr>
            <p:spPr bwMode="auto">
              <a:xfrm>
                <a:off x="2953" y="1096"/>
                <a:ext cx="19" cy="26"/>
              </a:xfrm>
              <a:custGeom>
                <a:avLst/>
                <a:gdLst>
                  <a:gd name="T0" fmla="*/ 4 w 19"/>
                  <a:gd name="T1" fmla="*/ 0 h 26"/>
                  <a:gd name="T2" fmla="*/ 0 w 19"/>
                  <a:gd name="T3" fmla="*/ 7 h 26"/>
                  <a:gd name="T4" fmla="*/ 6 w 19"/>
                  <a:gd name="T5" fmla="*/ 26 h 26"/>
                  <a:gd name="T6" fmla="*/ 17 w 19"/>
                  <a:gd name="T7" fmla="*/ 20 h 26"/>
                  <a:gd name="T8" fmla="*/ 19 w 19"/>
                  <a:gd name="T9" fmla="*/ 11 h 26"/>
                  <a:gd name="T10" fmla="*/ 4 w 19"/>
                  <a:gd name="T11" fmla="*/ 0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" h="26">
                    <a:moveTo>
                      <a:pt x="4" y="0"/>
                    </a:moveTo>
                    <a:lnTo>
                      <a:pt x="0" y="7"/>
                    </a:lnTo>
                    <a:lnTo>
                      <a:pt x="6" y="26"/>
                    </a:lnTo>
                    <a:lnTo>
                      <a:pt x="17" y="20"/>
                    </a:lnTo>
                    <a:lnTo>
                      <a:pt x="19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46" name="Freeform 530"/>
              <p:cNvSpPr>
                <a:spLocks/>
              </p:cNvSpPr>
              <p:nvPr/>
            </p:nvSpPr>
            <p:spPr bwMode="auto">
              <a:xfrm>
                <a:off x="2848" y="1092"/>
                <a:ext cx="42" cy="39"/>
              </a:xfrm>
              <a:custGeom>
                <a:avLst/>
                <a:gdLst>
                  <a:gd name="T0" fmla="*/ 42 w 42"/>
                  <a:gd name="T1" fmla="*/ 17 h 39"/>
                  <a:gd name="T2" fmla="*/ 33 w 42"/>
                  <a:gd name="T3" fmla="*/ 17 h 39"/>
                  <a:gd name="T4" fmla="*/ 21 w 42"/>
                  <a:gd name="T5" fmla="*/ 0 h 39"/>
                  <a:gd name="T6" fmla="*/ 13 w 42"/>
                  <a:gd name="T7" fmla="*/ 11 h 39"/>
                  <a:gd name="T8" fmla="*/ 2 w 42"/>
                  <a:gd name="T9" fmla="*/ 7 h 39"/>
                  <a:gd name="T10" fmla="*/ 0 w 42"/>
                  <a:gd name="T11" fmla="*/ 17 h 39"/>
                  <a:gd name="T12" fmla="*/ 6 w 42"/>
                  <a:gd name="T13" fmla="*/ 24 h 39"/>
                  <a:gd name="T14" fmla="*/ 6 w 42"/>
                  <a:gd name="T15" fmla="*/ 32 h 39"/>
                  <a:gd name="T16" fmla="*/ 13 w 42"/>
                  <a:gd name="T17" fmla="*/ 39 h 39"/>
                  <a:gd name="T18" fmla="*/ 21 w 42"/>
                  <a:gd name="T19" fmla="*/ 33 h 39"/>
                  <a:gd name="T20" fmla="*/ 36 w 42"/>
                  <a:gd name="T21" fmla="*/ 37 h 39"/>
                  <a:gd name="T22" fmla="*/ 42 w 42"/>
                  <a:gd name="T23" fmla="*/ 17 h 3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2" h="39">
                    <a:moveTo>
                      <a:pt x="42" y="17"/>
                    </a:moveTo>
                    <a:lnTo>
                      <a:pt x="33" y="17"/>
                    </a:lnTo>
                    <a:lnTo>
                      <a:pt x="21" y="0"/>
                    </a:lnTo>
                    <a:lnTo>
                      <a:pt x="13" y="11"/>
                    </a:lnTo>
                    <a:lnTo>
                      <a:pt x="2" y="7"/>
                    </a:lnTo>
                    <a:lnTo>
                      <a:pt x="0" y="17"/>
                    </a:lnTo>
                    <a:lnTo>
                      <a:pt x="6" y="24"/>
                    </a:lnTo>
                    <a:lnTo>
                      <a:pt x="6" y="32"/>
                    </a:lnTo>
                    <a:lnTo>
                      <a:pt x="13" y="39"/>
                    </a:lnTo>
                    <a:lnTo>
                      <a:pt x="21" y="33"/>
                    </a:lnTo>
                    <a:lnTo>
                      <a:pt x="36" y="37"/>
                    </a:lnTo>
                    <a:lnTo>
                      <a:pt x="42" y="17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47" name="Freeform 531"/>
              <p:cNvSpPr>
                <a:spLocks/>
              </p:cNvSpPr>
              <p:nvPr/>
            </p:nvSpPr>
            <p:spPr bwMode="auto">
              <a:xfrm>
                <a:off x="2944" y="1189"/>
                <a:ext cx="58" cy="40"/>
              </a:xfrm>
              <a:custGeom>
                <a:avLst/>
                <a:gdLst>
                  <a:gd name="T0" fmla="*/ 7 w 58"/>
                  <a:gd name="T1" fmla="*/ 0 h 40"/>
                  <a:gd name="T2" fmla="*/ 0 w 58"/>
                  <a:gd name="T3" fmla="*/ 4 h 40"/>
                  <a:gd name="T4" fmla="*/ 21 w 58"/>
                  <a:gd name="T5" fmla="*/ 24 h 40"/>
                  <a:gd name="T6" fmla="*/ 28 w 58"/>
                  <a:gd name="T7" fmla="*/ 24 h 40"/>
                  <a:gd name="T8" fmla="*/ 51 w 58"/>
                  <a:gd name="T9" fmla="*/ 40 h 40"/>
                  <a:gd name="T10" fmla="*/ 58 w 58"/>
                  <a:gd name="T11" fmla="*/ 33 h 40"/>
                  <a:gd name="T12" fmla="*/ 52 w 58"/>
                  <a:gd name="T13" fmla="*/ 16 h 40"/>
                  <a:gd name="T14" fmla="*/ 51 w 58"/>
                  <a:gd name="T15" fmla="*/ 7 h 40"/>
                  <a:gd name="T16" fmla="*/ 34 w 58"/>
                  <a:gd name="T17" fmla="*/ 7 h 40"/>
                  <a:gd name="T18" fmla="*/ 21 w 58"/>
                  <a:gd name="T19" fmla="*/ 0 h 40"/>
                  <a:gd name="T20" fmla="*/ 7 w 58"/>
                  <a:gd name="T21" fmla="*/ 0 h 4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8" h="40">
                    <a:moveTo>
                      <a:pt x="7" y="0"/>
                    </a:moveTo>
                    <a:lnTo>
                      <a:pt x="0" y="4"/>
                    </a:lnTo>
                    <a:lnTo>
                      <a:pt x="21" y="24"/>
                    </a:lnTo>
                    <a:lnTo>
                      <a:pt x="28" y="24"/>
                    </a:lnTo>
                    <a:lnTo>
                      <a:pt x="51" y="40"/>
                    </a:lnTo>
                    <a:lnTo>
                      <a:pt x="58" y="33"/>
                    </a:lnTo>
                    <a:lnTo>
                      <a:pt x="52" y="16"/>
                    </a:lnTo>
                    <a:lnTo>
                      <a:pt x="51" y="7"/>
                    </a:lnTo>
                    <a:lnTo>
                      <a:pt x="34" y="7"/>
                    </a:lnTo>
                    <a:lnTo>
                      <a:pt x="21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48" name="Freeform 532"/>
              <p:cNvSpPr>
                <a:spLocks/>
              </p:cNvSpPr>
              <p:nvPr/>
            </p:nvSpPr>
            <p:spPr bwMode="auto">
              <a:xfrm>
                <a:off x="2821" y="1213"/>
                <a:ext cx="37" cy="59"/>
              </a:xfrm>
              <a:custGeom>
                <a:avLst/>
                <a:gdLst>
                  <a:gd name="T0" fmla="*/ 33 w 37"/>
                  <a:gd name="T1" fmla="*/ 0 h 59"/>
                  <a:gd name="T2" fmla="*/ 37 w 37"/>
                  <a:gd name="T3" fmla="*/ 11 h 59"/>
                  <a:gd name="T4" fmla="*/ 19 w 37"/>
                  <a:gd name="T5" fmla="*/ 39 h 59"/>
                  <a:gd name="T6" fmla="*/ 20 w 37"/>
                  <a:gd name="T7" fmla="*/ 48 h 59"/>
                  <a:gd name="T8" fmla="*/ 9 w 37"/>
                  <a:gd name="T9" fmla="*/ 59 h 59"/>
                  <a:gd name="T10" fmla="*/ 0 w 37"/>
                  <a:gd name="T11" fmla="*/ 50 h 59"/>
                  <a:gd name="T12" fmla="*/ 4 w 37"/>
                  <a:gd name="T13" fmla="*/ 42 h 59"/>
                  <a:gd name="T14" fmla="*/ 6 w 37"/>
                  <a:gd name="T15" fmla="*/ 24 h 59"/>
                  <a:gd name="T16" fmla="*/ 15 w 37"/>
                  <a:gd name="T17" fmla="*/ 13 h 59"/>
                  <a:gd name="T18" fmla="*/ 4 w 37"/>
                  <a:gd name="T19" fmla="*/ 4 h 59"/>
                  <a:gd name="T20" fmla="*/ 11 w 37"/>
                  <a:gd name="T21" fmla="*/ 0 h 59"/>
                  <a:gd name="T22" fmla="*/ 22 w 37"/>
                  <a:gd name="T23" fmla="*/ 6 h 59"/>
                  <a:gd name="T24" fmla="*/ 33 w 37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" h="59">
                    <a:moveTo>
                      <a:pt x="33" y="0"/>
                    </a:moveTo>
                    <a:lnTo>
                      <a:pt x="37" y="11"/>
                    </a:lnTo>
                    <a:lnTo>
                      <a:pt x="19" y="39"/>
                    </a:lnTo>
                    <a:lnTo>
                      <a:pt x="20" y="48"/>
                    </a:lnTo>
                    <a:lnTo>
                      <a:pt x="9" y="59"/>
                    </a:lnTo>
                    <a:lnTo>
                      <a:pt x="0" y="50"/>
                    </a:lnTo>
                    <a:lnTo>
                      <a:pt x="4" y="42"/>
                    </a:lnTo>
                    <a:lnTo>
                      <a:pt x="6" y="24"/>
                    </a:lnTo>
                    <a:lnTo>
                      <a:pt x="15" y="13"/>
                    </a:lnTo>
                    <a:lnTo>
                      <a:pt x="4" y="4"/>
                    </a:lnTo>
                    <a:lnTo>
                      <a:pt x="11" y="0"/>
                    </a:lnTo>
                    <a:lnTo>
                      <a:pt x="22" y="6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49" name="Freeform 533"/>
              <p:cNvSpPr>
                <a:spLocks/>
              </p:cNvSpPr>
              <p:nvPr/>
            </p:nvSpPr>
            <p:spPr bwMode="auto">
              <a:xfrm>
                <a:off x="2839" y="1250"/>
                <a:ext cx="32" cy="55"/>
              </a:xfrm>
              <a:custGeom>
                <a:avLst/>
                <a:gdLst>
                  <a:gd name="T0" fmla="*/ 28 w 32"/>
                  <a:gd name="T1" fmla="*/ 0 h 55"/>
                  <a:gd name="T2" fmla="*/ 21 w 32"/>
                  <a:gd name="T3" fmla="*/ 0 h 55"/>
                  <a:gd name="T4" fmla="*/ 21 w 32"/>
                  <a:gd name="T5" fmla="*/ 4 h 55"/>
                  <a:gd name="T6" fmla="*/ 21 w 32"/>
                  <a:gd name="T7" fmla="*/ 7 h 55"/>
                  <a:gd name="T8" fmla="*/ 21 w 32"/>
                  <a:gd name="T9" fmla="*/ 11 h 55"/>
                  <a:gd name="T10" fmla="*/ 15 w 32"/>
                  <a:gd name="T11" fmla="*/ 21 h 55"/>
                  <a:gd name="T12" fmla="*/ 6 w 32"/>
                  <a:gd name="T13" fmla="*/ 30 h 55"/>
                  <a:gd name="T14" fmla="*/ 8 w 32"/>
                  <a:gd name="T15" fmla="*/ 37 h 55"/>
                  <a:gd name="T16" fmla="*/ 0 w 32"/>
                  <a:gd name="T17" fmla="*/ 49 h 55"/>
                  <a:gd name="T18" fmla="*/ 8 w 32"/>
                  <a:gd name="T19" fmla="*/ 55 h 55"/>
                  <a:gd name="T20" fmla="*/ 28 w 32"/>
                  <a:gd name="T21" fmla="*/ 26 h 55"/>
                  <a:gd name="T22" fmla="*/ 28 w 32"/>
                  <a:gd name="T23" fmla="*/ 19 h 55"/>
                  <a:gd name="T24" fmla="*/ 32 w 32"/>
                  <a:gd name="T25" fmla="*/ 11 h 55"/>
                  <a:gd name="T26" fmla="*/ 28 w 32"/>
                  <a:gd name="T27" fmla="*/ 0 h 5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2" h="55">
                    <a:moveTo>
                      <a:pt x="28" y="0"/>
                    </a:moveTo>
                    <a:lnTo>
                      <a:pt x="21" y="0"/>
                    </a:lnTo>
                    <a:lnTo>
                      <a:pt x="21" y="4"/>
                    </a:lnTo>
                    <a:lnTo>
                      <a:pt x="21" y="7"/>
                    </a:lnTo>
                    <a:lnTo>
                      <a:pt x="21" y="11"/>
                    </a:lnTo>
                    <a:lnTo>
                      <a:pt x="15" y="21"/>
                    </a:lnTo>
                    <a:lnTo>
                      <a:pt x="6" y="30"/>
                    </a:lnTo>
                    <a:lnTo>
                      <a:pt x="8" y="37"/>
                    </a:lnTo>
                    <a:lnTo>
                      <a:pt x="0" y="49"/>
                    </a:lnTo>
                    <a:lnTo>
                      <a:pt x="8" y="55"/>
                    </a:lnTo>
                    <a:lnTo>
                      <a:pt x="28" y="26"/>
                    </a:lnTo>
                    <a:lnTo>
                      <a:pt x="28" y="19"/>
                    </a:lnTo>
                    <a:lnTo>
                      <a:pt x="32" y="11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50" name="Freeform 534"/>
              <p:cNvSpPr>
                <a:spLocks/>
              </p:cNvSpPr>
              <p:nvPr/>
            </p:nvSpPr>
            <p:spPr bwMode="auto">
              <a:xfrm>
                <a:off x="2737" y="1318"/>
                <a:ext cx="44" cy="79"/>
              </a:xfrm>
              <a:custGeom>
                <a:avLst/>
                <a:gdLst>
                  <a:gd name="T0" fmla="*/ 29 w 44"/>
                  <a:gd name="T1" fmla="*/ 2 h 79"/>
                  <a:gd name="T2" fmla="*/ 25 w 44"/>
                  <a:gd name="T3" fmla="*/ 4 h 79"/>
                  <a:gd name="T4" fmla="*/ 17 w 44"/>
                  <a:gd name="T5" fmla="*/ 0 h 79"/>
                  <a:gd name="T6" fmla="*/ 4 w 44"/>
                  <a:gd name="T7" fmla="*/ 2 h 79"/>
                  <a:gd name="T8" fmla="*/ 4 w 44"/>
                  <a:gd name="T9" fmla="*/ 20 h 79"/>
                  <a:gd name="T10" fmla="*/ 11 w 44"/>
                  <a:gd name="T11" fmla="*/ 22 h 79"/>
                  <a:gd name="T12" fmla="*/ 11 w 44"/>
                  <a:gd name="T13" fmla="*/ 15 h 79"/>
                  <a:gd name="T14" fmla="*/ 23 w 44"/>
                  <a:gd name="T15" fmla="*/ 28 h 79"/>
                  <a:gd name="T16" fmla="*/ 19 w 44"/>
                  <a:gd name="T17" fmla="*/ 39 h 79"/>
                  <a:gd name="T18" fmla="*/ 10 w 44"/>
                  <a:gd name="T19" fmla="*/ 46 h 79"/>
                  <a:gd name="T20" fmla="*/ 6 w 44"/>
                  <a:gd name="T21" fmla="*/ 62 h 79"/>
                  <a:gd name="T22" fmla="*/ 0 w 44"/>
                  <a:gd name="T23" fmla="*/ 70 h 79"/>
                  <a:gd name="T24" fmla="*/ 8 w 44"/>
                  <a:gd name="T25" fmla="*/ 79 h 79"/>
                  <a:gd name="T26" fmla="*/ 31 w 44"/>
                  <a:gd name="T27" fmla="*/ 64 h 79"/>
                  <a:gd name="T28" fmla="*/ 23 w 44"/>
                  <a:gd name="T29" fmla="*/ 53 h 79"/>
                  <a:gd name="T30" fmla="*/ 29 w 44"/>
                  <a:gd name="T31" fmla="*/ 35 h 79"/>
                  <a:gd name="T32" fmla="*/ 42 w 44"/>
                  <a:gd name="T33" fmla="*/ 26 h 79"/>
                  <a:gd name="T34" fmla="*/ 44 w 44"/>
                  <a:gd name="T35" fmla="*/ 13 h 79"/>
                  <a:gd name="T36" fmla="*/ 29 w 44"/>
                  <a:gd name="T37" fmla="*/ 2 h 7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4" h="79">
                    <a:moveTo>
                      <a:pt x="29" y="2"/>
                    </a:moveTo>
                    <a:lnTo>
                      <a:pt x="25" y="4"/>
                    </a:lnTo>
                    <a:lnTo>
                      <a:pt x="17" y="0"/>
                    </a:lnTo>
                    <a:lnTo>
                      <a:pt x="4" y="2"/>
                    </a:lnTo>
                    <a:lnTo>
                      <a:pt x="4" y="20"/>
                    </a:lnTo>
                    <a:lnTo>
                      <a:pt x="11" y="22"/>
                    </a:lnTo>
                    <a:lnTo>
                      <a:pt x="11" y="15"/>
                    </a:lnTo>
                    <a:lnTo>
                      <a:pt x="23" y="28"/>
                    </a:lnTo>
                    <a:lnTo>
                      <a:pt x="19" y="39"/>
                    </a:lnTo>
                    <a:lnTo>
                      <a:pt x="10" y="46"/>
                    </a:lnTo>
                    <a:lnTo>
                      <a:pt x="6" y="62"/>
                    </a:lnTo>
                    <a:lnTo>
                      <a:pt x="0" y="70"/>
                    </a:lnTo>
                    <a:lnTo>
                      <a:pt x="8" y="79"/>
                    </a:lnTo>
                    <a:lnTo>
                      <a:pt x="31" y="64"/>
                    </a:lnTo>
                    <a:lnTo>
                      <a:pt x="23" y="53"/>
                    </a:lnTo>
                    <a:lnTo>
                      <a:pt x="29" y="35"/>
                    </a:lnTo>
                    <a:lnTo>
                      <a:pt x="42" y="26"/>
                    </a:lnTo>
                    <a:lnTo>
                      <a:pt x="44" y="13"/>
                    </a:lnTo>
                    <a:lnTo>
                      <a:pt x="29" y="2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51" name="Freeform 535"/>
              <p:cNvSpPr>
                <a:spLocks/>
              </p:cNvSpPr>
              <p:nvPr/>
            </p:nvSpPr>
            <p:spPr bwMode="auto">
              <a:xfrm>
                <a:off x="2763" y="1361"/>
                <a:ext cx="27" cy="47"/>
              </a:xfrm>
              <a:custGeom>
                <a:avLst/>
                <a:gdLst>
                  <a:gd name="T0" fmla="*/ 17 w 27"/>
                  <a:gd name="T1" fmla="*/ 0 h 47"/>
                  <a:gd name="T2" fmla="*/ 27 w 27"/>
                  <a:gd name="T3" fmla="*/ 11 h 47"/>
                  <a:gd name="T4" fmla="*/ 21 w 27"/>
                  <a:gd name="T5" fmla="*/ 23 h 47"/>
                  <a:gd name="T6" fmla="*/ 19 w 27"/>
                  <a:gd name="T7" fmla="*/ 34 h 47"/>
                  <a:gd name="T8" fmla="*/ 6 w 27"/>
                  <a:gd name="T9" fmla="*/ 47 h 47"/>
                  <a:gd name="T10" fmla="*/ 0 w 27"/>
                  <a:gd name="T11" fmla="*/ 38 h 47"/>
                  <a:gd name="T12" fmla="*/ 6 w 27"/>
                  <a:gd name="T13" fmla="*/ 21 h 47"/>
                  <a:gd name="T14" fmla="*/ 17 w 27"/>
                  <a:gd name="T15" fmla="*/ 0 h 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7" h="47">
                    <a:moveTo>
                      <a:pt x="17" y="0"/>
                    </a:moveTo>
                    <a:lnTo>
                      <a:pt x="27" y="11"/>
                    </a:lnTo>
                    <a:lnTo>
                      <a:pt x="21" y="23"/>
                    </a:lnTo>
                    <a:lnTo>
                      <a:pt x="19" y="34"/>
                    </a:lnTo>
                    <a:lnTo>
                      <a:pt x="6" y="47"/>
                    </a:lnTo>
                    <a:lnTo>
                      <a:pt x="0" y="38"/>
                    </a:lnTo>
                    <a:lnTo>
                      <a:pt x="6" y="2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52" name="Freeform 536"/>
              <p:cNvSpPr>
                <a:spLocks/>
              </p:cNvSpPr>
              <p:nvPr/>
            </p:nvSpPr>
            <p:spPr bwMode="auto">
              <a:xfrm>
                <a:off x="2811" y="1318"/>
                <a:ext cx="28" cy="70"/>
              </a:xfrm>
              <a:custGeom>
                <a:avLst/>
                <a:gdLst>
                  <a:gd name="T0" fmla="*/ 13 w 28"/>
                  <a:gd name="T1" fmla="*/ 0 h 70"/>
                  <a:gd name="T2" fmla="*/ 26 w 28"/>
                  <a:gd name="T3" fmla="*/ 13 h 70"/>
                  <a:gd name="T4" fmla="*/ 24 w 28"/>
                  <a:gd name="T5" fmla="*/ 22 h 70"/>
                  <a:gd name="T6" fmla="*/ 19 w 28"/>
                  <a:gd name="T7" fmla="*/ 29 h 70"/>
                  <a:gd name="T8" fmla="*/ 26 w 28"/>
                  <a:gd name="T9" fmla="*/ 48 h 70"/>
                  <a:gd name="T10" fmla="*/ 28 w 28"/>
                  <a:gd name="T11" fmla="*/ 57 h 70"/>
                  <a:gd name="T12" fmla="*/ 21 w 28"/>
                  <a:gd name="T13" fmla="*/ 68 h 70"/>
                  <a:gd name="T14" fmla="*/ 9 w 28"/>
                  <a:gd name="T15" fmla="*/ 70 h 70"/>
                  <a:gd name="T16" fmla="*/ 0 w 28"/>
                  <a:gd name="T17" fmla="*/ 55 h 70"/>
                  <a:gd name="T18" fmla="*/ 6 w 28"/>
                  <a:gd name="T19" fmla="*/ 42 h 70"/>
                  <a:gd name="T20" fmla="*/ 13 w 28"/>
                  <a:gd name="T21" fmla="*/ 29 h 70"/>
                  <a:gd name="T22" fmla="*/ 13 w 28"/>
                  <a:gd name="T23" fmla="*/ 15 h 70"/>
                  <a:gd name="T24" fmla="*/ 13 w 28"/>
                  <a:gd name="T25" fmla="*/ 0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" h="70">
                    <a:moveTo>
                      <a:pt x="13" y="0"/>
                    </a:moveTo>
                    <a:lnTo>
                      <a:pt x="26" y="13"/>
                    </a:lnTo>
                    <a:lnTo>
                      <a:pt x="24" y="22"/>
                    </a:lnTo>
                    <a:lnTo>
                      <a:pt x="19" y="29"/>
                    </a:lnTo>
                    <a:lnTo>
                      <a:pt x="26" y="48"/>
                    </a:lnTo>
                    <a:lnTo>
                      <a:pt x="28" y="57"/>
                    </a:lnTo>
                    <a:lnTo>
                      <a:pt x="21" y="68"/>
                    </a:lnTo>
                    <a:lnTo>
                      <a:pt x="9" y="70"/>
                    </a:lnTo>
                    <a:lnTo>
                      <a:pt x="0" y="55"/>
                    </a:lnTo>
                    <a:lnTo>
                      <a:pt x="6" y="42"/>
                    </a:lnTo>
                    <a:lnTo>
                      <a:pt x="13" y="29"/>
                    </a:lnTo>
                    <a:lnTo>
                      <a:pt x="13" y="1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53" name="Freeform 537"/>
              <p:cNvSpPr>
                <a:spLocks/>
              </p:cNvSpPr>
              <p:nvPr/>
            </p:nvSpPr>
            <p:spPr bwMode="auto">
              <a:xfrm>
                <a:off x="2867" y="1209"/>
                <a:ext cx="153" cy="199"/>
              </a:xfrm>
              <a:custGeom>
                <a:avLst/>
                <a:gdLst>
                  <a:gd name="T0" fmla="*/ 45 w 153"/>
                  <a:gd name="T1" fmla="*/ 2 h 199"/>
                  <a:gd name="T2" fmla="*/ 29 w 153"/>
                  <a:gd name="T3" fmla="*/ 19 h 199"/>
                  <a:gd name="T4" fmla="*/ 21 w 153"/>
                  <a:gd name="T5" fmla="*/ 7 h 199"/>
                  <a:gd name="T6" fmla="*/ 20 w 153"/>
                  <a:gd name="T7" fmla="*/ 0 h 199"/>
                  <a:gd name="T8" fmla="*/ 6 w 153"/>
                  <a:gd name="T9" fmla="*/ 2 h 199"/>
                  <a:gd name="T10" fmla="*/ 0 w 153"/>
                  <a:gd name="T11" fmla="*/ 15 h 199"/>
                  <a:gd name="T12" fmla="*/ 11 w 153"/>
                  <a:gd name="T13" fmla="*/ 31 h 199"/>
                  <a:gd name="T14" fmla="*/ 14 w 153"/>
                  <a:gd name="T15" fmla="*/ 50 h 199"/>
                  <a:gd name="T16" fmla="*/ 29 w 153"/>
                  <a:gd name="T17" fmla="*/ 74 h 199"/>
                  <a:gd name="T18" fmla="*/ 42 w 153"/>
                  <a:gd name="T19" fmla="*/ 85 h 199"/>
                  <a:gd name="T20" fmla="*/ 40 w 153"/>
                  <a:gd name="T21" fmla="*/ 93 h 199"/>
                  <a:gd name="T22" fmla="*/ 42 w 153"/>
                  <a:gd name="T23" fmla="*/ 99 h 199"/>
                  <a:gd name="T24" fmla="*/ 42 w 153"/>
                  <a:gd name="T25" fmla="*/ 108 h 199"/>
                  <a:gd name="T26" fmla="*/ 60 w 153"/>
                  <a:gd name="T27" fmla="*/ 108 h 199"/>
                  <a:gd name="T28" fmla="*/ 75 w 153"/>
                  <a:gd name="T29" fmla="*/ 127 h 199"/>
                  <a:gd name="T30" fmla="*/ 73 w 153"/>
                  <a:gd name="T31" fmla="*/ 130 h 199"/>
                  <a:gd name="T32" fmla="*/ 68 w 153"/>
                  <a:gd name="T33" fmla="*/ 143 h 199"/>
                  <a:gd name="T34" fmla="*/ 58 w 153"/>
                  <a:gd name="T35" fmla="*/ 142 h 199"/>
                  <a:gd name="T36" fmla="*/ 45 w 153"/>
                  <a:gd name="T37" fmla="*/ 140 h 199"/>
                  <a:gd name="T38" fmla="*/ 36 w 153"/>
                  <a:gd name="T39" fmla="*/ 147 h 199"/>
                  <a:gd name="T40" fmla="*/ 40 w 153"/>
                  <a:gd name="T41" fmla="*/ 162 h 199"/>
                  <a:gd name="T42" fmla="*/ 49 w 153"/>
                  <a:gd name="T43" fmla="*/ 182 h 199"/>
                  <a:gd name="T44" fmla="*/ 73 w 153"/>
                  <a:gd name="T45" fmla="*/ 199 h 199"/>
                  <a:gd name="T46" fmla="*/ 94 w 153"/>
                  <a:gd name="T47" fmla="*/ 184 h 199"/>
                  <a:gd name="T48" fmla="*/ 92 w 153"/>
                  <a:gd name="T49" fmla="*/ 169 h 199"/>
                  <a:gd name="T50" fmla="*/ 90 w 153"/>
                  <a:gd name="T51" fmla="*/ 158 h 199"/>
                  <a:gd name="T52" fmla="*/ 92 w 153"/>
                  <a:gd name="T53" fmla="*/ 145 h 199"/>
                  <a:gd name="T54" fmla="*/ 101 w 153"/>
                  <a:gd name="T55" fmla="*/ 147 h 199"/>
                  <a:gd name="T56" fmla="*/ 109 w 153"/>
                  <a:gd name="T57" fmla="*/ 136 h 199"/>
                  <a:gd name="T58" fmla="*/ 120 w 153"/>
                  <a:gd name="T59" fmla="*/ 134 h 199"/>
                  <a:gd name="T60" fmla="*/ 131 w 153"/>
                  <a:gd name="T61" fmla="*/ 119 h 199"/>
                  <a:gd name="T62" fmla="*/ 116 w 153"/>
                  <a:gd name="T63" fmla="*/ 105 h 199"/>
                  <a:gd name="T64" fmla="*/ 105 w 153"/>
                  <a:gd name="T65" fmla="*/ 116 h 199"/>
                  <a:gd name="T66" fmla="*/ 101 w 153"/>
                  <a:gd name="T67" fmla="*/ 119 h 199"/>
                  <a:gd name="T68" fmla="*/ 90 w 153"/>
                  <a:gd name="T69" fmla="*/ 106 h 199"/>
                  <a:gd name="T70" fmla="*/ 97 w 153"/>
                  <a:gd name="T71" fmla="*/ 97 h 199"/>
                  <a:gd name="T72" fmla="*/ 105 w 153"/>
                  <a:gd name="T73" fmla="*/ 105 h 199"/>
                  <a:gd name="T74" fmla="*/ 114 w 153"/>
                  <a:gd name="T75" fmla="*/ 93 h 199"/>
                  <a:gd name="T76" fmla="*/ 127 w 153"/>
                  <a:gd name="T77" fmla="*/ 92 h 199"/>
                  <a:gd name="T78" fmla="*/ 133 w 153"/>
                  <a:gd name="T79" fmla="*/ 108 h 199"/>
                  <a:gd name="T80" fmla="*/ 144 w 153"/>
                  <a:gd name="T81" fmla="*/ 112 h 199"/>
                  <a:gd name="T82" fmla="*/ 153 w 153"/>
                  <a:gd name="T83" fmla="*/ 101 h 199"/>
                  <a:gd name="T84" fmla="*/ 131 w 153"/>
                  <a:gd name="T85" fmla="*/ 78 h 199"/>
                  <a:gd name="T86" fmla="*/ 134 w 153"/>
                  <a:gd name="T87" fmla="*/ 69 h 199"/>
                  <a:gd name="T88" fmla="*/ 127 w 153"/>
                  <a:gd name="T89" fmla="*/ 67 h 199"/>
                  <a:gd name="T90" fmla="*/ 134 w 153"/>
                  <a:gd name="T91" fmla="*/ 50 h 199"/>
                  <a:gd name="T92" fmla="*/ 123 w 153"/>
                  <a:gd name="T93" fmla="*/ 52 h 199"/>
                  <a:gd name="T94" fmla="*/ 99 w 153"/>
                  <a:gd name="T95" fmla="*/ 61 h 199"/>
                  <a:gd name="T96" fmla="*/ 99 w 153"/>
                  <a:gd name="T97" fmla="*/ 81 h 199"/>
                  <a:gd name="T98" fmla="*/ 90 w 153"/>
                  <a:gd name="T99" fmla="*/ 76 h 199"/>
                  <a:gd name="T100" fmla="*/ 81 w 153"/>
                  <a:gd name="T101" fmla="*/ 83 h 199"/>
                  <a:gd name="T102" fmla="*/ 62 w 153"/>
                  <a:gd name="T103" fmla="*/ 80 h 199"/>
                  <a:gd name="T104" fmla="*/ 58 w 153"/>
                  <a:gd name="T105" fmla="*/ 67 h 199"/>
                  <a:gd name="T106" fmla="*/ 53 w 153"/>
                  <a:gd name="T107" fmla="*/ 52 h 199"/>
                  <a:gd name="T108" fmla="*/ 66 w 153"/>
                  <a:gd name="T109" fmla="*/ 63 h 199"/>
                  <a:gd name="T110" fmla="*/ 81 w 153"/>
                  <a:gd name="T111" fmla="*/ 56 h 199"/>
                  <a:gd name="T112" fmla="*/ 83 w 153"/>
                  <a:gd name="T113" fmla="*/ 52 h 199"/>
                  <a:gd name="T114" fmla="*/ 81 w 153"/>
                  <a:gd name="T115" fmla="*/ 41 h 199"/>
                  <a:gd name="T116" fmla="*/ 64 w 153"/>
                  <a:gd name="T117" fmla="*/ 31 h 199"/>
                  <a:gd name="T118" fmla="*/ 55 w 153"/>
                  <a:gd name="T119" fmla="*/ 28 h 199"/>
                  <a:gd name="T120" fmla="*/ 58 w 153"/>
                  <a:gd name="T121" fmla="*/ 17 h 199"/>
                  <a:gd name="T122" fmla="*/ 58 w 153"/>
                  <a:gd name="T123" fmla="*/ 6 h 199"/>
                  <a:gd name="T124" fmla="*/ 45 w 153"/>
                  <a:gd name="T125" fmla="*/ 2 h 19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53" h="199">
                    <a:moveTo>
                      <a:pt x="45" y="2"/>
                    </a:moveTo>
                    <a:lnTo>
                      <a:pt x="29" y="19"/>
                    </a:lnTo>
                    <a:lnTo>
                      <a:pt x="21" y="7"/>
                    </a:lnTo>
                    <a:lnTo>
                      <a:pt x="20" y="0"/>
                    </a:lnTo>
                    <a:lnTo>
                      <a:pt x="6" y="2"/>
                    </a:lnTo>
                    <a:lnTo>
                      <a:pt x="0" y="15"/>
                    </a:lnTo>
                    <a:lnTo>
                      <a:pt x="11" y="31"/>
                    </a:lnTo>
                    <a:lnTo>
                      <a:pt x="14" y="50"/>
                    </a:lnTo>
                    <a:lnTo>
                      <a:pt x="29" y="74"/>
                    </a:lnTo>
                    <a:lnTo>
                      <a:pt x="42" y="85"/>
                    </a:lnTo>
                    <a:lnTo>
                      <a:pt x="40" y="93"/>
                    </a:lnTo>
                    <a:lnTo>
                      <a:pt x="42" y="99"/>
                    </a:lnTo>
                    <a:lnTo>
                      <a:pt x="42" y="108"/>
                    </a:lnTo>
                    <a:lnTo>
                      <a:pt x="60" y="108"/>
                    </a:lnTo>
                    <a:lnTo>
                      <a:pt x="75" y="127"/>
                    </a:lnTo>
                    <a:lnTo>
                      <a:pt x="73" y="130"/>
                    </a:lnTo>
                    <a:lnTo>
                      <a:pt x="68" y="143"/>
                    </a:lnTo>
                    <a:lnTo>
                      <a:pt x="58" y="142"/>
                    </a:lnTo>
                    <a:lnTo>
                      <a:pt x="45" y="140"/>
                    </a:lnTo>
                    <a:lnTo>
                      <a:pt x="36" y="147"/>
                    </a:lnTo>
                    <a:lnTo>
                      <a:pt x="40" y="162"/>
                    </a:lnTo>
                    <a:lnTo>
                      <a:pt x="49" y="182"/>
                    </a:lnTo>
                    <a:lnTo>
                      <a:pt x="73" y="199"/>
                    </a:lnTo>
                    <a:lnTo>
                      <a:pt x="94" y="184"/>
                    </a:lnTo>
                    <a:lnTo>
                      <a:pt x="92" y="169"/>
                    </a:lnTo>
                    <a:lnTo>
                      <a:pt x="90" y="158"/>
                    </a:lnTo>
                    <a:lnTo>
                      <a:pt x="92" y="145"/>
                    </a:lnTo>
                    <a:lnTo>
                      <a:pt x="101" y="147"/>
                    </a:lnTo>
                    <a:lnTo>
                      <a:pt x="109" y="136"/>
                    </a:lnTo>
                    <a:lnTo>
                      <a:pt x="120" y="134"/>
                    </a:lnTo>
                    <a:lnTo>
                      <a:pt x="131" y="119"/>
                    </a:lnTo>
                    <a:lnTo>
                      <a:pt x="116" y="105"/>
                    </a:lnTo>
                    <a:lnTo>
                      <a:pt x="105" y="116"/>
                    </a:lnTo>
                    <a:lnTo>
                      <a:pt x="101" y="119"/>
                    </a:lnTo>
                    <a:lnTo>
                      <a:pt x="90" y="106"/>
                    </a:lnTo>
                    <a:lnTo>
                      <a:pt x="97" y="97"/>
                    </a:lnTo>
                    <a:lnTo>
                      <a:pt x="105" y="105"/>
                    </a:lnTo>
                    <a:lnTo>
                      <a:pt x="114" y="93"/>
                    </a:lnTo>
                    <a:lnTo>
                      <a:pt x="127" y="92"/>
                    </a:lnTo>
                    <a:lnTo>
                      <a:pt x="133" y="108"/>
                    </a:lnTo>
                    <a:lnTo>
                      <a:pt x="144" y="112"/>
                    </a:lnTo>
                    <a:lnTo>
                      <a:pt x="153" y="101"/>
                    </a:lnTo>
                    <a:lnTo>
                      <a:pt x="131" y="78"/>
                    </a:lnTo>
                    <a:lnTo>
                      <a:pt x="134" y="69"/>
                    </a:lnTo>
                    <a:lnTo>
                      <a:pt x="127" y="67"/>
                    </a:lnTo>
                    <a:lnTo>
                      <a:pt x="134" y="50"/>
                    </a:lnTo>
                    <a:lnTo>
                      <a:pt x="123" y="52"/>
                    </a:lnTo>
                    <a:lnTo>
                      <a:pt x="99" y="61"/>
                    </a:lnTo>
                    <a:lnTo>
                      <a:pt x="99" y="81"/>
                    </a:lnTo>
                    <a:lnTo>
                      <a:pt x="90" y="76"/>
                    </a:lnTo>
                    <a:lnTo>
                      <a:pt x="81" y="83"/>
                    </a:lnTo>
                    <a:lnTo>
                      <a:pt x="62" y="80"/>
                    </a:lnTo>
                    <a:lnTo>
                      <a:pt x="58" y="67"/>
                    </a:lnTo>
                    <a:lnTo>
                      <a:pt x="53" y="52"/>
                    </a:lnTo>
                    <a:lnTo>
                      <a:pt x="66" y="63"/>
                    </a:lnTo>
                    <a:lnTo>
                      <a:pt x="81" y="56"/>
                    </a:lnTo>
                    <a:lnTo>
                      <a:pt x="83" y="52"/>
                    </a:lnTo>
                    <a:lnTo>
                      <a:pt x="81" y="41"/>
                    </a:lnTo>
                    <a:lnTo>
                      <a:pt x="64" y="31"/>
                    </a:lnTo>
                    <a:lnTo>
                      <a:pt x="55" y="28"/>
                    </a:lnTo>
                    <a:lnTo>
                      <a:pt x="58" y="17"/>
                    </a:lnTo>
                    <a:lnTo>
                      <a:pt x="58" y="6"/>
                    </a:lnTo>
                    <a:lnTo>
                      <a:pt x="45" y="2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54" name="Freeform 538"/>
              <p:cNvSpPr>
                <a:spLocks/>
              </p:cNvSpPr>
              <p:nvPr/>
            </p:nvSpPr>
            <p:spPr bwMode="auto">
              <a:xfrm>
                <a:off x="2846" y="1314"/>
                <a:ext cx="50" cy="50"/>
              </a:xfrm>
              <a:custGeom>
                <a:avLst/>
                <a:gdLst>
                  <a:gd name="T0" fmla="*/ 45 w 50"/>
                  <a:gd name="T1" fmla="*/ 0 h 50"/>
                  <a:gd name="T2" fmla="*/ 50 w 50"/>
                  <a:gd name="T3" fmla="*/ 6 h 50"/>
                  <a:gd name="T4" fmla="*/ 50 w 50"/>
                  <a:gd name="T5" fmla="*/ 17 h 50"/>
                  <a:gd name="T6" fmla="*/ 48 w 50"/>
                  <a:gd name="T7" fmla="*/ 26 h 50"/>
                  <a:gd name="T8" fmla="*/ 24 w 50"/>
                  <a:gd name="T9" fmla="*/ 43 h 50"/>
                  <a:gd name="T10" fmla="*/ 11 w 50"/>
                  <a:gd name="T11" fmla="*/ 50 h 50"/>
                  <a:gd name="T12" fmla="*/ 0 w 50"/>
                  <a:gd name="T13" fmla="*/ 39 h 50"/>
                  <a:gd name="T14" fmla="*/ 9 w 50"/>
                  <a:gd name="T15" fmla="*/ 24 h 50"/>
                  <a:gd name="T16" fmla="*/ 20 w 50"/>
                  <a:gd name="T17" fmla="*/ 17 h 50"/>
                  <a:gd name="T18" fmla="*/ 45 w 50"/>
                  <a:gd name="T19" fmla="*/ 0 h 5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0" h="50">
                    <a:moveTo>
                      <a:pt x="45" y="0"/>
                    </a:moveTo>
                    <a:lnTo>
                      <a:pt x="50" y="6"/>
                    </a:lnTo>
                    <a:lnTo>
                      <a:pt x="50" y="17"/>
                    </a:lnTo>
                    <a:lnTo>
                      <a:pt x="48" y="26"/>
                    </a:lnTo>
                    <a:lnTo>
                      <a:pt x="24" y="43"/>
                    </a:lnTo>
                    <a:lnTo>
                      <a:pt x="11" y="50"/>
                    </a:lnTo>
                    <a:lnTo>
                      <a:pt x="0" y="39"/>
                    </a:lnTo>
                    <a:lnTo>
                      <a:pt x="9" y="24"/>
                    </a:lnTo>
                    <a:lnTo>
                      <a:pt x="20" y="17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  <p:sp>
          <p:nvSpPr>
            <p:cNvPr id="73" name="Freeform 539"/>
            <p:cNvSpPr>
              <a:spLocks/>
            </p:cNvSpPr>
            <p:nvPr/>
          </p:nvSpPr>
          <p:spPr bwMode="auto">
            <a:xfrm>
              <a:off x="793" y="1886"/>
              <a:ext cx="183" cy="107"/>
            </a:xfrm>
            <a:custGeom>
              <a:avLst/>
              <a:gdLst>
                <a:gd name="T0" fmla="*/ 0 w 403"/>
                <a:gd name="T1" fmla="*/ 0 h 220"/>
                <a:gd name="T2" fmla="*/ 0 w 403"/>
                <a:gd name="T3" fmla="*/ 0 h 220"/>
                <a:gd name="T4" fmla="*/ 0 w 403"/>
                <a:gd name="T5" fmla="*/ 0 h 220"/>
                <a:gd name="T6" fmla="*/ 0 w 403"/>
                <a:gd name="T7" fmla="*/ 0 h 220"/>
                <a:gd name="T8" fmla="*/ 0 w 403"/>
                <a:gd name="T9" fmla="*/ 0 h 220"/>
                <a:gd name="T10" fmla="*/ 0 w 403"/>
                <a:gd name="T11" fmla="*/ 0 h 220"/>
                <a:gd name="T12" fmla="*/ 0 w 403"/>
                <a:gd name="T13" fmla="*/ 0 h 220"/>
                <a:gd name="T14" fmla="*/ 0 w 403"/>
                <a:gd name="T15" fmla="*/ 0 h 220"/>
                <a:gd name="T16" fmla="*/ 0 w 403"/>
                <a:gd name="T17" fmla="*/ 0 h 220"/>
                <a:gd name="T18" fmla="*/ 0 w 403"/>
                <a:gd name="T19" fmla="*/ 0 h 220"/>
                <a:gd name="T20" fmla="*/ 0 w 403"/>
                <a:gd name="T21" fmla="*/ 0 h 220"/>
                <a:gd name="T22" fmla="*/ 0 w 403"/>
                <a:gd name="T23" fmla="*/ 0 h 220"/>
                <a:gd name="T24" fmla="*/ 0 w 403"/>
                <a:gd name="T25" fmla="*/ 0 h 220"/>
                <a:gd name="T26" fmla="*/ 0 w 403"/>
                <a:gd name="T27" fmla="*/ 0 h 220"/>
                <a:gd name="T28" fmla="*/ 0 w 403"/>
                <a:gd name="T29" fmla="*/ 0 h 220"/>
                <a:gd name="T30" fmla="*/ 0 w 403"/>
                <a:gd name="T31" fmla="*/ 0 h 220"/>
                <a:gd name="T32" fmla="*/ 0 w 403"/>
                <a:gd name="T33" fmla="*/ 0 h 220"/>
                <a:gd name="T34" fmla="*/ 0 w 403"/>
                <a:gd name="T35" fmla="*/ 0 h 220"/>
                <a:gd name="T36" fmla="*/ 0 w 403"/>
                <a:gd name="T37" fmla="*/ 0 h 220"/>
                <a:gd name="T38" fmla="*/ 0 w 403"/>
                <a:gd name="T39" fmla="*/ 0 h 220"/>
                <a:gd name="T40" fmla="*/ 0 w 403"/>
                <a:gd name="T41" fmla="*/ 0 h 220"/>
                <a:gd name="T42" fmla="*/ 0 w 403"/>
                <a:gd name="T43" fmla="*/ 0 h 220"/>
                <a:gd name="T44" fmla="*/ 0 w 403"/>
                <a:gd name="T45" fmla="*/ 0 h 220"/>
                <a:gd name="T46" fmla="*/ 0 w 403"/>
                <a:gd name="T47" fmla="*/ 0 h 220"/>
                <a:gd name="T48" fmla="*/ 0 w 403"/>
                <a:gd name="T49" fmla="*/ 0 h 220"/>
                <a:gd name="T50" fmla="*/ 0 w 403"/>
                <a:gd name="T51" fmla="*/ 0 h 220"/>
                <a:gd name="T52" fmla="*/ 0 w 403"/>
                <a:gd name="T53" fmla="*/ 0 h 220"/>
                <a:gd name="T54" fmla="*/ 0 w 403"/>
                <a:gd name="T55" fmla="*/ 0 h 220"/>
                <a:gd name="T56" fmla="*/ 0 w 403"/>
                <a:gd name="T57" fmla="*/ 0 h 220"/>
                <a:gd name="T58" fmla="*/ 0 w 403"/>
                <a:gd name="T59" fmla="*/ 0 h 220"/>
                <a:gd name="T60" fmla="*/ 0 w 403"/>
                <a:gd name="T61" fmla="*/ 0 h 220"/>
                <a:gd name="T62" fmla="*/ 0 w 403"/>
                <a:gd name="T63" fmla="*/ 0 h 220"/>
                <a:gd name="T64" fmla="*/ 0 w 403"/>
                <a:gd name="T65" fmla="*/ 0 h 220"/>
                <a:gd name="T66" fmla="*/ 0 w 403"/>
                <a:gd name="T67" fmla="*/ 0 h 220"/>
                <a:gd name="T68" fmla="*/ 0 w 403"/>
                <a:gd name="T69" fmla="*/ 0 h 220"/>
                <a:gd name="T70" fmla="*/ 0 w 403"/>
                <a:gd name="T71" fmla="*/ 0 h 220"/>
                <a:gd name="T72" fmla="*/ 0 w 403"/>
                <a:gd name="T73" fmla="*/ 0 h 220"/>
                <a:gd name="T74" fmla="*/ 0 w 403"/>
                <a:gd name="T75" fmla="*/ 0 h 220"/>
                <a:gd name="T76" fmla="*/ 0 w 403"/>
                <a:gd name="T77" fmla="*/ 0 h 220"/>
                <a:gd name="T78" fmla="*/ 0 w 403"/>
                <a:gd name="T79" fmla="*/ 0 h 220"/>
                <a:gd name="T80" fmla="*/ 0 w 403"/>
                <a:gd name="T81" fmla="*/ 0 h 220"/>
                <a:gd name="T82" fmla="*/ 0 w 403"/>
                <a:gd name="T83" fmla="*/ 0 h 220"/>
                <a:gd name="T84" fmla="*/ 0 w 403"/>
                <a:gd name="T85" fmla="*/ 0 h 220"/>
                <a:gd name="T86" fmla="*/ 0 w 403"/>
                <a:gd name="T87" fmla="*/ 0 h 220"/>
                <a:gd name="T88" fmla="*/ 0 w 403"/>
                <a:gd name="T89" fmla="*/ 0 h 220"/>
                <a:gd name="T90" fmla="*/ 0 w 403"/>
                <a:gd name="T91" fmla="*/ 0 h 220"/>
                <a:gd name="T92" fmla="*/ 0 w 403"/>
                <a:gd name="T93" fmla="*/ 0 h 22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03" h="220">
                  <a:moveTo>
                    <a:pt x="99" y="211"/>
                  </a:moveTo>
                  <a:lnTo>
                    <a:pt x="96" y="199"/>
                  </a:lnTo>
                  <a:lnTo>
                    <a:pt x="83" y="192"/>
                  </a:lnTo>
                  <a:lnTo>
                    <a:pt x="36" y="149"/>
                  </a:lnTo>
                  <a:lnTo>
                    <a:pt x="33" y="126"/>
                  </a:lnTo>
                  <a:lnTo>
                    <a:pt x="12" y="123"/>
                  </a:lnTo>
                  <a:lnTo>
                    <a:pt x="13" y="102"/>
                  </a:lnTo>
                  <a:lnTo>
                    <a:pt x="6" y="82"/>
                  </a:lnTo>
                  <a:lnTo>
                    <a:pt x="0" y="71"/>
                  </a:lnTo>
                  <a:lnTo>
                    <a:pt x="4" y="59"/>
                  </a:lnTo>
                  <a:lnTo>
                    <a:pt x="19" y="59"/>
                  </a:lnTo>
                  <a:lnTo>
                    <a:pt x="45" y="53"/>
                  </a:lnTo>
                  <a:lnTo>
                    <a:pt x="126" y="11"/>
                  </a:lnTo>
                  <a:lnTo>
                    <a:pt x="143" y="0"/>
                  </a:lnTo>
                  <a:lnTo>
                    <a:pt x="154" y="13"/>
                  </a:lnTo>
                  <a:lnTo>
                    <a:pt x="171" y="6"/>
                  </a:lnTo>
                  <a:lnTo>
                    <a:pt x="187" y="7"/>
                  </a:lnTo>
                  <a:lnTo>
                    <a:pt x="197" y="14"/>
                  </a:lnTo>
                  <a:lnTo>
                    <a:pt x="197" y="33"/>
                  </a:lnTo>
                  <a:lnTo>
                    <a:pt x="227" y="52"/>
                  </a:lnTo>
                  <a:lnTo>
                    <a:pt x="229" y="65"/>
                  </a:lnTo>
                  <a:lnTo>
                    <a:pt x="240" y="80"/>
                  </a:lnTo>
                  <a:lnTo>
                    <a:pt x="248" y="86"/>
                  </a:lnTo>
                  <a:lnTo>
                    <a:pt x="253" y="80"/>
                  </a:lnTo>
                  <a:lnTo>
                    <a:pt x="274" y="69"/>
                  </a:lnTo>
                  <a:lnTo>
                    <a:pt x="283" y="71"/>
                  </a:lnTo>
                  <a:lnTo>
                    <a:pt x="309" y="100"/>
                  </a:lnTo>
                  <a:lnTo>
                    <a:pt x="315" y="99"/>
                  </a:lnTo>
                  <a:lnTo>
                    <a:pt x="342" y="115"/>
                  </a:lnTo>
                  <a:lnTo>
                    <a:pt x="382" y="113"/>
                  </a:lnTo>
                  <a:lnTo>
                    <a:pt x="403" y="126"/>
                  </a:lnTo>
                  <a:lnTo>
                    <a:pt x="359" y="151"/>
                  </a:lnTo>
                  <a:lnTo>
                    <a:pt x="357" y="181"/>
                  </a:lnTo>
                  <a:lnTo>
                    <a:pt x="330" y="206"/>
                  </a:lnTo>
                  <a:lnTo>
                    <a:pt x="301" y="205"/>
                  </a:lnTo>
                  <a:lnTo>
                    <a:pt x="285" y="212"/>
                  </a:lnTo>
                  <a:lnTo>
                    <a:pt x="265" y="220"/>
                  </a:lnTo>
                  <a:lnTo>
                    <a:pt x="240" y="204"/>
                  </a:lnTo>
                  <a:lnTo>
                    <a:pt x="224" y="212"/>
                  </a:lnTo>
                  <a:lnTo>
                    <a:pt x="209" y="215"/>
                  </a:lnTo>
                  <a:lnTo>
                    <a:pt x="197" y="196"/>
                  </a:lnTo>
                  <a:lnTo>
                    <a:pt x="162" y="197"/>
                  </a:lnTo>
                  <a:lnTo>
                    <a:pt x="151" y="205"/>
                  </a:lnTo>
                  <a:lnTo>
                    <a:pt x="143" y="213"/>
                  </a:lnTo>
                  <a:lnTo>
                    <a:pt x="128" y="213"/>
                  </a:lnTo>
                  <a:lnTo>
                    <a:pt x="112" y="216"/>
                  </a:lnTo>
                  <a:lnTo>
                    <a:pt x="99" y="211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4" name="Freeform 540"/>
            <p:cNvSpPr>
              <a:spLocks/>
            </p:cNvSpPr>
            <p:nvPr/>
          </p:nvSpPr>
          <p:spPr bwMode="auto">
            <a:xfrm>
              <a:off x="810" y="2086"/>
              <a:ext cx="166" cy="176"/>
            </a:xfrm>
            <a:custGeom>
              <a:avLst/>
              <a:gdLst>
                <a:gd name="T0" fmla="*/ 0 w 364"/>
                <a:gd name="T1" fmla="*/ 0 h 357"/>
                <a:gd name="T2" fmla="*/ 0 w 364"/>
                <a:gd name="T3" fmla="*/ 0 h 357"/>
                <a:gd name="T4" fmla="*/ 0 w 364"/>
                <a:gd name="T5" fmla="*/ 0 h 357"/>
                <a:gd name="T6" fmla="*/ 0 w 364"/>
                <a:gd name="T7" fmla="*/ 0 h 357"/>
                <a:gd name="T8" fmla="*/ 0 w 364"/>
                <a:gd name="T9" fmla="*/ 0 h 357"/>
                <a:gd name="T10" fmla="*/ 0 w 364"/>
                <a:gd name="T11" fmla="*/ 0 h 357"/>
                <a:gd name="T12" fmla="*/ 0 w 364"/>
                <a:gd name="T13" fmla="*/ 0 h 357"/>
                <a:gd name="T14" fmla="*/ 0 w 364"/>
                <a:gd name="T15" fmla="*/ 0 h 357"/>
                <a:gd name="T16" fmla="*/ 0 w 364"/>
                <a:gd name="T17" fmla="*/ 0 h 357"/>
                <a:gd name="T18" fmla="*/ 0 w 364"/>
                <a:gd name="T19" fmla="*/ 0 h 357"/>
                <a:gd name="T20" fmla="*/ 0 w 364"/>
                <a:gd name="T21" fmla="*/ 0 h 357"/>
                <a:gd name="T22" fmla="*/ 0 w 364"/>
                <a:gd name="T23" fmla="*/ 0 h 357"/>
                <a:gd name="T24" fmla="*/ 0 w 364"/>
                <a:gd name="T25" fmla="*/ 0 h 357"/>
                <a:gd name="T26" fmla="*/ 0 w 364"/>
                <a:gd name="T27" fmla="*/ 0 h 357"/>
                <a:gd name="T28" fmla="*/ 0 w 364"/>
                <a:gd name="T29" fmla="*/ 0 h 357"/>
                <a:gd name="T30" fmla="*/ 0 w 364"/>
                <a:gd name="T31" fmla="*/ 0 h 357"/>
                <a:gd name="T32" fmla="*/ 0 w 364"/>
                <a:gd name="T33" fmla="*/ 0 h 357"/>
                <a:gd name="T34" fmla="*/ 0 w 364"/>
                <a:gd name="T35" fmla="*/ 0 h 357"/>
                <a:gd name="T36" fmla="*/ 0 w 364"/>
                <a:gd name="T37" fmla="*/ 0 h 357"/>
                <a:gd name="T38" fmla="*/ 0 w 364"/>
                <a:gd name="T39" fmla="*/ 0 h 357"/>
                <a:gd name="T40" fmla="*/ 0 w 364"/>
                <a:gd name="T41" fmla="*/ 0 h 357"/>
                <a:gd name="T42" fmla="*/ 0 w 364"/>
                <a:gd name="T43" fmla="*/ 0 h 357"/>
                <a:gd name="T44" fmla="*/ 0 w 364"/>
                <a:gd name="T45" fmla="*/ 0 h 357"/>
                <a:gd name="T46" fmla="*/ 0 w 364"/>
                <a:gd name="T47" fmla="*/ 0 h 357"/>
                <a:gd name="T48" fmla="*/ 0 w 364"/>
                <a:gd name="T49" fmla="*/ 0 h 357"/>
                <a:gd name="T50" fmla="*/ 0 w 364"/>
                <a:gd name="T51" fmla="*/ 0 h 357"/>
                <a:gd name="T52" fmla="*/ 0 w 364"/>
                <a:gd name="T53" fmla="*/ 0 h 357"/>
                <a:gd name="T54" fmla="*/ 0 w 364"/>
                <a:gd name="T55" fmla="*/ 0 h 357"/>
                <a:gd name="T56" fmla="*/ 0 w 364"/>
                <a:gd name="T57" fmla="*/ 0 h 357"/>
                <a:gd name="T58" fmla="*/ 0 w 364"/>
                <a:gd name="T59" fmla="*/ 0 h 357"/>
                <a:gd name="T60" fmla="*/ 0 w 364"/>
                <a:gd name="T61" fmla="*/ 0 h 357"/>
                <a:gd name="T62" fmla="*/ 0 w 364"/>
                <a:gd name="T63" fmla="*/ 0 h 357"/>
                <a:gd name="T64" fmla="*/ 0 w 364"/>
                <a:gd name="T65" fmla="*/ 0 h 357"/>
                <a:gd name="T66" fmla="*/ 0 w 364"/>
                <a:gd name="T67" fmla="*/ 0 h 357"/>
                <a:gd name="T68" fmla="*/ 0 w 364"/>
                <a:gd name="T69" fmla="*/ 0 h 357"/>
                <a:gd name="T70" fmla="*/ 0 w 364"/>
                <a:gd name="T71" fmla="*/ 0 h 357"/>
                <a:gd name="T72" fmla="*/ 0 w 364"/>
                <a:gd name="T73" fmla="*/ 0 h 357"/>
                <a:gd name="T74" fmla="*/ 0 w 364"/>
                <a:gd name="T75" fmla="*/ 0 h 357"/>
                <a:gd name="T76" fmla="*/ 0 w 364"/>
                <a:gd name="T77" fmla="*/ 0 h 357"/>
                <a:gd name="T78" fmla="*/ 0 w 364"/>
                <a:gd name="T79" fmla="*/ 0 h 357"/>
                <a:gd name="T80" fmla="*/ 0 w 364"/>
                <a:gd name="T81" fmla="*/ 0 h 357"/>
                <a:gd name="T82" fmla="*/ 0 w 364"/>
                <a:gd name="T83" fmla="*/ 0 h 357"/>
                <a:gd name="T84" fmla="*/ 0 w 364"/>
                <a:gd name="T85" fmla="*/ 0 h 357"/>
                <a:gd name="T86" fmla="*/ 0 w 364"/>
                <a:gd name="T87" fmla="*/ 0 h 357"/>
                <a:gd name="T88" fmla="*/ 0 w 364"/>
                <a:gd name="T89" fmla="*/ 0 h 3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64" h="357">
                  <a:moveTo>
                    <a:pt x="0" y="80"/>
                  </a:moveTo>
                  <a:lnTo>
                    <a:pt x="7" y="102"/>
                  </a:lnTo>
                  <a:lnTo>
                    <a:pt x="15" y="119"/>
                  </a:lnTo>
                  <a:lnTo>
                    <a:pt x="22" y="130"/>
                  </a:lnTo>
                  <a:lnTo>
                    <a:pt x="31" y="132"/>
                  </a:lnTo>
                  <a:lnTo>
                    <a:pt x="41" y="126"/>
                  </a:lnTo>
                  <a:lnTo>
                    <a:pt x="46" y="115"/>
                  </a:lnTo>
                  <a:lnTo>
                    <a:pt x="56" y="98"/>
                  </a:lnTo>
                  <a:lnTo>
                    <a:pt x="69" y="108"/>
                  </a:lnTo>
                  <a:lnTo>
                    <a:pt x="82" y="111"/>
                  </a:lnTo>
                  <a:lnTo>
                    <a:pt x="91" y="117"/>
                  </a:lnTo>
                  <a:lnTo>
                    <a:pt x="89" y="135"/>
                  </a:lnTo>
                  <a:lnTo>
                    <a:pt x="89" y="147"/>
                  </a:lnTo>
                  <a:lnTo>
                    <a:pt x="102" y="167"/>
                  </a:lnTo>
                  <a:lnTo>
                    <a:pt x="117" y="184"/>
                  </a:lnTo>
                  <a:lnTo>
                    <a:pt x="115" y="189"/>
                  </a:lnTo>
                  <a:lnTo>
                    <a:pt x="98" y="189"/>
                  </a:lnTo>
                  <a:lnTo>
                    <a:pt x="106" y="199"/>
                  </a:lnTo>
                  <a:lnTo>
                    <a:pt x="156" y="256"/>
                  </a:lnTo>
                  <a:lnTo>
                    <a:pt x="161" y="260"/>
                  </a:lnTo>
                  <a:lnTo>
                    <a:pt x="176" y="260"/>
                  </a:lnTo>
                  <a:lnTo>
                    <a:pt x="188" y="263"/>
                  </a:lnTo>
                  <a:lnTo>
                    <a:pt x="210" y="273"/>
                  </a:lnTo>
                  <a:lnTo>
                    <a:pt x="229" y="291"/>
                  </a:lnTo>
                  <a:lnTo>
                    <a:pt x="233" y="299"/>
                  </a:lnTo>
                  <a:lnTo>
                    <a:pt x="240" y="314"/>
                  </a:lnTo>
                  <a:lnTo>
                    <a:pt x="246" y="313"/>
                  </a:lnTo>
                  <a:lnTo>
                    <a:pt x="251" y="313"/>
                  </a:lnTo>
                  <a:lnTo>
                    <a:pt x="266" y="319"/>
                  </a:lnTo>
                  <a:lnTo>
                    <a:pt x="275" y="326"/>
                  </a:lnTo>
                  <a:lnTo>
                    <a:pt x="303" y="357"/>
                  </a:lnTo>
                  <a:lnTo>
                    <a:pt x="291" y="325"/>
                  </a:lnTo>
                  <a:lnTo>
                    <a:pt x="284" y="313"/>
                  </a:lnTo>
                  <a:lnTo>
                    <a:pt x="290" y="301"/>
                  </a:lnTo>
                  <a:lnTo>
                    <a:pt x="286" y="291"/>
                  </a:lnTo>
                  <a:lnTo>
                    <a:pt x="272" y="275"/>
                  </a:lnTo>
                  <a:lnTo>
                    <a:pt x="246" y="245"/>
                  </a:lnTo>
                  <a:lnTo>
                    <a:pt x="229" y="232"/>
                  </a:lnTo>
                  <a:lnTo>
                    <a:pt x="223" y="226"/>
                  </a:lnTo>
                  <a:lnTo>
                    <a:pt x="214" y="228"/>
                  </a:lnTo>
                  <a:lnTo>
                    <a:pt x="201" y="217"/>
                  </a:lnTo>
                  <a:lnTo>
                    <a:pt x="199" y="217"/>
                  </a:lnTo>
                  <a:lnTo>
                    <a:pt x="192" y="210"/>
                  </a:lnTo>
                  <a:lnTo>
                    <a:pt x="188" y="197"/>
                  </a:lnTo>
                  <a:lnTo>
                    <a:pt x="184" y="184"/>
                  </a:lnTo>
                  <a:lnTo>
                    <a:pt x="169" y="165"/>
                  </a:lnTo>
                  <a:lnTo>
                    <a:pt x="139" y="134"/>
                  </a:lnTo>
                  <a:lnTo>
                    <a:pt x="137" y="126"/>
                  </a:lnTo>
                  <a:lnTo>
                    <a:pt x="139" y="122"/>
                  </a:lnTo>
                  <a:lnTo>
                    <a:pt x="154" y="119"/>
                  </a:lnTo>
                  <a:lnTo>
                    <a:pt x="196" y="132"/>
                  </a:lnTo>
                  <a:lnTo>
                    <a:pt x="223" y="102"/>
                  </a:lnTo>
                  <a:lnTo>
                    <a:pt x="246" y="121"/>
                  </a:lnTo>
                  <a:lnTo>
                    <a:pt x="255" y="122"/>
                  </a:lnTo>
                  <a:lnTo>
                    <a:pt x="260" y="130"/>
                  </a:lnTo>
                  <a:lnTo>
                    <a:pt x="268" y="122"/>
                  </a:lnTo>
                  <a:lnTo>
                    <a:pt x="283" y="122"/>
                  </a:lnTo>
                  <a:lnTo>
                    <a:pt x="296" y="124"/>
                  </a:lnTo>
                  <a:lnTo>
                    <a:pt x="314" y="115"/>
                  </a:lnTo>
                  <a:lnTo>
                    <a:pt x="333" y="122"/>
                  </a:lnTo>
                  <a:lnTo>
                    <a:pt x="344" y="132"/>
                  </a:lnTo>
                  <a:lnTo>
                    <a:pt x="357" y="135"/>
                  </a:lnTo>
                  <a:lnTo>
                    <a:pt x="358" y="126"/>
                  </a:lnTo>
                  <a:lnTo>
                    <a:pt x="364" y="111"/>
                  </a:lnTo>
                  <a:lnTo>
                    <a:pt x="357" y="104"/>
                  </a:lnTo>
                  <a:lnTo>
                    <a:pt x="345" y="91"/>
                  </a:lnTo>
                  <a:lnTo>
                    <a:pt x="344" y="78"/>
                  </a:lnTo>
                  <a:lnTo>
                    <a:pt x="344" y="69"/>
                  </a:lnTo>
                  <a:lnTo>
                    <a:pt x="345" y="58"/>
                  </a:lnTo>
                  <a:lnTo>
                    <a:pt x="329" y="54"/>
                  </a:lnTo>
                  <a:lnTo>
                    <a:pt x="321" y="52"/>
                  </a:lnTo>
                  <a:lnTo>
                    <a:pt x="313" y="58"/>
                  </a:lnTo>
                  <a:lnTo>
                    <a:pt x="303" y="65"/>
                  </a:lnTo>
                  <a:lnTo>
                    <a:pt x="294" y="65"/>
                  </a:lnTo>
                  <a:lnTo>
                    <a:pt x="279" y="50"/>
                  </a:lnTo>
                  <a:lnTo>
                    <a:pt x="266" y="43"/>
                  </a:lnTo>
                  <a:lnTo>
                    <a:pt x="253" y="45"/>
                  </a:lnTo>
                  <a:lnTo>
                    <a:pt x="242" y="33"/>
                  </a:lnTo>
                  <a:lnTo>
                    <a:pt x="212" y="2"/>
                  </a:lnTo>
                  <a:lnTo>
                    <a:pt x="199" y="0"/>
                  </a:lnTo>
                  <a:lnTo>
                    <a:pt x="178" y="26"/>
                  </a:lnTo>
                  <a:lnTo>
                    <a:pt x="157" y="24"/>
                  </a:lnTo>
                  <a:lnTo>
                    <a:pt x="148" y="33"/>
                  </a:lnTo>
                  <a:lnTo>
                    <a:pt x="145" y="45"/>
                  </a:lnTo>
                  <a:lnTo>
                    <a:pt x="106" y="87"/>
                  </a:lnTo>
                  <a:lnTo>
                    <a:pt x="80" y="80"/>
                  </a:lnTo>
                  <a:lnTo>
                    <a:pt x="54" y="74"/>
                  </a:lnTo>
                  <a:lnTo>
                    <a:pt x="41" y="80"/>
                  </a:lnTo>
                  <a:lnTo>
                    <a:pt x="24" y="8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75" name="Group 541"/>
            <p:cNvGrpSpPr>
              <a:grpSpLocks/>
            </p:cNvGrpSpPr>
            <p:nvPr/>
          </p:nvGrpSpPr>
          <p:grpSpPr bwMode="auto">
            <a:xfrm>
              <a:off x="1005" y="2282"/>
              <a:ext cx="266" cy="299"/>
              <a:chOff x="2610" y="3109"/>
              <a:chExt cx="586" cy="611"/>
            </a:xfrm>
          </p:grpSpPr>
          <p:sp>
            <p:nvSpPr>
              <p:cNvPr id="134" name="Freeform 542"/>
              <p:cNvSpPr>
                <a:spLocks/>
              </p:cNvSpPr>
              <p:nvPr/>
            </p:nvSpPr>
            <p:spPr bwMode="auto">
              <a:xfrm>
                <a:off x="2623" y="3429"/>
                <a:ext cx="24" cy="25"/>
              </a:xfrm>
              <a:custGeom>
                <a:avLst/>
                <a:gdLst>
                  <a:gd name="T0" fmla="*/ 18 w 24"/>
                  <a:gd name="T1" fmla="*/ 0 h 25"/>
                  <a:gd name="T2" fmla="*/ 24 w 24"/>
                  <a:gd name="T3" fmla="*/ 7 h 25"/>
                  <a:gd name="T4" fmla="*/ 22 w 24"/>
                  <a:gd name="T5" fmla="*/ 16 h 25"/>
                  <a:gd name="T6" fmla="*/ 24 w 24"/>
                  <a:gd name="T7" fmla="*/ 23 h 25"/>
                  <a:gd name="T8" fmla="*/ 18 w 24"/>
                  <a:gd name="T9" fmla="*/ 25 h 25"/>
                  <a:gd name="T10" fmla="*/ 7 w 24"/>
                  <a:gd name="T11" fmla="*/ 23 h 25"/>
                  <a:gd name="T12" fmla="*/ 0 w 24"/>
                  <a:gd name="T13" fmla="*/ 14 h 25"/>
                  <a:gd name="T14" fmla="*/ 18 w 24"/>
                  <a:gd name="T15" fmla="*/ 0 h 2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" h="25">
                    <a:moveTo>
                      <a:pt x="18" y="0"/>
                    </a:moveTo>
                    <a:lnTo>
                      <a:pt x="24" y="7"/>
                    </a:lnTo>
                    <a:lnTo>
                      <a:pt x="22" y="16"/>
                    </a:lnTo>
                    <a:lnTo>
                      <a:pt x="24" y="23"/>
                    </a:lnTo>
                    <a:lnTo>
                      <a:pt x="18" y="25"/>
                    </a:lnTo>
                    <a:lnTo>
                      <a:pt x="7" y="23"/>
                    </a:lnTo>
                    <a:lnTo>
                      <a:pt x="0" y="1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35" name="Freeform 543"/>
              <p:cNvSpPr>
                <a:spLocks/>
              </p:cNvSpPr>
              <p:nvPr/>
            </p:nvSpPr>
            <p:spPr bwMode="auto">
              <a:xfrm>
                <a:off x="2672" y="3439"/>
                <a:ext cx="184" cy="163"/>
              </a:xfrm>
              <a:custGeom>
                <a:avLst/>
                <a:gdLst>
                  <a:gd name="T0" fmla="*/ 26 w 184"/>
                  <a:gd name="T1" fmla="*/ 7 h 163"/>
                  <a:gd name="T2" fmla="*/ 17 w 184"/>
                  <a:gd name="T3" fmla="*/ 11 h 163"/>
                  <a:gd name="T4" fmla="*/ 20 w 184"/>
                  <a:gd name="T5" fmla="*/ 20 h 163"/>
                  <a:gd name="T6" fmla="*/ 11 w 184"/>
                  <a:gd name="T7" fmla="*/ 31 h 163"/>
                  <a:gd name="T8" fmla="*/ 4 w 184"/>
                  <a:gd name="T9" fmla="*/ 30 h 163"/>
                  <a:gd name="T10" fmla="*/ 0 w 184"/>
                  <a:gd name="T11" fmla="*/ 35 h 163"/>
                  <a:gd name="T12" fmla="*/ 2 w 184"/>
                  <a:gd name="T13" fmla="*/ 46 h 163"/>
                  <a:gd name="T14" fmla="*/ 32 w 184"/>
                  <a:gd name="T15" fmla="*/ 57 h 163"/>
                  <a:gd name="T16" fmla="*/ 39 w 184"/>
                  <a:gd name="T17" fmla="*/ 82 h 163"/>
                  <a:gd name="T18" fmla="*/ 48 w 184"/>
                  <a:gd name="T19" fmla="*/ 113 h 163"/>
                  <a:gd name="T20" fmla="*/ 59 w 184"/>
                  <a:gd name="T21" fmla="*/ 130 h 163"/>
                  <a:gd name="T22" fmla="*/ 72 w 184"/>
                  <a:gd name="T23" fmla="*/ 119 h 163"/>
                  <a:gd name="T24" fmla="*/ 89 w 184"/>
                  <a:gd name="T25" fmla="*/ 141 h 163"/>
                  <a:gd name="T26" fmla="*/ 106 w 184"/>
                  <a:gd name="T27" fmla="*/ 163 h 163"/>
                  <a:gd name="T28" fmla="*/ 113 w 184"/>
                  <a:gd name="T29" fmla="*/ 146 h 163"/>
                  <a:gd name="T30" fmla="*/ 108 w 184"/>
                  <a:gd name="T31" fmla="*/ 135 h 163"/>
                  <a:gd name="T32" fmla="*/ 115 w 184"/>
                  <a:gd name="T33" fmla="*/ 130 h 163"/>
                  <a:gd name="T34" fmla="*/ 141 w 184"/>
                  <a:gd name="T35" fmla="*/ 150 h 163"/>
                  <a:gd name="T36" fmla="*/ 149 w 184"/>
                  <a:gd name="T37" fmla="*/ 144 h 163"/>
                  <a:gd name="T38" fmla="*/ 151 w 184"/>
                  <a:gd name="T39" fmla="*/ 137 h 163"/>
                  <a:gd name="T40" fmla="*/ 138 w 184"/>
                  <a:gd name="T41" fmla="*/ 111 h 163"/>
                  <a:gd name="T42" fmla="*/ 138 w 184"/>
                  <a:gd name="T43" fmla="*/ 106 h 163"/>
                  <a:gd name="T44" fmla="*/ 126 w 184"/>
                  <a:gd name="T45" fmla="*/ 85 h 163"/>
                  <a:gd name="T46" fmla="*/ 121 w 184"/>
                  <a:gd name="T47" fmla="*/ 70 h 163"/>
                  <a:gd name="T48" fmla="*/ 126 w 184"/>
                  <a:gd name="T49" fmla="*/ 69 h 163"/>
                  <a:gd name="T50" fmla="*/ 141 w 184"/>
                  <a:gd name="T51" fmla="*/ 72 h 163"/>
                  <a:gd name="T52" fmla="*/ 158 w 184"/>
                  <a:gd name="T53" fmla="*/ 87 h 163"/>
                  <a:gd name="T54" fmla="*/ 167 w 184"/>
                  <a:gd name="T55" fmla="*/ 76 h 163"/>
                  <a:gd name="T56" fmla="*/ 182 w 184"/>
                  <a:gd name="T57" fmla="*/ 78 h 163"/>
                  <a:gd name="T58" fmla="*/ 184 w 184"/>
                  <a:gd name="T59" fmla="*/ 74 h 163"/>
                  <a:gd name="T60" fmla="*/ 165 w 184"/>
                  <a:gd name="T61" fmla="*/ 50 h 163"/>
                  <a:gd name="T62" fmla="*/ 151 w 184"/>
                  <a:gd name="T63" fmla="*/ 52 h 163"/>
                  <a:gd name="T64" fmla="*/ 147 w 184"/>
                  <a:gd name="T65" fmla="*/ 44 h 163"/>
                  <a:gd name="T66" fmla="*/ 138 w 184"/>
                  <a:gd name="T67" fmla="*/ 26 h 163"/>
                  <a:gd name="T68" fmla="*/ 130 w 184"/>
                  <a:gd name="T69" fmla="*/ 33 h 163"/>
                  <a:gd name="T70" fmla="*/ 112 w 184"/>
                  <a:gd name="T71" fmla="*/ 26 h 163"/>
                  <a:gd name="T72" fmla="*/ 100 w 184"/>
                  <a:gd name="T73" fmla="*/ 7 h 163"/>
                  <a:gd name="T74" fmla="*/ 78 w 184"/>
                  <a:gd name="T75" fmla="*/ 9 h 163"/>
                  <a:gd name="T76" fmla="*/ 61 w 184"/>
                  <a:gd name="T77" fmla="*/ 11 h 163"/>
                  <a:gd name="T78" fmla="*/ 50 w 184"/>
                  <a:gd name="T79" fmla="*/ 0 h 163"/>
                  <a:gd name="T80" fmla="*/ 41 w 184"/>
                  <a:gd name="T81" fmla="*/ 6 h 163"/>
                  <a:gd name="T82" fmla="*/ 26 w 184"/>
                  <a:gd name="T83" fmla="*/ 7 h 16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84" h="163">
                    <a:moveTo>
                      <a:pt x="26" y="7"/>
                    </a:moveTo>
                    <a:lnTo>
                      <a:pt x="17" y="11"/>
                    </a:lnTo>
                    <a:lnTo>
                      <a:pt x="20" y="20"/>
                    </a:lnTo>
                    <a:lnTo>
                      <a:pt x="11" y="31"/>
                    </a:lnTo>
                    <a:lnTo>
                      <a:pt x="4" y="30"/>
                    </a:lnTo>
                    <a:lnTo>
                      <a:pt x="0" y="35"/>
                    </a:lnTo>
                    <a:lnTo>
                      <a:pt x="2" y="46"/>
                    </a:lnTo>
                    <a:lnTo>
                      <a:pt x="32" y="57"/>
                    </a:lnTo>
                    <a:lnTo>
                      <a:pt x="39" y="82"/>
                    </a:lnTo>
                    <a:lnTo>
                      <a:pt x="48" y="113"/>
                    </a:lnTo>
                    <a:lnTo>
                      <a:pt x="59" y="130"/>
                    </a:lnTo>
                    <a:lnTo>
                      <a:pt x="72" y="119"/>
                    </a:lnTo>
                    <a:lnTo>
                      <a:pt x="89" y="141"/>
                    </a:lnTo>
                    <a:lnTo>
                      <a:pt x="106" y="163"/>
                    </a:lnTo>
                    <a:lnTo>
                      <a:pt x="113" y="146"/>
                    </a:lnTo>
                    <a:lnTo>
                      <a:pt x="108" y="135"/>
                    </a:lnTo>
                    <a:lnTo>
                      <a:pt x="115" y="130"/>
                    </a:lnTo>
                    <a:lnTo>
                      <a:pt x="141" y="150"/>
                    </a:lnTo>
                    <a:lnTo>
                      <a:pt x="149" y="144"/>
                    </a:lnTo>
                    <a:lnTo>
                      <a:pt x="151" y="137"/>
                    </a:lnTo>
                    <a:lnTo>
                      <a:pt x="138" y="111"/>
                    </a:lnTo>
                    <a:lnTo>
                      <a:pt x="138" y="106"/>
                    </a:lnTo>
                    <a:lnTo>
                      <a:pt x="126" y="85"/>
                    </a:lnTo>
                    <a:lnTo>
                      <a:pt x="121" y="70"/>
                    </a:lnTo>
                    <a:lnTo>
                      <a:pt x="126" y="69"/>
                    </a:lnTo>
                    <a:lnTo>
                      <a:pt x="141" y="72"/>
                    </a:lnTo>
                    <a:lnTo>
                      <a:pt x="158" y="87"/>
                    </a:lnTo>
                    <a:lnTo>
                      <a:pt x="167" y="76"/>
                    </a:lnTo>
                    <a:lnTo>
                      <a:pt x="182" y="78"/>
                    </a:lnTo>
                    <a:lnTo>
                      <a:pt x="184" y="74"/>
                    </a:lnTo>
                    <a:lnTo>
                      <a:pt x="165" y="50"/>
                    </a:lnTo>
                    <a:lnTo>
                      <a:pt x="151" y="52"/>
                    </a:lnTo>
                    <a:lnTo>
                      <a:pt x="147" y="44"/>
                    </a:lnTo>
                    <a:lnTo>
                      <a:pt x="138" y="26"/>
                    </a:lnTo>
                    <a:lnTo>
                      <a:pt x="130" y="33"/>
                    </a:lnTo>
                    <a:lnTo>
                      <a:pt x="112" y="26"/>
                    </a:lnTo>
                    <a:lnTo>
                      <a:pt x="100" y="7"/>
                    </a:lnTo>
                    <a:lnTo>
                      <a:pt x="78" y="9"/>
                    </a:lnTo>
                    <a:lnTo>
                      <a:pt x="61" y="11"/>
                    </a:lnTo>
                    <a:lnTo>
                      <a:pt x="50" y="0"/>
                    </a:lnTo>
                    <a:lnTo>
                      <a:pt x="41" y="6"/>
                    </a:lnTo>
                    <a:lnTo>
                      <a:pt x="26" y="7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36" name="Freeform 544"/>
              <p:cNvSpPr>
                <a:spLocks/>
              </p:cNvSpPr>
              <p:nvPr/>
            </p:nvSpPr>
            <p:spPr bwMode="auto">
              <a:xfrm>
                <a:off x="2610" y="3109"/>
                <a:ext cx="430" cy="386"/>
              </a:xfrm>
              <a:custGeom>
                <a:avLst/>
                <a:gdLst>
                  <a:gd name="T0" fmla="*/ 78 w 430"/>
                  <a:gd name="T1" fmla="*/ 102 h 386"/>
                  <a:gd name="T2" fmla="*/ 55 w 430"/>
                  <a:gd name="T3" fmla="*/ 167 h 386"/>
                  <a:gd name="T4" fmla="*/ 44 w 430"/>
                  <a:gd name="T5" fmla="*/ 182 h 386"/>
                  <a:gd name="T6" fmla="*/ 24 w 430"/>
                  <a:gd name="T7" fmla="*/ 200 h 386"/>
                  <a:gd name="T8" fmla="*/ 0 w 430"/>
                  <a:gd name="T9" fmla="*/ 204 h 386"/>
                  <a:gd name="T10" fmla="*/ 31 w 430"/>
                  <a:gd name="T11" fmla="*/ 260 h 386"/>
                  <a:gd name="T12" fmla="*/ 57 w 430"/>
                  <a:gd name="T13" fmla="*/ 260 h 386"/>
                  <a:gd name="T14" fmla="*/ 48 w 430"/>
                  <a:gd name="T15" fmla="*/ 278 h 386"/>
                  <a:gd name="T16" fmla="*/ 57 w 430"/>
                  <a:gd name="T17" fmla="*/ 308 h 386"/>
                  <a:gd name="T18" fmla="*/ 76 w 430"/>
                  <a:gd name="T19" fmla="*/ 330 h 386"/>
                  <a:gd name="T20" fmla="*/ 91 w 430"/>
                  <a:gd name="T21" fmla="*/ 317 h 386"/>
                  <a:gd name="T22" fmla="*/ 107 w 430"/>
                  <a:gd name="T23" fmla="*/ 319 h 386"/>
                  <a:gd name="T24" fmla="*/ 159 w 430"/>
                  <a:gd name="T25" fmla="*/ 325 h 386"/>
                  <a:gd name="T26" fmla="*/ 190 w 430"/>
                  <a:gd name="T27" fmla="*/ 341 h 386"/>
                  <a:gd name="T28" fmla="*/ 207 w 430"/>
                  <a:gd name="T29" fmla="*/ 362 h 386"/>
                  <a:gd name="T30" fmla="*/ 229 w 430"/>
                  <a:gd name="T31" fmla="*/ 353 h 386"/>
                  <a:gd name="T32" fmla="*/ 271 w 430"/>
                  <a:gd name="T33" fmla="*/ 386 h 386"/>
                  <a:gd name="T34" fmla="*/ 278 w 430"/>
                  <a:gd name="T35" fmla="*/ 367 h 386"/>
                  <a:gd name="T36" fmla="*/ 277 w 430"/>
                  <a:gd name="T37" fmla="*/ 336 h 386"/>
                  <a:gd name="T38" fmla="*/ 259 w 430"/>
                  <a:gd name="T39" fmla="*/ 323 h 386"/>
                  <a:gd name="T40" fmla="*/ 215 w 430"/>
                  <a:gd name="T41" fmla="*/ 295 h 386"/>
                  <a:gd name="T42" fmla="*/ 189 w 430"/>
                  <a:gd name="T43" fmla="*/ 286 h 386"/>
                  <a:gd name="T44" fmla="*/ 179 w 430"/>
                  <a:gd name="T45" fmla="*/ 273 h 386"/>
                  <a:gd name="T46" fmla="*/ 194 w 430"/>
                  <a:gd name="T47" fmla="*/ 258 h 386"/>
                  <a:gd name="T48" fmla="*/ 183 w 430"/>
                  <a:gd name="T49" fmla="*/ 236 h 386"/>
                  <a:gd name="T50" fmla="*/ 202 w 430"/>
                  <a:gd name="T51" fmla="*/ 245 h 386"/>
                  <a:gd name="T52" fmla="*/ 215 w 430"/>
                  <a:gd name="T53" fmla="*/ 238 h 386"/>
                  <a:gd name="T54" fmla="*/ 190 w 430"/>
                  <a:gd name="T55" fmla="*/ 202 h 386"/>
                  <a:gd name="T56" fmla="*/ 170 w 430"/>
                  <a:gd name="T57" fmla="*/ 160 h 386"/>
                  <a:gd name="T58" fmla="*/ 165 w 430"/>
                  <a:gd name="T59" fmla="*/ 134 h 386"/>
                  <a:gd name="T60" fmla="*/ 176 w 430"/>
                  <a:gd name="T61" fmla="*/ 117 h 386"/>
                  <a:gd name="T62" fmla="*/ 185 w 430"/>
                  <a:gd name="T63" fmla="*/ 139 h 386"/>
                  <a:gd name="T64" fmla="*/ 190 w 430"/>
                  <a:gd name="T65" fmla="*/ 147 h 386"/>
                  <a:gd name="T66" fmla="*/ 227 w 430"/>
                  <a:gd name="T67" fmla="*/ 176 h 386"/>
                  <a:gd name="T68" fmla="*/ 231 w 430"/>
                  <a:gd name="T69" fmla="*/ 156 h 386"/>
                  <a:gd name="T70" fmla="*/ 257 w 430"/>
                  <a:gd name="T71" fmla="*/ 176 h 386"/>
                  <a:gd name="T72" fmla="*/ 246 w 430"/>
                  <a:gd name="T73" fmla="*/ 152 h 386"/>
                  <a:gd name="T74" fmla="*/ 257 w 430"/>
                  <a:gd name="T75" fmla="*/ 141 h 386"/>
                  <a:gd name="T76" fmla="*/ 288 w 430"/>
                  <a:gd name="T77" fmla="*/ 148 h 386"/>
                  <a:gd name="T78" fmla="*/ 275 w 430"/>
                  <a:gd name="T79" fmla="*/ 130 h 386"/>
                  <a:gd name="T80" fmla="*/ 246 w 430"/>
                  <a:gd name="T81" fmla="*/ 113 h 386"/>
                  <a:gd name="T82" fmla="*/ 248 w 430"/>
                  <a:gd name="T83" fmla="*/ 98 h 386"/>
                  <a:gd name="T84" fmla="*/ 299 w 430"/>
                  <a:gd name="T85" fmla="*/ 87 h 386"/>
                  <a:gd name="T86" fmla="*/ 350 w 430"/>
                  <a:gd name="T87" fmla="*/ 82 h 386"/>
                  <a:gd name="T88" fmla="*/ 378 w 430"/>
                  <a:gd name="T89" fmla="*/ 87 h 386"/>
                  <a:gd name="T90" fmla="*/ 406 w 430"/>
                  <a:gd name="T91" fmla="*/ 76 h 386"/>
                  <a:gd name="T92" fmla="*/ 428 w 430"/>
                  <a:gd name="T93" fmla="*/ 48 h 386"/>
                  <a:gd name="T94" fmla="*/ 428 w 430"/>
                  <a:gd name="T95" fmla="*/ 6 h 386"/>
                  <a:gd name="T96" fmla="*/ 408 w 430"/>
                  <a:gd name="T97" fmla="*/ 0 h 386"/>
                  <a:gd name="T98" fmla="*/ 402 w 430"/>
                  <a:gd name="T99" fmla="*/ 20 h 386"/>
                  <a:gd name="T100" fmla="*/ 389 w 430"/>
                  <a:gd name="T101" fmla="*/ 35 h 386"/>
                  <a:gd name="T102" fmla="*/ 371 w 430"/>
                  <a:gd name="T103" fmla="*/ 45 h 386"/>
                  <a:gd name="T104" fmla="*/ 338 w 430"/>
                  <a:gd name="T105" fmla="*/ 33 h 386"/>
                  <a:gd name="T106" fmla="*/ 306 w 430"/>
                  <a:gd name="T107" fmla="*/ 20 h 386"/>
                  <a:gd name="T108" fmla="*/ 271 w 430"/>
                  <a:gd name="T109" fmla="*/ 45 h 386"/>
                  <a:gd name="T110" fmla="*/ 231 w 430"/>
                  <a:gd name="T111" fmla="*/ 56 h 386"/>
                  <a:gd name="T112" fmla="*/ 202 w 430"/>
                  <a:gd name="T113" fmla="*/ 61 h 386"/>
                  <a:gd name="T114" fmla="*/ 183 w 430"/>
                  <a:gd name="T115" fmla="*/ 78 h 386"/>
                  <a:gd name="T116" fmla="*/ 153 w 430"/>
                  <a:gd name="T117" fmla="*/ 82 h 386"/>
                  <a:gd name="T118" fmla="*/ 126 w 430"/>
                  <a:gd name="T119" fmla="*/ 97 h 386"/>
                  <a:gd name="T120" fmla="*/ 98 w 430"/>
                  <a:gd name="T121" fmla="*/ 97 h 38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30" h="386">
                    <a:moveTo>
                      <a:pt x="87" y="95"/>
                    </a:moveTo>
                    <a:lnTo>
                      <a:pt x="78" y="102"/>
                    </a:lnTo>
                    <a:lnTo>
                      <a:pt x="68" y="135"/>
                    </a:lnTo>
                    <a:lnTo>
                      <a:pt x="55" y="167"/>
                    </a:lnTo>
                    <a:lnTo>
                      <a:pt x="50" y="171"/>
                    </a:lnTo>
                    <a:lnTo>
                      <a:pt x="44" y="182"/>
                    </a:lnTo>
                    <a:lnTo>
                      <a:pt x="37" y="193"/>
                    </a:lnTo>
                    <a:lnTo>
                      <a:pt x="24" y="200"/>
                    </a:lnTo>
                    <a:lnTo>
                      <a:pt x="13" y="204"/>
                    </a:lnTo>
                    <a:lnTo>
                      <a:pt x="0" y="204"/>
                    </a:lnTo>
                    <a:lnTo>
                      <a:pt x="17" y="241"/>
                    </a:lnTo>
                    <a:lnTo>
                      <a:pt x="31" y="260"/>
                    </a:lnTo>
                    <a:lnTo>
                      <a:pt x="44" y="260"/>
                    </a:lnTo>
                    <a:lnTo>
                      <a:pt x="57" y="260"/>
                    </a:lnTo>
                    <a:lnTo>
                      <a:pt x="61" y="269"/>
                    </a:lnTo>
                    <a:lnTo>
                      <a:pt x="48" y="278"/>
                    </a:lnTo>
                    <a:lnTo>
                      <a:pt x="48" y="290"/>
                    </a:lnTo>
                    <a:lnTo>
                      <a:pt x="57" y="308"/>
                    </a:lnTo>
                    <a:lnTo>
                      <a:pt x="68" y="323"/>
                    </a:lnTo>
                    <a:lnTo>
                      <a:pt x="76" y="330"/>
                    </a:lnTo>
                    <a:lnTo>
                      <a:pt x="80" y="319"/>
                    </a:lnTo>
                    <a:lnTo>
                      <a:pt x="91" y="317"/>
                    </a:lnTo>
                    <a:lnTo>
                      <a:pt x="104" y="328"/>
                    </a:lnTo>
                    <a:lnTo>
                      <a:pt x="107" y="319"/>
                    </a:lnTo>
                    <a:lnTo>
                      <a:pt x="128" y="321"/>
                    </a:lnTo>
                    <a:lnTo>
                      <a:pt x="159" y="325"/>
                    </a:lnTo>
                    <a:lnTo>
                      <a:pt x="181" y="332"/>
                    </a:lnTo>
                    <a:lnTo>
                      <a:pt x="190" y="341"/>
                    </a:lnTo>
                    <a:lnTo>
                      <a:pt x="200" y="354"/>
                    </a:lnTo>
                    <a:lnTo>
                      <a:pt x="207" y="362"/>
                    </a:lnTo>
                    <a:lnTo>
                      <a:pt x="216" y="354"/>
                    </a:lnTo>
                    <a:lnTo>
                      <a:pt x="229" y="353"/>
                    </a:lnTo>
                    <a:lnTo>
                      <a:pt x="248" y="366"/>
                    </a:lnTo>
                    <a:lnTo>
                      <a:pt x="271" y="386"/>
                    </a:lnTo>
                    <a:lnTo>
                      <a:pt x="277" y="382"/>
                    </a:lnTo>
                    <a:lnTo>
                      <a:pt x="278" y="367"/>
                    </a:lnTo>
                    <a:lnTo>
                      <a:pt x="278" y="351"/>
                    </a:lnTo>
                    <a:lnTo>
                      <a:pt x="277" y="336"/>
                    </a:lnTo>
                    <a:lnTo>
                      <a:pt x="266" y="319"/>
                    </a:lnTo>
                    <a:lnTo>
                      <a:pt x="259" y="323"/>
                    </a:lnTo>
                    <a:lnTo>
                      <a:pt x="242" y="315"/>
                    </a:lnTo>
                    <a:lnTo>
                      <a:pt x="215" y="295"/>
                    </a:lnTo>
                    <a:lnTo>
                      <a:pt x="207" y="288"/>
                    </a:lnTo>
                    <a:lnTo>
                      <a:pt x="189" y="286"/>
                    </a:lnTo>
                    <a:lnTo>
                      <a:pt x="179" y="280"/>
                    </a:lnTo>
                    <a:lnTo>
                      <a:pt x="179" y="273"/>
                    </a:lnTo>
                    <a:lnTo>
                      <a:pt x="190" y="262"/>
                    </a:lnTo>
                    <a:lnTo>
                      <a:pt x="194" y="258"/>
                    </a:lnTo>
                    <a:lnTo>
                      <a:pt x="187" y="249"/>
                    </a:lnTo>
                    <a:lnTo>
                      <a:pt x="183" y="236"/>
                    </a:lnTo>
                    <a:lnTo>
                      <a:pt x="187" y="230"/>
                    </a:lnTo>
                    <a:lnTo>
                      <a:pt x="202" y="245"/>
                    </a:lnTo>
                    <a:lnTo>
                      <a:pt x="215" y="251"/>
                    </a:lnTo>
                    <a:lnTo>
                      <a:pt x="215" y="238"/>
                    </a:lnTo>
                    <a:lnTo>
                      <a:pt x="207" y="223"/>
                    </a:lnTo>
                    <a:lnTo>
                      <a:pt x="190" y="202"/>
                    </a:lnTo>
                    <a:lnTo>
                      <a:pt x="172" y="174"/>
                    </a:lnTo>
                    <a:lnTo>
                      <a:pt x="170" y="160"/>
                    </a:lnTo>
                    <a:lnTo>
                      <a:pt x="168" y="147"/>
                    </a:lnTo>
                    <a:lnTo>
                      <a:pt x="165" y="134"/>
                    </a:lnTo>
                    <a:lnTo>
                      <a:pt x="163" y="121"/>
                    </a:lnTo>
                    <a:lnTo>
                      <a:pt x="176" y="117"/>
                    </a:lnTo>
                    <a:lnTo>
                      <a:pt x="174" y="126"/>
                    </a:lnTo>
                    <a:lnTo>
                      <a:pt x="185" y="139"/>
                    </a:lnTo>
                    <a:lnTo>
                      <a:pt x="192" y="139"/>
                    </a:lnTo>
                    <a:lnTo>
                      <a:pt x="190" y="147"/>
                    </a:lnTo>
                    <a:lnTo>
                      <a:pt x="226" y="182"/>
                    </a:lnTo>
                    <a:lnTo>
                      <a:pt x="227" y="176"/>
                    </a:lnTo>
                    <a:lnTo>
                      <a:pt x="220" y="160"/>
                    </a:lnTo>
                    <a:lnTo>
                      <a:pt x="231" y="156"/>
                    </a:lnTo>
                    <a:lnTo>
                      <a:pt x="248" y="163"/>
                    </a:lnTo>
                    <a:lnTo>
                      <a:pt x="257" y="176"/>
                    </a:lnTo>
                    <a:lnTo>
                      <a:pt x="259" y="167"/>
                    </a:lnTo>
                    <a:lnTo>
                      <a:pt x="246" y="152"/>
                    </a:lnTo>
                    <a:lnTo>
                      <a:pt x="248" y="145"/>
                    </a:lnTo>
                    <a:lnTo>
                      <a:pt x="257" y="141"/>
                    </a:lnTo>
                    <a:lnTo>
                      <a:pt x="282" y="152"/>
                    </a:lnTo>
                    <a:lnTo>
                      <a:pt x="288" y="148"/>
                    </a:lnTo>
                    <a:lnTo>
                      <a:pt x="286" y="137"/>
                    </a:lnTo>
                    <a:lnTo>
                      <a:pt x="275" y="130"/>
                    </a:lnTo>
                    <a:lnTo>
                      <a:pt x="257" y="122"/>
                    </a:lnTo>
                    <a:lnTo>
                      <a:pt x="246" y="113"/>
                    </a:lnTo>
                    <a:lnTo>
                      <a:pt x="244" y="106"/>
                    </a:lnTo>
                    <a:lnTo>
                      <a:pt x="248" y="98"/>
                    </a:lnTo>
                    <a:lnTo>
                      <a:pt x="273" y="95"/>
                    </a:lnTo>
                    <a:lnTo>
                      <a:pt x="299" y="87"/>
                    </a:lnTo>
                    <a:lnTo>
                      <a:pt x="317" y="89"/>
                    </a:lnTo>
                    <a:lnTo>
                      <a:pt x="350" y="82"/>
                    </a:lnTo>
                    <a:lnTo>
                      <a:pt x="356" y="78"/>
                    </a:lnTo>
                    <a:lnTo>
                      <a:pt x="378" y="87"/>
                    </a:lnTo>
                    <a:lnTo>
                      <a:pt x="397" y="97"/>
                    </a:lnTo>
                    <a:lnTo>
                      <a:pt x="406" y="76"/>
                    </a:lnTo>
                    <a:lnTo>
                      <a:pt x="423" y="54"/>
                    </a:lnTo>
                    <a:lnTo>
                      <a:pt x="428" y="48"/>
                    </a:lnTo>
                    <a:lnTo>
                      <a:pt x="430" y="9"/>
                    </a:lnTo>
                    <a:lnTo>
                      <a:pt x="428" y="6"/>
                    </a:lnTo>
                    <a:lnTo>
                      <a:pt x="419" y="0"/>
                    </a:lnTo>
                    <a:lnTo>
                      <a:pt x="408" y="0"/>
                    </a:lnTo>
                    <a:lnTo>
                      <a:pt x="402" y="6"/>
                    </a:lnTo>
                    <a:lnTo>
                      <a:pt x="402" y="20"/>
                    </a:lnTo>
                    <a:lnTo>
                      <a:pt x="404" y="32"/>
                    </a:lnTo>
                    <a:lnTo>
                      <a:pt x="389" y="35"/>
                    </a:lnTo>
                    <a:lnTo>
                      <a:pt x="378" y="43"/>
                    </a:lnTo>
                    <a:lnTo>
                      <a:pt x="371" y="45"/>
                    </a:lnTo>
                    <a:lnTo>
                      <a:pt x="347" y="39"/>
                    </a:lnTo>
                    <a:lnTo>
                      <a:pt x="338" y="33"/>
                    </a:lnTo>
                    <a:lnTo>
                      <a:pt x="325" y="41"/>
                    </a:lnTo>
                    <a:lnTo>
                      <a:pt x="306" y="20"/>
                    </a:lnTo>
                    <a:lnTo>
                      <a:pt x="286" y="35"/>
                    </a:lnTo>
                    <a:lnTo>
                      <a:pt x="271" y="45"/>
                    </a:lnTo>
                    <a:lnTo>
                      <a:pt x="255" y="52"/>
                    </a:lnTo>
                    <a:lnTo>
                      <a:pt x="231" y="56"/>
                    </a:lnTo>
                    <a:lnTo>
                      <a:pt x="215" y="61"/>
                    </a:lnTo>
                    <a:lnTo>
                      <a:pt x="202" y="61"/>
                    </a:lnTo>
                    <a:lnTo>
                      <a:pt x="196" y="63"/>
                    </a:lnTo>
                    <a:lnTo>
                      <a:pt x="183" y="78"/>
                    </a:lnTo>
                    <a:lnTo>
                      <a:pt x="172" y="78"/>
                    </a:lnTo>
                    <a:lnTo>
                      <a:pt x="153" y="82"/>
                    </a:lnTo>
                    <a:lnTo>
                      <a:pt x="135" y="80"/>
                    </a:lnTo>
                    <a:lnTo>
                      <a:pt x="126" y="97"/>
                    </a:lnTo>
                    <a:lnTo>
                      <a:pt x="111" y="98"/>
                    </a:lnTo>
                    <a:lnTo>
                      <a:pt x="98" y="97"/>
                    </a:lnTo>
                    <a:lnTo>
                      <a:pt x="87" y="95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37" name="Freeform 545"/>
              <p:cNvSpPr>
                <a:spLocks/>
              </p:cNvSpPr>
              <p:nvPr/>
            </p:nvSpPr>
            <p:spPr bwMode="auto">
              <a:xfrm>
                <a:off x="2824" y="3374"/>
                <a:ext cx="107" cy="87"/>
              </a:xfrm>
              <a:custGeom>
                <a:avLst/>
                <a:gdLst>
                  <a:gd name="T0" fmla="*/ 9 w 107"/>
                  <a:gd name="T1" fmla="*/ 0 h 87"/>
                  <a:gd name="T2" fmla="*/ 0 w 107"/>
                  <a:gd name="T3" fmla="*/ 7 h 87"/>
                  <a:gd name="T4" fmla="*/ 11 w 107"/>
                  <a:gd name="T5" fmla="*/ 26 h 87"/>
                  <a:gd name="T6" fmla="*/ 24 w 107"/>
                  <a:gd name="T7" fmla="*/ 30 h 87"/>
                  <a:gd name="T8" fmla="*/ 39 w 107"/>
                  <a:gd name="T9" fmla="*/ 46 h 87"/>
                  <a:gd name="T10" fmla="*/ 52 w 107"/>
                  <a:gd name="T11" fmla="*/ 54 h 87"/>
                  <a:gd name="T12" fmla="*/ 74 w 107"/>
                  <a:gd name="T13" fmla="*/ 70 h 87"/>
                  <a:gd name="T14" fmla="*/ 87 w 107"/>
                  <a:gd name="T15" fmla="*/ 76 h 87"/>
                  <a:gd name="T16" fmla="*/ 103 w 107"/>
                  <a:gd name="T17" fmla="*/ 87 h 87"/>
                  <a:gd name="T18" fmla="*/ 107 w 107"/>
                  <a:gd name="T19" fmla="*/ 81 h 87"/>
                  <a:gd name="T20" fmla="*/ 74 w 107"/>
                  <a:gd name="T21" fmla="*/ 56 h 87"/>
                  <a:gd name="T22" fmla="*/ 72 w 107"/>
                  <a:gd name="T23" fmla="*/ 44 h 87"/>
                  <a:gd name="T24" fmla="*/ 68 w 107"/>
                  <a:gd name="T25" fmla="*/ 33 h 87"/>
                  <a:gd name="T26" fmla="*/ 54 w 107"/>
                  <a:gd name="T27" fmla="*/ 20 h 87"/>
                  <a:gd name="T28" fmla="*/ 50 w 107"/>
                  <a:gd name="T29" fmla="*/ 22 h 87"/>
                  <a:gd name="T30" fmla="*/ 32 w 107"/>
                  <a:gd name="T31" fmla="*/ 9 h 87"/>
                  <a:gd name="T32" fmla="*/ 22 w 107"/>
                  <a:gd name="T33" fmla="*/ 4 h 87"/>
                  <a:gd name="T34" fmla="*/ 9 w 107"/>
                  <a:gd name="T35" fmla="*/ 0 h 8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07" h="87">
                    <a:moveTo>
                      <a:pt x="9" y="0"/>
                    </a:moveTo>
                    <a:lnTo>
                      <a:pt x="0" y="7"/>
                    </a:lnTo>
                    <a:lnTo>
                      <a:pt x="11" y="26"/>
                    </a:lnTo>
                    <a:lnTo>
                      <a:pt x="24" y="30"/>
                    </a:lnTo>
                    <a:lnTo>
                      <a:pt x="39" y="46"/>
                    </a:lnTo>
                    <a:lnTo>
                      <a:pt x="52" y="54"/>
                    </a:lnTo>
                    <a:lnTo>
                      <a:pt x="74" y="70"/>
                    </a:lnTo>
                    <a:lnTo>
                      <a:pt x="87" y="76"/>
                    </a:lnTo>
                    <a:lnTo>
                      <a:pt x="103" y="87"/>
                    </a:lnTo>
                    <a:lnTo>
                      <a:pt x="107" y="81"/>
                    </a:lnTo>
                    <a:lnTo>
                      <a:pt x="74" y="56"/>
                    </a:lnTo>
                    <a:lnTo>
                      <a:pt x="72" y="44"/>
                    </a:lnTo>
                    <a:lnTo>
                      <a:pt x="68" y="33"/>
                    </a:lnTo>
                    <a:lnTo>
                      <a:pt x="54" y="20"/>
                    </a:lnTo>
                    <a:lnTo>
                      <a:pt x="50" y="22"/>
                    </a:lnTo>
                    <a:lnTo>
                      <a:pt x="32" y="9"/>
                    </a:lnTo>
                    <a:lnTo>
                      <a:pt x="22" y="4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38" name="Freeform 546"/>
              <p:cNvSpPr>
                <a:spLocks/>
              </p:cNvSpPr>
              <p:nvPr/>
            </p:nvSpPr>
            <p:spPr bwMode="auto">
              <a:xfrm>
                <a:off x="2858" y="3666"/>
                <a:ext cx="201" cy="54"/>
              </a:xfrm>
              <a:custGeom>
                <a:avLst/>
                <a:gdLst>
                  <a:gd name="T0" fmla="*/ 42 w 201"/>
                  <a:gd name="T1" fmla="*/ 11 h 54"/>
                  <a:gd name="T2" fmla="*/ 57 w 201"/>
                  <a:gd name="T3" fmla="*/ 4 h 54"/>
                  <a:gd name="T4" fmla="*/ 64 w 201"/>
                  <a:gd name="T5" fmla="*/ 11 h 54"/>
                  <a:gd name="T6" fmla="*/ 70 w 201"/>
                  <a:gd name="T7" fmla="*/ 13 h 54"/>
                  <a:gd name="T8" fmla="*/ 81 w 201"/>
                  <a:gd name="T9" fmla="*/ 7 h 54"/>
                  <a:gd name="T10" fmla="*/ 88 w 201"/>
                  <a:gd name="T11" fmla="*/ 4 h 54"/>
                  <a:gd name="T12" fmla="*/ 120 w 201"/>
                  <a:gd name="T13" fmla="*/ 7 h 54"/>
                  <a:gd name="T14" fmla="*/ 151 w 201"/>
                  <a:gd name="T15" fmla="*/ 6 h 54"/>
                  <a:gd name="T16" fmla="*/ 160 w 201"/>
                  <a:gd name="T17" fmla="*/ 15 h 54"/>
                  <a:gd name="T18" fmla="*/ 160 w 201"/>
                  <a:gd name="T19" fmla="*/ 20 h 54"/>
                  <a:gd name="T20" fmla="*/ 182 w 201"/>
                  <a:gd name="T21" fmla="*/ 17 h 54"/>
                  <a:gd name="T22" fmla="*/ 194 w 201"/>
                  <a:gd name="T23" fmla="*/ 19 h 54"/>
                  <a:gd name="T24" fmla="*/ 201 w 201"/>
                  <a:gd name="T25" fmla="*/ 26 h 54"/>
                  <a:gd name="T26" fmla="*/ 194 w 201"/>
                  <a:gd name="T27" fmla="*/ 35 h 54"/>
                  <a:gd name="T28" fmla="*/ 175 w 201"/>
                  <a:gd name="T29" fmla="*/ 34 h 54"/>
                  <a:gd name="T30" fmla="*/ 162 w 201"/>
                  <a:gd name="T31" fmla="*/ 41 h 54"/>
                  <a:gd name="T32" fmla="*/ 140 w 201"/>
                  <a:gd name="T33" fmla="*/ 41 h 54"/>
                  <a:gd name="T34" fmla="*/ 118 w 201"/>
                  <a:gd name="T35" fmla="*/ 50 h 54"/>
                  <a:gd name="T36" fmla="*/ 99 w 201"/>
                  <a:gd name="T37" fmla="*/ 54 h 54"/>
                  <a:gd name="T38" fmla="*/ 84 w 201"/>
                  <a:gd name="T39" fmla="*/ 45 h 54"/>
                  <a:gd name="T40" fmla="*/ 64 w 201"/>
                  <a:gd name="T41" fmla="*/ 34 h 54"/>
                  <a:gd name="T42" fmla="*/ 44 w 201"/>
                  <a:gd name="T43" fmla="*/ 34 h 54"/>
                  <a:gd name="T44" fmla="*/ 17 w 201"/>
                  <a:gd name="T45" fmla="*/ 28 h 54"/>
                  <a:gd name="T46" fmla="*/ 7 w 201"/>
                  <a:gd name="T47" fmla="*/ 20 h 54"/>
                  <a:gd name="T48" fmla="*/ 0 w 201"/>
                  <a:gd name="T49" fmla="*/ 6 h 54"/>
                  <a:gd name="T50" fmla="*/ 4 w 201"/>
                  <a:gd name="T51" fmla="*/ 0 h 54"/>
                  <a:gd name="T52" fmla="*/ 27 w 201"/>
                  <a:gd name="T53" fmla="*/ 4 h 54"/>
                  <a:gd name="T54" fmla="*/ 42 w 201"/>
                  <a:gd name="T55" fmla="*/ 11 h 5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01" h="54">
                    <a:moveTo>
                      <a:pt x="42" y="11"/>
                    </a:moveTo>
                    <a:lnTo>
                      <a:pt x="57" y="4"/>
                    </a:lnTo>
                    <a:lnTo>
                      <a:pt x="64" y="11"/>
                    </a:lnTo>
                    <a:lnTo>
                      <a:pt x="70" y="13"/>
                    </a:lnTo>
                    <a:lnTo>
                      <a:pt x="81" y="7"/>
                    </a:lnTo>
                    <a:lnTo>
                      <a:pt x="88" y="4"/>
                    </a:lnTo>
                    <a:lnTo>
                      <a:pt x="120" y="7"/>
                    </a:lnTo>
                    <a:lnTo>
                      <a:pt x="151" y="6"/>
                    </a:lnTo>
                    <a:lnTo>
                      <a:pt x="160" y="15"/>
                    </a:lnTo>
                    <a:lnTo>
                      <a:pt x="160" y="20"/>
                    </a:lnTo>
                    <a:lnTo>
                      <a:pt x="182" y="17"/>
                    </a:lnTo>
                    <a:lnTo>
                      <a:pt x="194" y="19"/>
                    </a:lnTo>
                    <a:lnTo>
                      <a:pt x="201" y="26"/>
                    </a:lnTo>
                    <a:lnTo>
                      <a:pt x="194" y="35"/>
                    </a:lnTo>
                    <a:lnTo>
                      <a:pt x="175" y="34"/>
                    </a:lnTo>
                    <a:lnTo>
                      <a:pt x="162" y="41"/>
                    </a:lnTo>
                    <a:lnTo>
                      <a:pt x="140" y="41"/>
                    </a:lnTo>
                    <a:lnTo>
                      <a:pt x="118" y="50"/>
                    </a:lnTo>
                    <a:lnTo>
                      <a:pt x="99" y="54"/>
                    </a:lnTo>
                    <a:lnTo>
                      <a:pt x="84" y="45"/>
                    </a:lnTo>
                    <a:lnTo>
                      <a:pt x="64" y="34"/>
                    </a:lnTo>
                    <a:lnTo>
                      <a:pt x="44" y="34"/>
                    </a:lnTo>
                    <a:lnTo>
                      <a:pt x="17" y="28"/>
                    </a:lnTo>
                    <a:lnTo>
                      <a:pt x="7" y="20"/>
                    </a:lnTo>
                    <a:lnTo>
                      <a:pt x="0" y="6"/>
                    </a:lnTo>
                    <a:lnTo>
                      <a:pt x="4" y="0"/>
                    </a:lnTo>
                    <a:lnTo>
                      <a:pt x="27" y="4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39" name="Freeform 547"/>
              <p:cNvSpPr>
                <a:spLocks/>
              </p:cNvSpPr>
              <p:nvPr/>
            </p:nvSpPr>
            <p:spPr bwMode="auto">
              <a:xfrm>
                <a:off x="2944" y="3271"/>
                <a:ext cx="30" cy="28"/>
              </a:xfrm>
              <a:custGeom>
                <a:avLst/>
                <a:gdLst>
                  <a:gd name="T0" fmla="*/ 30 w 30"/>
                  <a:gd name="T1" fmla="*/ 0 h 28"/>
                  <a:gd name="T2" fmla="*/ 11 w 30"/>
                  <a:gd name="T3" fmla="*/ 0 h 28"/>
                  <a:gd name="T4" fmla="*/ 2 w 30"/>
                  <a:gd name="T5" fmla="*/ 6 h 28"/>
                  <a:gd name="T6" fmla="*/ 0 w 30"/>
                  <a:gd name="T7" fmla="*/ 15 h 28"/>
                  <a:gd name="T8" fmla="*/ 0 w 30"/>
                  <a:gd name="T9" fmla="*/ 26 h 28"/>
                  <a:gd name="T10" fmla="*/ 9 w 30"/>
                  <a:gd name="T11" fmla="*/ 28 h 28"/>
                  <a:gd name="T12" fmla="*/ 26 w 30"/>
                  <a:gd name="T13" fmla="*/ 17 h 28"/>
                  <a:gd name="T14" fmla="*/ 30 w 30"/>
                  <a:gd name="T15" fmla="*/ 0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0" h="28">
                    <a:moveTo>
                      <a:pt x="30" y="0"/>
                    </a:moveTo>
                    <a:lnTo>
                      <a:pt x="11" y="0"/>
                    </a:lnTo>
                    <a:lnTo>
                      <a:pt x="2" y="6"/>
                    </a:lnTo>
                    <a:lnTo>
                      <a:pt x="0" y="15"/>
                    </a:lnTo>
                    <a:lnTo>
                      <a:pt x="0" y="26"/>
                    </a:lnTo>
                    <a:lnTo>
                      <a:pt x="9" y="28"/>
                    </a:lnTo>
                    <a:lnTo>
                      <a:pt x="26" y="1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40" name="Freeform 548"/>
              <p:cNvSpPr>
                <a:spLocks/>
              </p:cNvSpPr>
              <p:nvPr/>
            </p:nvSpPr>
            <p:spPr bwMode="auto">
              <a:xfrm>
                <a:off x="3148" y="3534"/>
                <a:ext cx="41" cy="22"/>
              </a:xfrm>
              <a:custGeom>
                <a:avLst/>
                <a:gdLst>
                  <a:gd name="T0" fmla="*/ 41 w 41"/>
                  <a:gd name="T1" fmla="*/ 6 h 22"/>
                  <a:gd name="T2" fmla="*/ 22 w 41"/>
                  <a:gd name="T3" fmla="*/ 22 h 22"/>
                  <a:gd name="T4" fmla="*/ 9 w 41"/>
                  <a:gd name="T5" fmla="*/ 22 h 22"/>
                  <a:gd name="T6" fmla="*/ 0 w 41"/>
                  <a:gd name="T7" fmla="*/ 15 h 22"/>
                  <a:gd name="T8" fmla="*/ 6 w 41"/>
                  <a:gd name="T9" fmla="*/ 2 h 22"/>
                  <a:gd name="T10" fmla="*/ 26 w 41"/>
                  <a:gd name="T11" fmla="*/ 0 h 22"/>
                  <a:gd name="T12" fmla="*/ 41 w 41"/>
                  <a:gd name="T13" fmla="*/ 6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1" h="22">
                    <a:moveTo>
                      <a:pt x="41" y="6"/>
                    </a:moveTo>
                    <a:lnTo>
                      <a:pt x="22" y="22"/>
                    </a:lnTo>
                    <a:lnTo>
                      <a:pt x="9" y="22"/>
                    </a:lnTo>
                    <a:lnTo>
                      <a:pt x="0" y="15"/>
                    </a:lnTo>
                    <a:lnTo>
                      <a:pt x="6" y="2"/>
                    </a:lnTo>
                    <a:lnTo>
                      <a:pt x="26" y="0"/>
                    </a:lnTo>
                    <a:lnTo>
                      <a:pt x="41" y="6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41" name="Freeform 549"/>
              <p:cNvSpPr>
                <a:spLocks/>
              </p:cNvSpPr>
              <p:nvPr/>
            </p:nvSpPr>
            <p:spPr bwMode="auto">
              <a:xfrm>
                <a:off x="3154" y="3584"/>
                <a:ext cx="42" cy="34"/>
              </a:xfrm>
              <a:custGeom>
                <a:avLst/>
                <a:gdLst>
                  <a:gd name="T0" fmla="*/ 42 w 42"/>
                  <a:gd name="T1" fmla="*/ 0 h 34"/>
                  <a:gd name="T2" fmla="*/ 42 w 42"/>
                  <a:gd name="T3" fmla="*/ 11 h 34"/>
                  <a:gd name="T4" fmla="*/ 16 w 42"/>
                  <a:gd name="T5" fmla="*/ 29 h 34"/>
                  <a:gd name="T6" fmla="*/ 5 w 42"/>
                  <a:gd name="T7" fmla="*/ 34 h 34"/>
                  <a:gd name="T8" fmla="*/ 0 w 42"/>
                  <a:gd name="T9" fmla="*/ 32 h 34"/>
                  <a:gd name="T10" fmla="*/ 4 w 42"/>
                  <a:gd name="T11" fmla="*/ 20 h 34"/>
                  <a:gd name="T12" fmla="*/ 22 w 42"/>
                  <a:gd name="T13" fmla="*/ 6 h 34"/>
                  <a:gd name="T14" fmla="*/ 42 w 42"/>
                  <a:gd name="T15" fmla="*/ 0 h 3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2" h="34">
                    <a:moveTo>
                      <a:pt x="42" y="0"/>
                    </a:moveTo>
                    <a:lnTo>
                      <a:pt x="42" y="11"/>
                    </a:lnTo>
                    <a:lnTo>
                      <a:pt x="16" y="29"/>
                    </a:lnTo>
                    <a:lnTo>
                      <a:pt x="5" y="34"/>
                    </a:lnTo>
                    <a:lnTo>
                      <a:pt x="0" y="32"/>
                    </a:lnTo>
                    <a:lnTo>
                      <a:pt x="4" y="20"/>
                    </a:lnTo>
                    <a:lnTo>
                      <a:pt x="22" y="6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42" name="Freeform 550"/>
              <p:cNvSpPr>
                <a:spLocks/>
              </p:cNvSpPr>
              <p:nvPr/>
            </p:nvSpPr>
            <p:spPr bwMode="auto">
              <a:xfrm>
                <a:off x="3000" y="3319"/>
                <a:ext cx="52" cy="37"/>
              </a:xfrm>
              <a:custGeom>
                <a:avLst/>
                <a:gdLst>
                  <a:gd name="T0" fmla="*/ 28 w 52"/>
                  <a:gd name="T1" fmla="*/ 0 h 37"/>
                  <a:gd name="T2" fmla="*/ 52 w 52"/>
                  <a:gd name="T3" fmla="*/ 26 h 37"/>
                  <a:gd name="T4" fmla="*/ 48 w 52"/>
                  <a:gd name="T5" fmla="*/ 33 h 37"/>
                  <a:gd name="T6" fmla="*/ 35 w 52"/>
                  <a:gd name="T7" fmla="*/ 37 h 37"/>
                  <a:gd name="T8" fmla="*/ 33 w 52"/>
                  <a:gd name="T9" fmla="*/ 28 h 37"/>
                  <a:gd name="T10" fmla="*/ 28 w 52"/>
                  <a:gd name="T11" fmla="*/ 24 h 37"/>
                  <a:gd name="T12" fmla="*/ 20 w 52"/>
                  <a:gd name="T13" fmla="*/ 28 h 37"/>
                  <a:gd name="T14" fmla="*/ 11 w 52"/>
                  <a:gd name="T15" fmla="*/ 22 h 37"/>
                  <a:gd name="T16" fmla="*/ 7 w 52"/>
                  <a:gd name="T17" fmla="*/ 17 h 37"/>
                  <a:gd name="T18" fmla="*/ 13 w 52"/>
                  <a:gd name="T19" fmla="*/ 13 h 37"/>
                  <a:gd name="T20" fmla="*/ 2 w 52"/>
                  <a:gd name="T21" fmla="*/ 19 h 37"/>
                  <a:gd name="T22" fmla="*/ 0 w 52"/>
                  <a:gd name="T23" fmla="*/ 13 h 37"/>
                  <a:gd name="T24" fmla="*/ 15 w 52"/>
                  <a:gd name="T25" fmla="*/ 7 h 37"/>
                  <a:gd name="T26" fmla="*/ 28 w 52"/>
                  <a:gd name="T27" fmla="*/ 0 h 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2" h="37">
                    <a:moveTo>
                      <a:pt x="28" y="0"/>
                    </a:moveTo>
                    <a:lnTo>
                      <a:pt x="52" y="26"/>
                    </a:lnTo>
                    <a:lnTo>
                      <a:pt x="48" y="33"/>
                    </a:lnTo>
                    <a:lnTo>
                      <a:pt x="35" y="37"/>
                    </a:lnTo>
                    <a:lnTo>
                      <a:pt x="33" y="28"/>
                    </a:lnTo>
                    <a:lnTo>
                      <a:pt x="28" y="24"/>
                    </a:lnTo>
                    <a:lnTo>
                      <a:pt x="20" y="28"/>
                    </a:lnTo>
                    <a:lnTo>
                      <a:pt x="11" y="22"/>
                    </a:lnTo>
                    <a:lnTo>
                      <a:pt x="7" y="17"/>
                    </a:lnTo>
                    <a:lnTo>
                      <a:pt x="13" y="13"/>
                    </a:lnTo>
                    <a:lnTo>
                      <a:pt x="2" y="19"/>
                    </a:lnTo>
                    <a:lnTo>
                      <a:pt x="0" y="13"/>
                    </a:lnTo>
                    <a:lnTo>
                      <a:pt x="15" y="7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  <p:grpSp>
          <p:nvGrpSpPr>
            <p:cNvPr id="76" name="Group 551"/>
            <p:cNvGrpSpPr>
              <a:grpSpLocks/>
            </p:cNvGrpSpPr>
            <p:nvPr/>
          </p:nvGrpSpPr>
          <p:grpSpPr bwMode="auto">
            <a:xfrm>
              <a:off x="341" y="1833"/>
              <a:ext cx="347" cy="444"/>
              <a:chOff x="1150" y="2193"/>
              <a:chExt cx="764" cy="906"/>
            </a:xfrm>
          </p:grpSpPr>
          <p:sp>
            <p:nvSpPr>
              <p:cNvPr id="132" name="Freeform 552"/>
              <p:cNvSpPr>
                <a:spLocks/>
              </p:cNvSpPr>
              <p:nvPr/>
            </p:nvSpPr>
            <p:spPr bwMode="auto">
              <a:xfrm>
                <a:off x="1846" y="2977"/>
                <a:ext cx="68" cy="122"/>
              </a:xfrm>
              <a:custGeom>
                <a:avLst/>
                <a:gdLst>
                  <a:gd name="T0" fmla="*/ 68 w 68"/>
                  <a:gd name="T1" fmla="*/ 0 h 122"/>
                  <a:gd name="T2" fmla="*/ 46 w 68"/>
                  <a:gd name="T3" fmla="*/ 26 h 122"/>
                  <a:gd name="T4" fmla="*/ 20 w 68"/>
                  <a:gd name="T5" fmla="*/ 26 h 122"/>
                  <a:gd name="T6" fmla="*/ 0 w 68"/>
                  <a:gd name="T7" fmla="*/ 41 h 122"/>
                  <a:gd name="T8" fmla="*/ 4 w 68"/>
                  <a:gd name="T9" fmla="*/ 62 h 122"/>
                  <a:gd name="T10" fmla="*/ 4 w 68"/>
                  <a:gd name="T11" fmla="*/ 96 h 122"/>
                  <a:gd name="T12" fmla="*/ 20 w 68"/>
                  <a:gd name="T13" fmla="*/ 122 h 122"/>
                  <a:gd name="T14" fmla="*/ 38 w 68"/>
                  <a:gd name="T15" fmla="*/ 115 h 122"/>
                  <a:gd name="T16" fmla="*/ 42 w 68"/>
                  <a:gd name="T17" fmla="*/ 100 h 122"/>
                  <a:gd name="T18" fmla="*/ 61 w 68"/>
                  <a:gd name="T19" fmla="*/ 66 h 122"/>
                  <a:gd name="T20" fmla="*/ 61 w 68"/>
                  <a:gd name="T21" fmla="*/ 48 h 122"/>
                  <a:gd name="T22" fmla="*/ 68 w 68"/>
                  <a:gd name="T23" fmla="*/ 0 h 12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8" h="122">
                    <a:moveTo>
                      <a:pt x="68" y="0"/>
                    </a:moveTo>
                    <a:lnTo>
                      <a:pt x="46" y="26"/>
                    </a:lnTo>
                    <a:lnTo>
                      <a:pt x="20" y="26"/>
                    </a:lnTo>
                    <a:lnTo>
                      <a:pt x="0" y="41"/>
                    </a:lnTo>
                    <a:lnTo>
                      <a:pt x="4" y="62"/>
                    </a:lnTo>
                    <a:lnTo>
                      <a:pt x="4" y="96"/>
                    </a:lnTo>
                    <a:lnTo>
                      <a:pt x="20" y="122"/>
                    </a:lnTo>
                    <a:lnTo>
                      <a:pt x="38" y="115"/>
                    </a:lnTo>
                    <a:lnTo>
                      <a:pt x="42" y="100"/>
                    </a:lnTo>
                    <a:lnTo>
                      <a:pt x="61" y="66"/>
                    </a:lnTo>
                    <a:lnTo>
                      <a:pt x="61" y="48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33" name="Freeform 553"/>
              <p:cNvSpPr>
                <a:spLocks/>
              </p:cNvSpPr>
              <p:nvPr/>
            </p:nvSpPr>
            <p:spPr bwMode="auto">
              <a:xfrm>
                <a:off x="1150" y="2193"/>
                <a:ext cx="764" cy="746"/>
              </a:xfrm>
              <a:custGeom>
                <a:avLst/>
                <a:gdLst>
                  <a:gd name="T0" fmla="*/ 11 w 764"/>
                  <a:gd name="T1" fmla="*/ 145 h 746"/>
                  <a:gd name="T2" fmla="*/ 13 w 764"/>
                  <a:gd name="T3" fmla="*/ 174 h 746"/>
                  <a:gd name="T4" fmla="*/ 74 w 764"/>
                  <a:gd name="T5" fmla="*/ 221 h 746"/>
                  <a:gd name="T6" fmla="*/ 122 w 764"/>
                  <a:gd name="T7" fmla="*/ 250 h 746"/>
                  <a:gd name="T8" fmla="*/ 117 w 764"/>
                  <a:gd name="T9" fmla="*/ 290 h 746"/>
                  <a:gd name="T10" fmla="*/ 145 w 764"/>
                  <a:gd name="T11" fmla="*/ 349 h 746"/>
                  <a:gd name="T12" fmla="*/ 158 w 764"/>
                  <a:gd name="T13" fmla="*/ 429 h 746"/>
                  <a:gd name="T14" fmla="*/ 132 w 764"/>
                  <a:gd name="T15" fmla="*/ 429 h 746"/>
                  <a:gd name="T16" fmla="*/ 115 w 764"/>
                  <a:gd name="T17" fmla="*/ 470 h 746"/>
                  <a:gd name="T18" fmla="*/ 98 w 764"/>
                  <a:gd name="T19" fmla="*/ 511 h 746"/>
                  <a:gd name="T20" fmla="*/ 57 w 764"/>
                  <a:gd name="T21" fmla="*/ 583 h 746"/>
                  <a:gd name="T22" fmla="*/ 59 w 764"/>
                  <a:gd name="T23" fmla="*/ 618 h 746"/>
                  <a:gd name="T24" fmla="*/ 161 w 764"/>
                  <a:gd name="T25" fmla="*/ 685 h 746"/>
                  <a:gd name="T26" fmla="*/ 249 w 764"/>
                  <a:gd name="T27" fmla="*/ 726 h 746"/>
                  <a:gd name="T28" fmla="*/ 325 w 764"/>
                  <a:gd name="T29" fmla="*/ 746 h 746"/>
                  <a:gd name="T30" fmla="*/ 353 w 764"/>
                  <a:gd name="T31" fmla="*/ 689 h 746"/>
                  <a:gd name="T32" fmla="*/ 422 w 764"/>
                  <a:gd name="T33" fmla="*/ 664 h 746"/>
                  <a:gd name="T34" fmla="*/ 472 w 764"/>
                  <a:gd name="T35" fmla="*/ 690 h 746"/>
                  <a:gd name="T36" fmla="*/ 541 w 764"/>
                  <a:gd name="T37" fmla="*/ 726 h 746"/>
                  <a:gd name="T38" fmla="*/ 604 w 764"/>
                  <a:gd name="T39" fmla="*/ 711 h 746"/>
                  <a:gd name="T40" fmla="*/ 650 w 764"/>
                  <a:gd name="T41" fmla="*/ 663 h 746"/>
                  <a:gd name="T42" fmla="*/ 622 w 764"/>
                  <a:gd name="T43" fmla="*/ 642 h 746"/>
                  <a:gd name="T44" fmla="*/ 617 w 764"/>
                  <a:gd name="T45" fmla="*/ 574 h 746"/>
                  <a:gd name="T46" fmla="*/ 635 w 764"/>
                  <a:gd name="T47" fmla="*/ 511 h 746"/>
                  <a:gd name="T48" fmla="*/ 635 w 764"/>
                  <a:gd name="T49" fmla="*/ 453 h 746"/>
                  <a:gd name="T50" fmla="*/ 602 w 764"/>
                  <a:gd name="T51" fmla="*/ 455 h 746"/>
                  <a:gd name="T52" fmla="*/ 587 w 764"/>
                  <a:gd name="T53" fmla="*/ 446 h 746"/>
                  <a:gd name="T54" fmla="*/ 622 w 764"/>
                  <a:gd name="T55" fmla="*/ 405 h 746"/>
                  <a:gd name="T56" fmla="*/ 676 w 764"/>
                  <a:gd name="T57" fmla="*/ 353 h 746"/>
                  <a:gd name="T58" fmla="*/ 705 w 764"/>
                  <a:gd name="T59" fmla="*/ 327 h 746"/>
                  <a:gd name="T60" fmla="*/ 727 w 764"/>
                  <a:gd name="T61" fmla="*/ 277 h 746"/>
                  <a:gd name="T62" fmla="*/ 764 w 764"/>
                  <a:gd name="T63" fmla="*/ 234 h 746"/>
                  <a:gd name="T64" fmla="*/ 720 w 764"/>
                  <a:gd name="T65" fmla="*/ 213 h 746"/>
                  <a:gd name="T66" fmla="*/ 667 w 764"/>
                  <a:gd name="T67" fmla="*/ 195 h 746"/>
                  <a:gd name="T68" fmla="*/ 631 w 764"/>
                  <a:gd name="T69" fmla="*/ 163 h 746"/>
                  <a:gd name="T70" fmla="*/ 581 w 764"/>
                  <a:gd name="T71" fmla="*/ 119 h 746"/>
                  <a:gd name="T72" fmla="*/ 539 w 764"/>
                  <a:gd name="T73" fmla="*/ 76 h 746"/>
                  <a:gd name="T74" fmla="*/ 509 w 764"/>
                  <a:gd name="T75" fmla="*/ 30 h 746"/>
                  <a:gd name="T76" fmla="*/ 444 w 764"/>
                  <a:gd name="T77" fmla="*/ 2 h 746"/>
                  <a:gd name="T78" fmla="*/ 416 w 764"/>
                  <a:gd name="T79" fmla="*/ 35 h 746"/>
                  <a:gd name="T80" fmla="*/ 318 w 764"/>
                  <a:gd name="T81" fmla="*/ 87 h 746"/>
                  <a:gd name="T82" fmla="*/ 266 w 764"/>
                  <a:gd name="T83" fmla="*/ 104 h 746"/>
                  <a:gd name="T84" fmla="*/ 220 w 764"/>
                  <a:gd name="T85" fmla="*/ 78 h 746"/>
                  <a:gd name="T86" fmla="*/ 199 w 764"/>
                  <a:gd name="T87" fmla="*/ 56 h 746"/>
                  <a:gd name="T88" fmla="*/ 205 w 764"/>
                  <a:gd name="T89" fmla="*/ 83 h 746"/>
                  <a:gd name="T90" fmla="*/ 198 w 764"/>
                  <a:gd name="T91" fmla="*/ 113 h 746"/>
                  <a:gd name="T92" fmla="*/ 182 w 764"/>
                  <a:gd name="T93" fmla="*/ 137 h 746"/>
                  <a:gd name="T94" fmla="*/ 141 w 764"/>
                  <a:gd name="T95" fmla="*/ 126 h 746"/>
                  <a:gd name="T96" fmla="*/ 93 w 764"/>
                  <a:gd name="T97" fmla="*/ 96 h 746"/>
                  <a:gd name="T98" fmla="*/ 59 w 764"/>
                  <a:gd name="T99" fmla="*/ 108 h 7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764" h="746">
                    <a:moveTo>
                      <a:pt x="13" y="106"/>
                    </a:moveTo>
                    <a:lnTo>
                      <a:pt x="20" y="124"/>
                    </a:lnTo>
                    <a:lnTo>
                      <a:pt x="13" y="139"/>
                    </a:lnTo>
                    <a:lnTo>
                      <a:pt x="11" y="145"/>
                    </a:lnTo>
                    <a:lnTo>
                      <a:pt x="0" y="141"/>
                    </a:lnTo>
                    <a:lnTo>
                      <a:pt x="4" y="150"/>
                    </a:lnTo>
                    <a:lnTo>
                      <a:pt x="4" y="159"/>
                    </a:lnTo>
                    <a:lnTo>
                      <a:pt x="13" y="174"/>
                    </a:lnTo>
                    <a:lnTo>
                      <a:pt x="30" y="169"/>
                    </a:lnTo>
                    <a:lnTo>
                      <a:pt x="52" y="193"/>
                    </a:lnTo>
                    <a:lnTo>
                      <a:pt x="61" y="209"/>
                    </a:lnTo>
                    <a:lnTo>
                      <a:pt x="74" y="221"/>
                    </a:lnTo>
                    <a:lnTo>
                      <a:pt x="91" y="221"/>
                    </a:lnTo>
                    <a:lnTo>
                      <a:pt x="98" y="235"/>
                    </a:lnTo>
                    <a:lnTo>
                      <a:pt x="113" y="248"/>
                    </a:lnTo>
                    <a:lnTo>
                      <a:pt x="122" y="250"/>
                    </a:lnTo>
                    <a:lnTo>
                      <a:pt x="124" y="256"/>
                    </a:lnTo>
                    <a:lnTo>
                      <a:pt x="119" y="268"/>
                    </a:lnTo>
                    <a:lnTo>
                      <a:pt x="119" y="279"/>
                    </a:lnTo>
                    <a:lnTo>
                      <a:pt x="117" y="290"/>
                    </a:lnTo>
                    <a:lnTo>
                      <a:pt x="113" y="309"/>
                    </a:lnTo>
                    <a:lnTo>
                      <a:pt x="128" y="327"/>
                    </a:lnTo>
                    <a:lnTo>
                      <a:pt x="145" y="340"/>
                    </a:lnTo>
                    <a:lnTo>
                      <a:pt x="145" y="349"/>
                    </a:lnTo>
                    <a:lnTo>
                      <a:pt x="143" y="381"/>
                    </a:lnTo>
                    <a:lnTo>
                      <a:pt x="139" y="407"/>
                    </a:lnTo>
                    <a:lnTo>
                      <a:pt x="143" y="418"/>
                    </a:lnTo>
                    <a:lnTo>
                      <a:pt x="158" y="429"/>
                    </a:lnTo>
                    <a:lnTo>
                      <a:pt x="158" y="451"/>
                    </a:lnTo>
                    <a:lnTo>
                      <a:pt x="158" y="466"/>
                    </a:lnTo>
                    <a:lnTo>
                      <a:pt x="141" y="444"/>
                    </a:lnTo>
                    <a:lnTo>
                      <a:pt x="132" y="429"/>
                    </a:lnTo>
                    <a:lnTo>
                      <a:pt x="126" y="433"/>
                    </a:lnTo>
                    <a:lnTo>
                      <a:pt x="130" y="444"/>
                    </a:lnTo>
                    <a:lnTo>
                      <a:pt x="124" y="457"/>
                    </a:lnTo>
                    <a:lnTo>
                      <a:pt x="115" y="470"/>
                    </a:lnTo>
                    <a:lnTo>
                      <a:pt x="109" y="479"/>
                    </a:lnTo>
                    <a:lnTo>
                      <a:pt x="117" y="488"/>
                    </a:lnTo>
                    <a:lnTo>
                      <a:pt x="111" y="498"/>
                    </a:lnTo>
                    <a:lnTo>
                      <a:pt x="98" y="511"/>
                    </a:lnTo>
                    <a:lnTo>
                      <a:pt x="96" y="522"/>
                    </a:lnTo>
                    <a:lnTo>
                      <a:pt x="89" y="535"/>
                    </a:lnTo>
                    <a:lnTo>
                      <a:pt x="69" y="559"/>
                    </a:lnTo>
                    <a:lnTo>
                      <a:pt x="57" y="583"/>
                    </a:lnTo>
                    <a:lnTo>
                      <a:pt x="57" y="587"/>
                    </a:lnTo>
                    <a:lnTo>
                      <a:pt x="63" y="594"/>
                    </a:lnTo>
                    <a:lnTo>
                      <a:pt x="56" y="605"/>
                    </a:lnTo>
                    <a:lnTo>
                      <a:pt x="59" y="618"/>
                    </a:lnTo>
                    <a:lnTo>
                      <a:pt x="70" y="635"/>
                    </a:lnTo>
                    <a:lnTo>
                      <a:pt x="117" y="661"/>
                    </a:lnTo>
                    <a:lnTo>
                      <a:pt x="150" y="689"/>
                    </a:lnTo>
                    <a:lnTo>
                      <a:pt x="161" y="685"/>
                    </a:lnTo>
                    <a:lnTo>
                      <a:pt x="178" y="679"/>
                    </a:lnTo>
                    <a:lnTo>
                      <a:pt x="236" y="703"/>
                    </a:lnTo>
                    <a:lnTo>
                      <a:pt x="244" y="711"/>
                    </a:lnTo>
                    <a:lnTo>
                      <a:pt x="249" y="726"/>
                    </a:lnTo>
                    <a:lnTo>
                      <a:pt x="259" y="731"/>
                    </a:lnTo>
                    <a:lnTo>
                      <a:pt x="272" y="733"/>
                    </a:lnTo>
                    <a:lnTo>
                      <a:pt x="292" y="744"/>
                    </a:lnTo>
                    <a:lnTo>
                      <a:pt x="325" y="746"/>
                    </a:lnTo>
                    <a:lnTo>
                      <a:pt x="335" y="733"/>
                    </a:lnTo>
                    <a:lnTo>
                      <a:pt x="338" y="718"/>
                    </a:lnTo>
                    <a:lnTo>
                      <a:pt x="338" y="702"/>
                    </a:lnTo>
                    <a:lnTo>
                      <a:pt x="353" y="689"/>
                    </a:lnTo>
                    <a:lnTo>
                      <a:pt x="381" y="674"/>
                    </a:lnTo>
                    <a:lnTo>
                      <a:pt x="394" y="672"/>
                    </a:lnTo>
                    <a:lnTo>
                      <a:pt x="409" y="664"/>
                    </a:lnTo>
                    <a:lnTo>
                      <a:pt x="422" y="664"/>
                    </a:lnTo>
                    <a:lnTo>
                      <a:pt x="437" y="674"/>
                    </a:lnTo>
                    <a:lnTo>
                      <a:pt x="448" y="687"/>
                    </a:lnTo>
                    <a:lnTo>
                      <a:pt x="461" y="687"/>
                    </a:lnTo>
                    <a:lnTo>
                      <a:pt x="472" y="690"/>
                    </a:lnTo>
                    <a:lnTo>
                      <a:pt x="494" y="692"/>
                    </a:lnTo>
                    <a:lnTo>
                      <a:pt x="509" y="711"/>
                    </a:lnTo>
                    <a:lnTo>
                      <a:pt x="522" y="720"/>
                    </a:lnTo>
                    <a:lnTo>
                      <a:pt x="541" y="726"/>
                    </a:lnTo>
                    <a:lnTo>
                      <a:pt x="557" y="735"/>
                    </a:lnTo>
                    <a:lnTo>
                      <a:pt x="566" y="737"/>
                    </a:lnTo>
                    <a:lnTo>
                      <a:pt x="589" y="714"/>
                    </a:lnTo>
                    <a:lnTo>
                      <a:pt x="604" y="711"/>
                    </a:lnTo>
                    <a:lnTo>
                      <a:pt x="615" y="702"/>
                    </a:lnTo>
                    <a:lnTo>
                      <a:pt x="631" y="690"/>
                    </a:lnTo>
                    <a:lnTo>
                      <a:pt x="652" y="689"/>
                    </a:lnTo>
                    <a:lnTo>
                      <a:pt x="650" y="663"/>
                    </a:lnTo>
                    <a:lnTo>
                      <a:pt x="646" y="655"/>
                    </a:lnTo>
                    <a:lnTo>
                      <a:pt x="637" y="642"/>
                    </a:lnTo>
                    <a:lnTo>
                      <a:pt x="630" y="644"/>
                    </a:lnTo>
                    <a:lnTo>
                      <a:pt x="622" y="642"/>
                    </a:lnTo>
                    <a:lnTo>
                      <a:pt x="615" y="631"/>
                    </a:lnTo>
                    <a:lnTo>
                      <a:pt x="613" y="605"/>
                    </a:lnTo>
                    <a:lnTo>
                      <a:pt x="628" y="588"/>
                    </a:lnTo>
                    <a:lnTo>
                      <a:pt x="617" y="574"/>
                    </a:lnTo>
                    <a:lnTo>
                      <a:pt x="617" y="568"/>
                    </a:lnTo>
                    <a:lnTo>
                      <a:pt x="639" y="546"/>
                    </a:lnTo>
                    <a:lnTo>
                      <a:pt x="639" y="538"/>
                    </a:lnTo>
                    <a:lnTo>
                      <a:pt x="635" y="511"/>
                    </a:lnTo>
                    <a:lnTo>
                      <a:pt x="648" y="498"/>
                    </a:lnTo>
                    <a:lnTo>
                      <a:pt x="637" y="483"/>
                    </a:lnTo>
                    <a:lnTo>
                      <a:pt x="637" y="472"/>
                    </a:lnTo>
                    <a:lnTo>
                      <a:pt x="635" y="453"/>
                    </a:lnTo>
                    <a:lnTo>
                      <a:pt x="630" y="448"/>
                    </a:lnTo>
                    <a:lnTo>
                      <a:pt x="617" y="448"/>
                    </a:lnTo>
                    <a:lnTo>
                      <a:pt x="605" y="451"/>
                    </a:lnTo>
                    <a:lnTo>
                      <a:pt x="602" y="455"/>
                    </a:lnTo>
                    <a:lnTo>
                      <a:pt x="594" y="462"/>
                    </a:lnTo>
                    <a:lnTo>
                      <a:pt x="583" y="466"/>
                    </a:lnTo>
                    <a:lnTo>
                      <a:pt x="579" y="455"/>
                    </a:lnTo>
                    <a:lnTo>
                      <a:pt x="587" y="446"/>
                    </a:lnTo>
                    <a:lnTo>
                      <a:pt x="591" y="438"/>
                    </a:lnTo>
                    <a:lnTo>
                      <a:pt x="591" y="429"/>
                    </a:lnTo>
                    <a:lnTo>
                      <a:pt x="611" y="409"/>
                    </a:lnTo>
                    <a:lnTo>
                      <a:pt x="622" y="405"/>
                    </a:lnTo>
                    <a:lnTo>
                      <a:pt x="624" y="390"/>
                    </a:lnTo>
                    <a:lnTo>
                      <a:pt x="635" y="377"/>
                    </a:lnTo>
                    <a:lnTo>
                      <a:pt x="667" y="353"/>
                    </a:lnTo>
                    <a:lnTo>
                      <a:pt x="676" y="353"/>
                    </a:lnTo>
                    <a:lnTo>
                      <a:pt x="680" y="344"/>
                    </a:lnTo>
                    <a:lnTo>
                      <a:pt x="691" y="333"/>
                    </a:lnTo>
                    <a:lnTo>
                      <a:pt x="700" y="333"/>
                    </a:lnTo>
                    <a:lnTo>
                      <a:pt x="705" y="327"/>
                    </a:lnTo>
                    <a:lnTo>
                      <a:pt x="710" y="323"/>
                    </a:lnTo>
                    <a:lnTo>
                      <a:pt x="718" y="310"/>
                    </a:lnTo>
                    <a:lnTo>
                      <a:pt x="725" y="290"/>
                    </a:lnTo>
                    <a:lnTo>
                      <a:pt x="727" y="277"/>
                    </a:lnTo>
                    <a:lnTo>
                      <a:pt x="727" y="266"/>
                    </a:lnTo>
                    <a:lnTo>
                      <a:pt x="738" y="252"/>
                    </a:lnTo>
                    <a:lnTo>
                      <a:pt x="755" y="243"/>
                    </a:lnTo>
                    <a:lnTo>
                      <a:pt x="764" y="234"/>
                    </a:lnTo>
                    <a:lnTo>
                      <a:pt x="764" y="230"/>
                    </a:lnTo>
                    <a:lnTo>
                      <a:pt x="749" y="219"/>
                    </a:lnTo>
                    <a:lnTo>
                      <a:pt x="742" y="215"/>
                    </a:lnTo>
                    <a:lnTo>
                      <a:pt x="720" y="213"/>
                    </a:lnTo>
                    <a:lnTo>
                      <a:pt x="694" y="209"/>
                    </a:lnTo>
                    <a:lnTo>
                      <a:pt x="685" y="208"/>
                    </a:lnTo>
                    <a:lnTo>
                      <a:pt x="676" y="204"/>
                    </a:lnTo>
                    <a:lnTo>
                      <a:pt x="667" y="195"/>
                    </a:lnTo>
                    <a:lnTo>
                      <a:pt x="659" y="180"/>
                    </a:lnTo>
                    <a:lnTo>
                      <a:pt x="652" y="171"/>
                    </a:lnTo>
                    <a:lnTo>
                      <a:pt x="642" y="167"/>
                    </a:lnTo>
                    <a:lnTo>
                      <a:pt x="631" y="163"/>
                    </a:lnTo>
                    <a:lnTo>
                      <a:pt x="626" y="161"/>
                    </a:lnTo>
                    <a:lnTo>
                      <a:pt x="611" y="148"/>
                    </a:lnTo>
                    <a:lnTo>
                      <a:pt x="592" y="133"/>
                    </a:lnTo>
                    <a:lnTo>
                      <a:pt x="581" y="119"/>
                    </a:lnTo>
                    <a:lnTo>
                      <a:pt x="568" y="115"/>
                    </a:lnTo>
                    <a:lnTo>
                      <a:pt x="561" y="109"/>
                    </a:lnTo>
                    <a:lnTo>
                      <a:pt x="555" y="95"/>
                    </a:lnTo>
                    <a:lnTo>
                      <a:pt x="539" y="76"/>
                    </a:lnTo>
                    <a:lnTo>
                      <a:pt x="535" y="63"/>
                    </a:lnTo>
                    <a:lnTo>
                      <a:pt x="522" y="50"/>
                    </a:lnTo>
                    <a:lnTo>
                      <a:pt x="516" y="39"/>
                    </a:lnTo>
                    <a:lnTo>
                      <a:pt x="509" y="30"/>
                    </a:lnTo>
                    <a:lnTo>
                      <a:pt x="496" y="20"/>
                    </a:lnTo>
                    <a:lnTo>
                      <a:pt x="483" y="6"/>
                    </a:lnTo>
                    <a:lnTo>
                      <a:pt x="472" y="0"/>
                    </a:lnTo>
                    <a:lnTo>
                      <a:pt x="444" y="2"/>
                    </a:lnTo>
                    <a:lnTo>
                      <a:pt x="433" y="2"/>
                    </a:lnTo>
                    <a:lnTo>
                      <a:pt x="418" y="13"/>
                    </a:lnTo>
                    <a:lnTo>
                      <a:pt x="427" y="22"/>
                    </a:lnTo>
                    <a:lnTo>
                      <a:pt x="416" y="35"/>
                    </a:lnTo>
                    <a:lnTo>
                      <a:pt x="388" y="70"/>
                    </a:lnTo>
                    <a:lnTo>
                      <a:pt x="374" y="78"/>
                    </a:lnTo>
                    <a:lnTo>
                      <a:pt x="335" y="82"/>
                    </a:lnTo>
                    <a:lnTo>
                      <a:pt x="318" y="87"/>
                    </a:lnTo>
                    <a:lnTo>
                      <a:pt x="309" y="96"/>
                    </a:lnTo>
                    <a:lnTo>
                      <a:pt x="305" y="104"/>
                    </a:lnTo>
                    <a:lnTo>
                      <a:pt x="290" y="100"/>
                    </a:lnTo>
                    <a:lnTo>
                      <a:pt x="266" y="104"/>
                    </a:lnTo>
                    <a:lnTo>
                      <a:pt x="251" y="102"/>
                    </a:lnTo>
                    <a:lnTo>
                      <a:pt x="238" y="93"/>
                    </a:lnTo>
                    <a:lnTo>
                      <a:pt x="229" y="82"/>
                    </a:lnTo>
                    <a:lnTo>
                      <a:pt x="220" y="78"/>
                    </a:lnTo>
                    <a:lnTo>
                      <a:pt x="227" y="69"/>
                    </a:lnTo>
                    <a:lnTo>
                      <a:pt x="216" y="59"/>
                    </a:lnTo>
                    <a:lnTo>
                      <a:pt x="207" y="57"/>
                    </a:lnTo>
                    <a:lnTo>
                      <a:pt x="199" y="56"/>
                    </a:lnTo>
                    <a:lnTo>
                      <a:pt x="198" y="59"/>
                    </a:lnTo>
                    <a:lnTo>
                      <a:pt x="205" y="67"/>
                    </a:lnTo>
                    <a:lnTo>
                      <a:pt x="201" y="72"/>
                    </a:lnTo>
                    <a:lnTo>
                      <a:pt x="205" y="83"/>
                    </a:lnTo>
                    <a:lnTo>
                      <a:pt x="207" y="96"/>
                    </a:lnTo>
                    <a:lnTo>
                      <a:pt x="207" y="106"/>
                    </a:lnTo>
                    <a:lnTo>
                      <a:pt x="205" y="108"/>
                    </a:lnTo>
                    <a:lnTo>
                      <a:pt x="198" y="113"/>
                    </a:lnTo>
                    <a:lnTo>
                      <a:pt x="196" y="122"/>
                    </a:lnTo>
                    <a:lnTo>
                      <a:pt x="196" y="132"/>
                    </a:lnTo>
                    <a:lnTo>
                      <a:pt x="194" y="139"/>
                    </a:lnTo>
                    <a:lnTo>
                      <a:pt x="182" y="137"/>
                    </a:lnTo>
                    <a:lnTo>
                      <a:pt x="169" y="130"/>
                    </a:lnTo>
                    <a:lnTo>
                      <a:pt x="161" y="137"/>
                    </a:lnTo>
                    <a:lnTo>
                      <a:pt x="148" y="128"/>
                    </a:lnTo>
                    <a:lnTo>
                      <a:pt x="141" y="126"/>
                    </a:lnTo>
                    <a:lnTo>
                      <a:pt x="132" y="133"/>
                    </a:lnTo>
                    <a:lnTo>
                      <a:pt x="124" y="132"/>
                    </a:lnTo>
                    <a:lnTo>
                      <a:pt x="124" y="126"/>
                    </a:lnTo>
                    <a:lnTo>
                      <a:pt x="93" y="96"/>
                    </a:lnTo>
                    <a:lnTo>
                      <a:pt x="85" y="95"/>
                    </a:lnTo>
                    <a:lnTo>
                      <a:pt x="80" y="100"/>
                    </a:lnTo>
                    <a:lnTo>
                      <a:pt x="67" y="106"/>
                    </a:lnTo>
                    <a:lnTo>
                      <a:pt x="59" y="108"/>
                    </a:lnTo>
                    <a:lnTo>
                      <a:pt x="50" y="98"/>
                    </a:lnTo>
                    <a:lnTo>
                      <a:pt x="28" y="98"/>
                    </a:lnTo>
                    <a:lnTo>
                      <a:pt x="13" y="106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  <p:sp>
          <p:nvSpPr>
            <p:cNvPr id="77" name="Freeform 554"/>
            <p:cNvSpPr>
              <a:spLocks/>
            </p:cNvSpPr>
            <p:nvPr/>
          </p:nvSpPr>
          <p:spPr bwMode="auto">
            <a:xfrm>
              <a:off x="1018" y="1588"/>
              <a:ext cx="168" cy="94"/>
            </a:xfrm>
            <a:custGeom>
              <a:avLst/>
              <a:gdLst>
                <a:gd name="T0" fmla="*/ 0 w 371"/>
                <a:gd name="T1" fmla="*/ 0 h 194"/>
                <a:gd name="T2" fmla="*/ 0 w 371"/>
                <a:gd name="T3" fmla="*/ 0 h 194"/>
                <a:gd name="T4" fmla="*/ 0 w 371"/>
                <a:gd name="T5" fmla="*/ 0 h 194"/>
                <a:gd name="T6" fmla="*/ 0 w 371"/>
                <a:gd name="T7" fmla="*/ 0 h 194"/>
                <a:gd name="T8" fmla="*/ 0 w 371"/>
                <a:gd name="T9" fmla="*/ 0 h 194"/>
                <a:gd name="T10" fmla="*/ 0 w 371"/>
                <a:gd name="T11" fmla="*/ 0 h 194"/>
                <a:gd name="T12" fmla="*/ 0 w 371"/>
                <a:gd name="T13" fmla="*/ 0 h 194"/>
                <a:gd name="T14" fmla="*/ 0 w 371"/>
                <a:gd name="T15" fmla="*/ 0 h 194"/>
                <a:gd name="T16" fmla="*/ 0 w 371"/>
                <a:gd name="T17" fmla="*/ 0 h 194"/>
                <a:gd name="T18" fmla="*/ 0 w 371"/>
                <a:gd name="T19" fmla="*/ 0 h 194"/>
                <a:gd name="T20" fmla="*/ 0 w 371"/>
                <a:gd name="T21" fmla="*/ 0 h 194"/>
                <a:gd name="T22" fmla="*/ 0 w 371"/>
                <a:gd name="T23" fmla="*/ 0 h 194"/>
                <a:gd name="T24" fmla="*/ 0 w 371"/>
                <a:gd name="T25" fmla="*/ 0 h 194"/>
                <a:gd name="T26" fmla="*/ 0 w 371"/>
                <a:gd name="T27" fmla="*/ 0 h 194"/>
                <a:gd name="T28" fmla="*/ 0 w 371"/>
                <a:gd name="T29" fmla="*/ 0 h 194"/>
                <a:gd name="T30" fmla="*/ 0 w 371"/>
                <a:gd name="T31" fmla="*/ 0 h 194"/>
                <a:gd name="T32" fmla="*/ 0 w 371"/>
                <a:gd name="T33" fmla="*/ 0 h 194"/>
                <a:gd name="T34" fmla="*/ 0 w 371"/>
                <a:gd name="T35" fmla="*/ 0 h 194"/>
                <a:gd name="T36" fmla="*/ 0 w 371"/>
                <a:gd name="T37" fmla="*/ 0 h 194"/>
                <a:gd name="T38" fmla="*/ 0 w 371"/>
                <a:gd name="T39" fmla="*/ 0 h 194"/>
                <a:gd name="T40" fmla="*/ 0 w 371"/>
                <a:gd name="T41" fmla="*/ 0 h 194"/>
                <a:gd name="T42" fmla="*/ 0 w 371"/>
                <a:gd name="T43" fmla="*/ 0 h 194"/>
                <a:gd name="T44" fmla="*/ 0 w 371"/>
                <a:gd name="T45" fmla="*/ 0 h 194"/>
                <a:gd name="T46" fmla="*/ 0 w 371"/>
                <a:gd name="T47" fmla="*/ 0 h 194"/>
                <a:gd name="T48" fmla="*/ 0 w 371"/>
                <a:gd name="T49" fmla="*/ 0 h 194"/>
                <a:gd name="T50" fmla="*/ 0 w 371"/>
                <a:gd name="T51" fmla="*/ 0 h 194"/>
                <a:gd name="T52" fmla="*/ 0 w 371"/>
                <a:gd name="T53" fmla="*/ 0 h 194"/>
                <a:gd name="T54" fmla="*/ 0 w 371"/>
                <a:gd name="T55" fmla="*/ 0 h 194"/>
                <a:gd name="T56" fmla="*/ 0 w 371"/>
                <a:gd name="T57" fmla="*/ 0 h 194"/>
                <a:gd name="T58" fmla="*/ 0 w 371"/>
                <a:gd name="T59" fmla="*/ 0 h 194"/>
                <a:gd name="T60" fmla="*/ 0 w 371"/>
                <a:gd name="T61" fmla="*/ 0 h 194"/>
                <a:gd name="T62" fmla="*/ 0 w 371"/>
                <a:gd name="T63" fmla="*/ 0 h 194"/>
                <a:gd name="T64" fmla="*/ 0 w 371"/>
                <a:gd name="T65" fmla="*/ 0 h 194"/>
                <a:gd name="T66" fmla="*/ 0 w 371"/>
                <a:gd name="T67" fmla="*/ 0 h 194"/>
                <a:gd name="T68" fmla="*/ 0 w 371"/>
                <a:gd name="T69" fmla="*/ 0 h 19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71" h="194">
                  <a:moveTo>
                    <a:pt x="109" y="76"/>
                  </a:moveTo>
                  <a:lnTo>
                    <a:pt x="91" y="65"/>
                  </a:lnTo>
                  <a:lnTo>
                    <a:pt x="87" y="52"/>
                  </a:lnTo>
                  <a:lnTo>
                    <a:pt x="83" y="39"/>
                  </a:lnTo>
                  <a:lnTo>
                    <a:pt x="74" y="26"/>
                  </a:lnTo>
                  <a:lnTo>
                    <a:pt x="59" y="26"/>
                  </a:lnTo>
                  <a:lnTo>
                    <a:pt x="48" y="32"/>
                  </a:lnTo>
                  <a:lnTo>
                    <a:pt x="33" y="46"/>
                  </a:lnTo>
                  <a:lnTo>
                    <a:pt x="15" y="80"/>
                  </a:lnTo>
                  <a:lnTo>
                    <a:pt x="17" y="89"/>
                  </a:lnTo>
                  <a:lnTo>
                    <a:pt x="17" y="98"/>
                  </a:lnTo>
                  <a:lnTo>
                    <a:pt x="13" y="104"/>
                  </a:lnTo>
                  <a:lnTo>
                    <a:pt x="6" y="111"/>
                  </a:lnTo>
                  <a:lnTo>
                    <a:pt x="0" y="119"/>
                  </a:lnTo>
                  <a:lnTo>
                    <a:pt x="4" y="128"/>
                  </a:lnTo>
                  <a:lnTo>
                    <a:pt x="4" y="149"/>
                  </a:lnTo>
                  <a:lnTo>
                    <a:pt x="7" y="165"/>
                  </a:lnTo>
                  <a:lnTo>
                    <a:pt x="15" y="169"/>
                  </a:lnTo>
                  <a:lnTo>
                    <a:pt x="30" y="163"/>
                  </a:lnTo>
                  <a:lnTo>
                    <a:pt x="48" y="152"/>
                  </a:lnTo>
                  <a:lnTo>
                    <a:pt x="56" y="145"/>
                  </a:lnTo>
                  <a:lnTo>
                    <a:pt x="70" y="149"/>
                  </a:lnTo>
                  <a:lnTo>
                    <a:pt x="85" y="152"/>
                  </a:lnTo>
                  <a:lnTo>
                    <a:pt x="98" y="156"/>
                  </a:lnTo>
                  <a:lnTo>
                    <a:pt x="107" y="160"/>
                  </a:lnTo>
                  <a:lnTo>
                    <a:pt x="126" y="149"/>
                  </a:lnTo>
                  <a:lnTo>
                    <a:pt x="135" y="149"/>
                  </a:lnTo>
                  <a:lnTo>
                    <a:pt x="144" y="154"/>
                  </a:lnTo>
                  <a:lnTo>
                    <a:pt x="157" y="158"/>
                  </a:lnTo>
                  <a:lnTo>
                    <a:pt x="168" y="149"/>
                  </a:lnTo>
                  <a:lnTo>
                    <a:pt x="185" y="145"/>
                  </a:lnTo>
                  <a:lnTo>
                    <a:pt x="196" y="147"/>
                  </a:lnTo>
                  <a:lnTo>
                    <a:pt x="205" y="163"/>
                  </a:lnTo>
                  <a:lnTo>
                    <a:pt x="224" y="165"/>
                  </a:lnTo>
                  <a:lnTo>
                    <a:pt x="247" y="163"/>
                  </a:lnTo>
                  <a:lnTo>
                    <a:pt x="262" y="181"/>
                  </a:lnTo>
                  <a:lnTo>
                    <a:pt x="273" y="192"/>
                  </a:lnTo>
                  <a:lnTo>
                    <a:pt x="284" y="194"/>
                  </a:lnTo>
                  <a:lnTo>
                    <a:pt x="301" y="187"/>
                  </a:lnTo>
                  <a:lnTo>
                    <a:pt x="317" y="185"/>
                  </a:lnTo>
                  <a:lnTo>
                    <a:pt x="328" y="176"/>
                  </a:lnTo>
                  <a:lnTo>
                    <a:pt x="334" y="167"/>
                  </a:lnTo>
                  <a:lnTo>
                    <a:pt x="354" y="145"/>
                  </a:lnTo>
                  <a:lnTo>
                    <a:pt x="365" y="134"/>
                  </a:lnTo>
                  <a:lnTo>
                    <a:pt x="371" y="117"/>
                  </a:lnTo>
                  <a:lnTo>
                    <a:pt x="367" y="91"/>
                  </a:lnTo>
                  <a:lnTo>
                    <a:pt x="358" y="85"/>
                  </a:lnTo>
                  <a:lnTo>
                    <a:pt x="341" y="69"/>
                  </a:lnTo>
                  <a:lnTo>
                    <a:pt x="334" y="52"/>
                  </a:lnTo>
                  <a:lnTo>
                    <a:pt x="327" y="33"/>
                  </a:lnTo>
                  <a:lnTo>
                    <a:pt x="312" y="20"/>
                  </a:lnTo>
                  <a:lnTo>
                    <a:pt x="303" y="19"/>
                  </a:lnTo>
                  <a:lnTo>
                    <a:pt x="273" y="20"/>
                  </a:lnTo>
                  <a:lnTo>
                    <a:pt x="260" y="30"/>
                  </a:lnTo>
                  <a:lnTo>
                    <a:pt x="251" y="33"/>
                  </a:lnTo>
                  <a:lnTo>
                    <a:pt x="235" y="19"/>
                  </a:lnTo>
                  <a:lnTo>
                    <a:pt x="222" y="13"/>
                  </a:lnTo>
                  <a:lnTo>
                    <a:pt x="213" y="4"/>
                  </a:lnTo>
                  <a:lnTo>
                    <a:pt x="207" y="2"/>
                  </a:lnTo>
                  <a:lnTo>
                    <a:pt x="191" y="0"/>
                  </a:lnTo>
                  <a:lnTo>
                    <a:pt x="178" y="4"/>
                  </a:lnTo>
                  <a:lnTo>
                    <a:pt x="167" y="4"/>
                  </a:lnTo>
                  <a:lnTo>
                    <a:pt x="161" y="9"/>
                  </a:lnTo>
                  <a:lnTo>
                    <a:pt x="155" y="19"/>
                  </a:lnTo>
                  <a:lnTo>
                    <a:pt x="155" y="39"/>
                  </a:lnTo>
                  <a:lnTo>
                    <a:pt x="159" y="61"/>
                  </a:lnTo>
                  <a:lnTo>
                    <a:pt x="159" y="71"/>
                  </a:lnTo>
                  <a:lnTo>
                    <a:pt x="144" y="85"/>
                  </a:lnTo>
                  <a:lnTo>
                    <a:pt x="135" y="93"/>
                  </a:lnTo>
                  <a:lnTo>
                    <a:pt x="128" y="84"/>
                  </a:lnTo>
                  <a:lnTo>
                    <a:pt x="109" y="76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78" name="Group 555"/>
            <p:cNvGrpSpPr>
              <a:grpSpLocks/>
            </p:cNvGrpSpPr>
            <p:nvPr/>
          </p:nvGrpSpPr>
          <p:grpSpPr bwMode="auto">
            <a:xfrm>
              <a:off x="343" y="1461"/>
              <a:ext cx="206" cy="368"/>
              <a:chOff x="1158" y="1432"/>
              <a:chExt cx="452" cy="754"/>
            </a:xfrm>
          </p:grpSpPr>
          <p:sp>
            <p:nvSpPr>
              <p:cNvPr id="126" name="Freeform 556"/>
              <p:cNvSpPr>
                <a:spLocks/>
              </p:cNvSpPr>
              <p:nvPr/>
            </p:nvSpPr>
            <p:spPr bwMode="auto">
              <a:xfrm>
                <a:off x="1158" y="1441"/>
                <a:ext cx="452" cy="745"/>
              </a:xfrm>
              <a:custGeom>
                <a:avLst/>
                <a:gdLst>
                  <a:gd name="T0" fmla="*/ 147 w 452"/>
                  <a:gd name="T1" fmla="*/ 515 h 745"/>
                  <a:gd name="T2" fmla="*/ 97 w 452"/>
                  <a:gd name="T3" fmla="*/ 549 h 745"/>
                  <a:gd name="T4" fmla="*/ 84 w 452"/>
                  <a:gd name="T5" fmla="*/ 580 h 745"/>
                  <a:gd name="T6" fmla="*/ 113 w 452"/>
                  <a:gd name="T7" fmla="*/ 597 h 745"/>
                  <a:gd name="T8" fmla="*/ 137 w 452"/>
                  <a:gd name="T9" fmla="*/ 608 h 745"/>
                  <a:gd name="T10" fmla="*/ 181 w 452"/>
                  <a:gd name="T11" fmla="*/ 617 h 745"/>
                  <a:gd name="T12" fmla="*/ 152 w 452"/>
                  <a:gd name="T13" fmla="*/ 651 h 745"/>
                  <a:gd name="T14" fmla="*/ 87 w 452"/>
                  <a:gd name="T15" fmla="*/ 632 h 745"/>
                  <a:gd name="T16" fmla="*/ 41 w 452"/>
                  <a:gd name="T17" fmla="*/ 671 h 745"/>
                  <a:gd name="T18" fmla="*/ 2 w 452"/>
                  <a:gd name="T19" fmla="*/ 691 h 745"/>
                  <a:gd name="T20" fmla="*/ 22 w 452"/>
                  <a:gd name="T21" fmla="*/ 708 h 745"/>
                  <a:gd name="T22" fmla="*/ 59 w 452"/>
                  <a:gd name="T23" fmla="*/ 702 h 745"/>
                  <a:gd name="T24" fmla="*/ 110 w 452"/>
                  <a:gd name="T25" fmla="*/ 723 h 745"/>
                  <a:gd name="T26" fmla="*/ 148 w 452"/>
                  <a:gd name="T27" fmla="*/ 689 h 745"/>
                  <a:gd name="T28" fmla="*/ 183 w 452"/>
                  <a:gd name="T29" fmla="*/ 710 h 745"/>
                  <a:gd name="T30" fmla="*/ 231 w 452"/>
                  <a:gd name="T31" fmla="*/ 717 h 745"/>
                  <a:gd name="T32" fmla="*/ 266 w 452"/>
                  <a:gd name="T33" fmla="*/ 714 h 745"/>
                  <a:gd name="T34" fmla="*/ 315 w 452"/>
                  <a:gd name="T35" fmla="*/ 734 h 745"/>
                  <a:gd name="T36" fmla="*/ 357 w 452"/>
                  <a:gd name="T37" fmla="*/ 738 h 745"/>
                  <a:gd name="T38" fmla="*/ 398 w 452"/>
                  <a:gd name="T39" fmla="*/ 723 h 745"/>
                  <a:gd name="T40" fmla="*/ 381 w 452"/>
                  <a:gd name="T41" fmla="*/ 689 h 745"/>
                  <a:gd name="T42" fmla="*/ 383 w 452"/>
                  <a:gd name="T43" fmla="*/ 667 h 745"/>
                  <a:gd name="T44" fmla="*/ 437 w 452"/>
                  <a:gd name="T45" fmla="*/ 632 h 745"/>
                  <a:gd name="T46" fmla="*/ 452 w 452"/>
                  <a:gd name="T47" fmla="*/ 584 h 745"/>
                  <a:gd name="T48" fmla="*/ 413 w 452"/>
                  <a:gd name="T49" fmla="*/ 558 h 745"/>
                  <a:gd name="T50" fmla="*/ 385 w 452"/>
                  <a:gd name="T51" fmla="*/ 556 h 745"/>
                  <a:gd name="T52" fmla="*/ 394 w 452"/>
                  <a:gd name="T53" fmla="*/ 510 h 745"/>
                  <a:gd name="T54" fmla="*/ 394 w 452"/>
                  <a:gd name="T55" fmla="*/ 447 h 745"/>
                  <a:gd name="T56" fmla="*/ 354 w 452"/>
                  <a:gd name="T57" fmla="*/ 374 h 745"/>
                  <a:gd name="T58" fmla="*/ 354 w 452"/>
                  <a:gd name="T59" fmla="*/ 317 h 745"/>
                  <a:gd name="T60" fmla="*/ 341 w 452"/>
                  <a:gd name="T61" fmla="*/ 272 h 745"/>
                  <a:gd name="T62" fmla="*/ 298 w 452"/>
                  <a:gd name="T63" fmla="*/ 248 h 745"/>
                  <a:gd name="T64" fmla="*/ 294 w 452"/>
                  <a:gd name="T65" fmla="*/ 230 h 745"/>
                  <a:gd name="T66" fmla="*/ 331 w 452"/>
                  <a:gd name="T67" fmla="*/ 235 h 745"/>
                  <a:gd name="T68" fmla="*/ 389 w 452"/>
                  <a:gd name="T69" fmla="*/ 165 h 745"/>
                  <a:gd name="T70" fmla="*/ 385 w 452"/>
                  <a:gd name="T71" fmla="*/ 120 h 745"/>
                  <a:gd name="T72" fmla="*/ 331 w 452"/>
                  <a:gd name="T73" fmla="*/ 98 h 745"/>
                  <a:gd name="T74" fmla="*/ 302 w 452"/>
                  <a:gd name="T75" fmla="*/ 100 h 745"/>
                  <a:gd name="T76" fmla="*/ 318 w 452"/>
                  <a:gd name="T77" fmla="*/ 72 h 745"/>
                  <a:gd name="T78" fmla="*/ 376 w 452"/>
                  <a:gd name="T79" fmla="*/ 37 h 745"/>
                  <a:gd name="T80" fmla="*/ 339 w 452"/>
                  <a:gd name="T81" fmla="*/ 13 h 745"/>
                  <a:gd name="T82" fmla="*/ 278 w 452"/>
                  <a:gd name="T83" fmla="*/ 22 h 745"/>
                  <a:gd name="T84" fmla="*/ 250 w 452"/>
                  <a:gd name="T85" fmla="*/ 48 h 745"/>
                  <a:gd name="T86" fmla="*/ 231 w 452"/>
                  <a:gd name="T87" fmla="*/ 83 h 745"/>
                  <a:gd name="T88" fmla="*/ 183 w 452"/>
                  <a:gd name="T89" fmla="*/ 143 h 745"/>
                  <a:gd name="T90" fmla="*/ 214 w 452"/>
                  <a:gd name="T91" fmla="*/ 155 h 745"/>
                  <a:gd name="T92" fmla="*/ 169 w 452"/>
                  <a:gd name="T93" fmla="*/ 230 h 745"/>
                  <a:gd name="T94" fmla="*/ 185 w 452"/>
                  <a:gd name="T95" fmla="*/ 241 h 745"/>
                  <a:gd name="T96" fmla="*/ 213 w 452"/>
                  <a:gd name="T97" fmla="*/ 257 h 745"/>
                  <a:gd name="T98" fmla="*/ 181 w 452"/>
                  <a:gd name="T99" fmla="*/ 302 h 745"/>
                  <a:gd name="T100" fmla="*/ 226 w 452"/>
                  <a:gd name="T101" fmla="*/ 331 h 745"/>
                  <a:gd name="T102" fmla="*/ 253 w 452"/>
                  <a:gd name="T103" fmla="*/ 341 h 745"/>
                  <a:gd name="T104" fmla="*/ 244 w 452"/>
                  <a:gd name="T105" fmla="*/ 405 h 745"/>
                  <a:gd name="T106" fmla="*/ 242 w 452"/>
                  <a:gd name="T107" fmla="*/ 449 h 745"/>
                  <a:gd name="T108" fmla="*/ 222 w 452"/>
                  <a:gd name="T109" fmla="*/ 469 h 74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452" h="745">
                    <a:moveTo>
                      <a:pt x="135" y="478"/>
                    </a:moveTo>
                    <a:lnTo>
                      <a:pt x="156" y="497"/>
                    </a:lnTo>
                    <a:lnTo>
                      <a:pt x="147" y="515"/>
                    </a:lnTo>
                    <a:lnTo>
                      <a:pt x="134" y="530"/>
                    </a:lnTo>
                    <a:lnTo>
                      <a:pt x="113" y="540"/>
                    </a:lnTo>
                    <a:lnTo>
                      <a:pt x="97" y="549"/>
                    </a:lnTo>
                    <a:lnTo>
                      <a:pt x="80" y="551"/>
                    </a:lnTo>
                    <a:lnTo>
                      <a:pt x="71" y="558"/>
                    </a:lnTo>
                    <a:lnTo>
                      <a:pt x="84" y="580"/>
                    </a:lnTo>
                    <a:lnTo>
                      <a:pt x="104" y="580"/>
                    </a:lnTo>
                    <a:lnTo>
                      <a:pt x="113" y="582"/>
                    </a:lnTo>
                    <a:lnTo>
                      <a:pt x="113" y="597"/>
                    </a:lnTo>
                    <a:lnTo>
                      <a:pt x="124" y="597"/>
                    </a:lnTo>
                    <a:lnTo>
                      <a:pt x="132" y="593"/>
                    </a:lnTo>
                    <a:lnTo>
                      <a:pt x="137" y="608"/>
                    </a:lnTo>
                    <a:lnTo>
                      <a:pt x="148" y="621"/>
                    </a:lnTo>
                    <a:lnTo>
                      <a:pt x="167" y="621"/>
                    </a:lnTo>
                    <a:lnTo>
                      <a:pt x="181" y="617"/>
                    </a:lnTo>
                    <a:lnTo>
                      <a:pt x="192" y="621"/>
                    </a:lnTo>
                    <a:lnTo>
                      <a:pt x="163" y="645"/>
                    </a:lnTo>
                    <a:lnTo>
                      <a:pt x="152" y="651"/>
                    </a:lnTo>
                    <a:lnTo>
                      <a:pt x="137" y="645"/>
                    </a:lnTo>
                    <a:lnTo>
                      <a:pt x="104" y="632"/>
                    </a:lnTo>
                    <a:lnTo>
                      <a:pt x="87" y="632"/>
                    </a:lnTo>
                    <a:lnTo>
                      <a:pt x="72" y="645"/>
                    </a:lnTo>
                    <a:lnTo>
                      <a:pt x="52" y="662"/>
                    </a:lnTo>
                    <a:lnTo>
                      <a:pt x="41" y="671"/>
                    </a:lnTo>
                    <a:lnTo>
                      <a:pt x="28" y="675"/>
                    </a:lnTo>
                    <a:lnTo>
                      <a:pt x="13" y="682"/>
                    </a:lnTo>
                    <a:lnTo>
                      <a:pt x="2" y="691"/>
                    </a:lnTo>
                    <a:lnTo>
                      <a:pt x="0" y="697"/>
                    </a:lnTo>
                    <a:lnTo>
                      <a:pt x="13" y="699"/>
                    </a:lnTo>
                    <a:lnTo>
                      <a:pt x="22" y="708"/>
                    </a:lnTo>
                    <a:lnTo>
                      <a:pt x="35" y="714"/>
                    </a:lnTo>
                    <a:lnTo>
                      <a:pt x="48" y="708"/>
                    </a:lnTo>
                    <a:lnTo>
                      <a:pt x="59" y="702"/>
                    </a:lnTo>
                    <a:lnTo>
                      <a:pt x="72" y="704"/>
                    </a:lnTo>
                    <a:lnTo>
                      <a:pt x="91" y="715"/>
                    </a:lnTo>
                    <a:lnTo>
                      <a:pt x="110" y="723"/>
                    </a:lnTo>
                    <a:lnTo>
                      <a:pt x="122" y="715"/>
                    </a:lnTo>
                    <a:lnTo>
                      <a:pt x="128" y="701"/>
                    </a:lnTo>
                    <a:lnTo>
                      <a:pt x="148" y="689"/>
                    </a:lnTo>
                    <a:lnTo>
                      <a:pt x="161" y="689"/>
                    </a:lnTo>
                    <a:lnTo>
                      <a:pt x="173" y="702"/>
                    </a:lnTo>
                    <a:lnTo>
                      <a:pt x="183" y="710"/>
                    </a:lnTo>
                    <a:lnTo>
                      <a:pt x="198" y="710"/>
                    </a:lnTo>
                    <a:lnTo>
                      <a:pt x="218" y="712"/>
                    </a:lnTo>
                    <a:lnTo>
                      <a:pt x="231" y="717"/>
                    </a:lnTo>
                    <a:lnTo>
                      <a:pt x="244" y="708"/>
                    </a:lnTo>
                    <a:lnTo>
                      <a:pt x="255" y="708"/>
                    </a:lnTo>
                    <a:lnTo>
                      <a:pt x="266" y="714"/>
                    </a:lnTo>
                    <a:lnTo>
                      <a:pt x="279" y="728"/>
                    </a:lnTo>
                    <a:lnTo>
                      <a:pt x="296" y="730"/>
                    </a:lnTo>
                    <a:lnTo>
                      <a:pt x="315" y="734"/>
                    </a:lnTo>
                    <a:lnTo>
                      <a:pt x="328" y="741"/>
                    </a:lnTo>
                    <a:lnTo>
                      <a:pt x="344" y="745"/>
                    </a:lnTo>
                    <a:lnTo>
                      <a:pt x="357" y="738"/>
                    </a:lnTo>
                    <a:lnTo>
                      <a:pt x="374" y="728"/>
                    </a:lnTo>
                    <a:lnTo>
                      <a:pt x="385" y="726"/>
                    </a:lnTo>
                    <a:lnTo>
                      <a:pt x="398" y="723"/>
                    </a:lnTo>
                    <a:lnTo>
                      <a:pt x="411" y="712"/>
                    </a:lnTo>
                    <a:lnTo>
                      <a:pt x="402" y="701"/>
                    </a:lnTo>
                    <a:lnTo>
                      <a:pt x="381" y="689"/>
                    </a:lnTo>
                    <a:lnTo>
                      <a:pt x="374" y="682"/>
                    </a:lnTo>
                    <a:lnTo>
                      <a:pt x="374" y="675"/>
                    </a:lnTo>
                    <a:lnTo>
                      <a:pt x="383" y="667"/>
                    </a:lnTo>
                    <a:lnTo>
                      <a:pt x="398" y="665"/>
                    </a:lnTo>
                    <a:lnTo>
                      <a:pt x="413" y="658"/>
                    </a:lnTo>
                    <a:lnTo>
                      <a:pt x="437" y="632"/>
                    </a:lnTo>
                    <a:lnTo>
                      <a:pt x="448" y="619"/>
                    </a:lnTo>
                    <a:lnTo>
                      <a:pt x="452" y="597"/>
                    </a:lnTo>
                    <a:lnTo>
                      <a:pt x="452" y="584"/>
                    </a:lnTo>
                    <a:lnTo>
                      <a:pt x="441" y="575"/>
                    </a:lnTo>
                    <a:lnTo>
                      <a:pt x="426" y="564"/>
                    </a:lnTo>
                    <a:lnTo>
                      <a:pt x="413" y="558"/>
                    </a:lnTo>
                    <a:lnTo>
                      <a:pt x="398" y="560"/>
                    </a:lnTo>
                    <a:lnTo>
                      <a:pt x="389" y="565"/>
                    </a:lnTo>
                    <a:lnTo>
                      <a:pt x="385" y="556"/>
                    </a:lnTo>
                    <a:lnTo>
                      <a:pt x="393" y="541"/>
                    </a:lnTo>
                    <a:lnTo>
                      <a:pt x="396" y="530"/>
                    </a:lnTo>
                    <a:lnTo>
                      <a:pt x="394" y="510"/>
                    </a:lnTo>
                    <a:lnTo>
                      <a:pt x="393" y="482"/>
                    </a:lnTo>
                    <a:lnTo>
                      <a:pt x="398" y="460"/>
                    </a:lnTo>
                    <a:lnTo>
                      <a:pt x="394" y="447"/>
                    </a:lnTo>
                    <a:lnTo>
                      <a:pt x="385" y="431"/>
                    </a:lnTo>
                    <a:lnTo>
                      <a:pt x="363" y="392"/>
                    </a:lnTo>
                    <a:lnTo>
                      <a:pt x="354" y="374"/>
                    </a:lnTo>
                    <a:lnTo>
                      <a:pt x="350" y="352"/>
                    </a:lnTo>
                    <a:lnTo>
                      <a:pt x="348" y="339"/>
                    </a:lnTo>
                    <a:lnTo>
                      <a:pt x="354" y="317"/>
                    </a:lnTo>
                    <a:lnTo>
                      <a:pt x="354" y="300"/>
                    </a:lnTo>
                    <a:lnTo>
                      <a:pt x="350" y="281"/>
                    </a:lnTo>
                    <a:lnTo>
                      <a:pt x="341" y="272"/>
                    </a:lnTo>
                    <a:lnTo>
                      <a:pt x="324" y="255"/>
                    </a:lnTo>
                    <a:lnTo>
                      <a:pt x="311" y="250"/>
                    </a:lnTo>
                    <a:lnTo>
                      <a:pt x="298" y="248"/>
                    </a:lnTo>
                    <a:lnTo>
                      <a:pt x="289" y="246"/>
                    </a:lnTo>
                    <a:lnTo>
                      <a:pt x="289" y="237"/>
                    </a:lnTo>
                    <a:lnTo>
                      <a:pt x="294" y="230"/>
                    </a:lnTo>
                    <a:lnTo>
                      <a:pt x="309" y="228"/>
                    </a:lnTo>
                    <a:lnTo>
                      <a:pt x="322" y="233"/>
                    </a:lnTo>
                    <a:lnTo>
                      <a:pt x="331" y="235"/>
                    </a:lnTo>
                    <a:lnTo>
                      <a:pt x="337" y="226"/>
                    </a:lnTo>
                    <a:lnTo>
                      <a:pt x="335" y="215"/>
                    </a:lnTo>
                    <a:lnTo>
                      <a:pt x="389" y="165"/>
                    </a:lnTo>
                    <a:lnTo>
                      <a:pt x="398" y="154"/>
                    </a:lnTo>
                    <a:lnTo>
                      <a:pt x="398" y="131"/>
                    </a:lnTo>
                    <a:lnTo>
                      <a:pt x="385" y="120"/>
                    </a:lnTo>
                    <a:lnTo>
                      <a:pt x="370" y="118"/>
                    </a:lnTo>
                    <a:lnTo>
                      <a:pt x="357" y="98"/>
                    </a:lnTo>
                    <a:lnTo>
                      <a:pt x="331" y="98"/>
                    </a:lnTo>
                    <a:lnTo>
                      <a:pt x="307" y="102"/>
                    </a:lnTo>
                    <a:lnTo>
                      <a:pt x="302" y="100"/>
                    </a:lnTo>
                    <a:lnTo>
                      <a:pt x="296" y="91"/>
                    </a:lnTo>
                    <a:lnTo>
                      <a:pt x="307" y="83"/>
                    </a:lnTo>
                    <a:lnTo>
                      <a:pt x="318" y="72"/>
                    </a:lnTo>
                    <a:lnTo>
                      <a:pt x="341" y="52"/>
                    </a:lnTo>
                    <a:lnTo>
                      <a:pt x="359" y="50"/>
                    </a:lnTo>
                    <a:lnTo>
                      <a:pt x="376" y="37"/>
                    </a:lnTo>
                    <a:lnTo>
                      <a:pt x="393" y="24"/>
                    </a:lnTo>
                    <a:lnTo>
                      <a:pt x="355" y="15"/>
                    </a:lnTo>
                    <a:lnTo>
                      <a:pt x="339" y="13"/>
                    </a:lnTo>
                    <a:lnTo>
                      <a:pt x="320" y="11"/>
                    </a:lnTo>
                    <a:lnTo>
                      <a:pt x="298" y="0"/>
                    </a:lnTo>
                    <a:lnTo>
                      <a:pt x="278" y="22"/>
                    </a:lnTo>
                    <a:lnTo>
                      <a:pt x="279" y="33"/>
                    </a:lnTo>
                    <a:lnTo>
                      <a:pt x="268" y="37"/>
                    </a:lnTo>
                    <a:lnTo>
                      <a:pt x="250" y="48"/>
                    </a:lnTo>
                    <a:lnTo>
                      <a:pt x="233" y="54"/>
                    </a:lnTo>
                    <a:lnTo>
                      <a:pt x="233" y="70"/>
                    </a:lnTo>
                    <a:lnTo>
                      <a:pt x="231" y="83"/>
                    </a:lnTo>
                    <a:lnTo>
                      <a:pt x="216" y="104"/>
                    </a:lnTo>
                    <a:lnTo>
                      <a:pt x="192" y="130"/>
                    </a:lnTo>
                    <a:lnTo>
                      <a:pt x="183" y="143"/>
                    </a:lnTo>
                    <a:lnTo>
                      <a:pt x="188" y="152"/>
                    </a:lnTo>
                    <a:lnTo>
                      <a:pt x="213" y="150"/>
                    </a:lnTo>
                    <a:lnTo>
                      <a:pt x="214" y="155"/>
                    </a:lnTo>
                    <a:lnTo>
                      <a:pt x="214" y="165"/>
                    </a:lnTo>
                    <a:lnTo>
                      <a:pt x="181" y="207"/>
                    </a:lnTo>
                    <a:lnTo>
                      <a:pt x="169" y="230"/>
                    </a:lnTo>
                    <a:lnTo>
                      <a:pt x="161" y="250"/>
                    </a:lnTo>
                    <a:lnTo>
                      <a:pt x="169" y="259"/>
                    </a:lnTo>
                    <a:lnTo>
                      <a:pt x="185" y="241"/>
                    </a:lnTo>
                    <a:lnTo>
                      <a:pt x="200" y="220"/>
                    </a:lnTo>
                    <a:lnTo>
                      <a:pt x="211" y="226"/>
                    </a:lnTo>
                    <a:lnTo>
                      <a:pt x="213" y="257"/>
                    </a:lnTo>
                    <a:lnTo>
                      <a:pt x="214" y="278"/>
                    </a:lnTo>
                    <a:lnTo>
                      <a:pt x="194" y="289"/>
                    </a:lnTo>
                    <a:lnTo>
                      <a:pt x="181" y="302"/>
                    </a:lnTo>
                    <a:lnTo>
                      <a:pt x="176" y="313"/>
                    </a:lnTo>
                    <a:lnTo>
                      <a:pt x="203" y="335"/>
                    </a:lnTo>
                    <a:lnTo>
                      <a:pt x="226" y="331"/>
                    </a:lnTo>
                    <a:lnTo>
                      <a:pt x="231" y="344"/>
                    </a:lnTo>
                    <a:lnTo>
                      <a:pt x="255" y="329"/>
                    </a:lnTo>
                    <a:lnTo>
                      <a:pt x="253" y="341"/>
                    </a:lnTo>
                    <a:lnTo>
                      <a:pt x="233" y="365"/>
                    </a:lnTo>
                    <a:lnTo>
                      <a:pt x="242" y="391"/>
                    </a:lnTo>
                    <a:lnTo>
                      <a:pt x="244" y="405"/>
                    </a:lnTo>
                    <a:lnTo>
                      <a:pt x="265" y="407"/>
                    </a:lnTo>
                    <a:lnTo>
                      <a:pt x="266" y="420"/>
                    </a:lnTo>
                    <a:lnTo>
                      <a:pt x="242" y="449"/>
                    </a:lnTo>
                    <a:lnTo>
                      <a:pt x="233" y="445"/>
                    </a:lnTo>
                    <a:lnTo>
                      <a:pt x="224" y="454"/>
                    </a:lnTo>
                    <a:lnTo>
                      <a:pt x="222" y="469"/>
                    </a:lnTo>
                    <a:lnTo>
                      <a:pt x="198" y="456"/>
                    </a:lnTo>
                    <a:lnTo>
                      <a:pt x="135" y="478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27" name="Freeform 557"/>
              <p:cNvSpPr>
                <a:spLocks/>
              </p:cNvSpPr>
              <p:nvPr/>
            </p:nvSpPr>
            <p:spPr bwMode="auto">
              <a:xfrm>
                <a:off x="1321" y="1802"/>
                <a:ext cx="38" cy="27"/>
              </a:xfrm>
              <a:custGeom>
                <a:avLst/>
                <a:gdLst>
                  <a:gd name="T0" fmla="*/ 20 w 38"/>
                  <a:gd name="T1" fmla="*/ 0 h 27"/>
                  <a:gd name="T2" fmla="*/ 36 w 38"/>
                  <a:gd name="T3" fmla="*/ 2 h 27"/>
                  <a:gd name="T4" fmla="*/ 38 w 38"/>
                  <a:gd name="T5" fmla="*/ 12 h 27"/>
                  <a:gd name="T6" fmla="*/ 21 w 38"/>
                  <a:gd name="T7" fmla="*/ 23 h 27"/>
                  <a:gd name="T8" fmla="*/ 2 w 38"/>
                  <a:gd name="T9" fmla="*/ 27 h 27"/>
                  <a:gd name="T10" fmla="*/ 0 w 38"/>
                  <a:gd name="T11" fmla="*/ 15 h 27"/>
                  <a:gd name="T12" fmla="*/ 20 w 38"/>
                  <a:gd name="T13" fmla="*/ 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" h="27">
                    <a:moveTo>
                      <a:pt x="20" y="0"/>
                    </a:moveTo>
                    <a:lnTo>
                      <a:pt x="36" y="2"/>
                    </a:lnTo>
                    <a:lnTo>
                      <a:pt x="38" y="12"/>
                    </a:lnTo>
                    <a:lnTo>
                      <a:pt x="21" y="23"/>
                    </a:lnTo>
                    <a:lnTo>
                      <a:pt x="2" y="27"/>
                    </a:lnTo>
                    <a:lnTo>
                      <a:pt x="0" y="1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28" name="Freeform 558"/>
              <p:cNvSpPr>
                <a:spLocks/>
              </p:cNvSpPr>
              <p:nvPr/>
            </p:nvSpPr>
            <p:spPr bwMode="auto">
              <a:xfrm>
                <a:off x="1295" y="1627"/>
                <a:ext cx="37" cy="27"/>
              </a:xfrm>
              <a:custGeom>
                <a:avLst/>
                <a:gdLst>
                  <a:gd name="T0" fmla="*/ 31 w 37"/>
                  <a:gd name="T1" fmla="*/ 0 h 27"/>
                  <a:gd name="T2" fmla="*/ 37 w 37"/>
                  <a:gd name="T3" fmla="*/ 13 h 27"/>
                  <a:gd name="T4" fmla="*/ 19 w 37"/>
                  <a:gd name="T5" fmla="*/ 23 h 27"/>
                  <a:gd name="T6" fmla="*/ 4 w 37"/>
                  <a:gd name="T7" fmla="*/ 27 h 27"/>
                  <a:gd name="T8" fmla="*/ 0 w 37"/>
                  <a:gd name="T9" fmla="*/ 14 h 27"/>
                  <a:gd name="T10" fmla="*/ 7 w 37"/>
                  <a:gd name="T11" fmla="*/ 5 h 27"/>
                  <a:gd name="T12" fmla="*/ 31 w 37"/>
                  <a:gd name="T13" fmla="*/ 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" h="27">
                    <a:moveTo>
                      <a:pt x="31" y="0"/>
                    </a:moveTo>
                    <a:lnTo>
                      <a:pt x="37" y="13"/>
                    </a:lnTo>
                    <a:lnTo>
                      <a:pt x="19" y="23"/>
                    </a:lnTo>
                    <a:lnTo>
                      <a:pt x="4" y="27"/>
                    </a:lnTo>
                    <a:lnTo>
                      <a:pt x="0" y="14"/>
                    </a:lnTo>
                    <a:lnTo>
                      <a:pt x="7" y="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29" name="Freeform 559"/>
              <p:cNvSpPr>
                <a:spLocks/>
              </p:cNvSpPr>
              <p:nvPr/>
            </p:nvSpPr>
            <p:spPr bwMode="auto">
              <a:xfrm>
                <a:off x="1350" y="1491"/>
                <a:ext cx="20" cy="52"/>
              </a:xfrm>
              <a:custGeom>
                <a:avLst/>
                <a:gdLst>
                  <a:gd name="T0" fmla="*/ 9 w 20"/>
                  <a:gd name="T1" fmla="*/ 52 h 52"/>
                  <a:gd name="T2" fmla="*/ 20 w 20"/>
                  <a:gd name="T3" fmla="*/ 39 h 52"/>
                  <a:gd name="T4" fmla="*/ 16 w 20"/>
                  <a:gd name="T5" fmla="*/ 22 h 52"/>
                  <a:gd name="T6" fmla="*/ 13 w 20"/>
                  <a:gd name="T7" fmla="*/ 13 h 52"/>
                  <a:gd name="T8" fmla="*/ 9 w 20"/>
                  <a:gd name="T9" fmla="*/ 0 h 52"/>
                  <a:gd name="T10" fmla="*/ 0 w 20"/>
                  <a:gd name="T11" fmla="*/ 6 h 52"/>
                  <a:gd name="T12" fmla="*/ 5 w 20"/>
                  <a:gd name="T13" fmla="*/ 24 h 52"/>
                  <a:gd name="T14" fmla="*/ 9 w 20"/>
                  <a:gd name="T15" fmla="*/ 52 h 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0" h="52">
                    <a:moveTo>
                      <a:pt x="9" y="52"/>
                    </a:moveTo>
                    <a:lnTo>
                      <a:pt x="20" y="39"/>
                    </a:lnTo>
                    <a:lnTo>
                      <a:pt x="16" y="22"/>
                    </a:lnTo>
                    <a:lnTo>
                      <a:pt x="13" y="13"/>
                    </a:lnTo>
                    <a:lnTo>
                      <a:pt x="9" y="0"/>
                    </a:lnTo>
                    <a:lnTo>
                      <a:pt x="0" y="6"/>
                    </a:lnTo>
                    <a:lnTo>
                      <a:pt x="5" y="24"/>
                    </a:lnTo>
                    <a:lnTo>
                      <a:pt x="9" y="52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30" name="Freeform 560"/>
              <p:cNvSpPr>
                <a:spLocks/>
              </p:cNvSpPr>
              <p:nvPr/>
            </p:nvSpPr>
            <p:spPr bwMode="auto">
              <a:xfrm>
                <a:off x="1202" y="1694"/>
                <a:ext cx="97" cy="99"/>
              </a:xfrm>
              <a:custGeom>
                <a:avLst/>
                <a:gdLst>
                  <a:gd name="T0" fmla="*/ 34 w 97"/>
                  <a:gd name="T1" fmla="*/ 0 h 99"/>
                  <a:gd name="T2" fmla="*/ 56 w 97"/>
                  <a:gd name="T3" fmla="*/ 0 h 99"/>
                  <a:gd name="T4" fmla="*/ 73 w 97"/>
                  <a:gd name="T5" fmla="*/ 4 h 99"/>
                  <a:gd name="T6" fmla="*/ 84 w 97"/>
                  <a:gd name="T7" fmla="*/ 20 h 99"/>
                  <a:gd name="T8" fmla="*/ 95 w 97"/>
                  <a:gd name="T9" fmla="*/ 46 h 99"/>
                  <a:gd name="T10" fmla="*/ 97 w 97"/>
                  <a:gd name="T11" fmla="*/ 68 h 99"/>
                  <a:gd name="T12" fmla="*/ 86 w 97"/>
                  <a:gd name="T13" fmla="*/ 79 h 99"/>
                  <a:gd name="T14" fmla="*/ 82 w 97"/>
                  <a:gd name="T15" fmla="*/ 94 h 99"/>
                  <a:gd name="T16" fmla="*/ 71 w 97"/>
                  <a:gd name="T17" fmla="*/ 99 h 99"/>
                  <a:gd name="T18" fmla="*/ 60 w 97"/>
                  <a:gd name="T19" fmla="*/ 86 h 99"/>
                  <a:gd name="T20" fmla="*/ 50 w 97"/>
                  <a:gd name="T21" fmla="*/ 62 h 99"/>
                  <a:gd name="T22" fmla="*/ 43 w 97"/>
                  <a:gd name="T23" fmla="*/ 53 h 99"/>
                  <a:gd name="T24" fmla="*/ 24 w 97"/>
                  <a:gd name="T25" fmla="*/ 51 h 99"/>
                  <a:gd name="T26" fmla="*/ 0 w 97"/>
                  <a:gd name="T27" fmla="*/ 26 h 99"/>
                  <a:gd name="T28" fmla="*/ 34 w 97"/>
                  <a:gd name="T29" fmla="*/ 0 h 9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7" h="99">
                    <a:moveTo>
                      <a:pt x="34" y="0"/>
                    </a:moveTo>
                    <a:lnTo>
                      <a:pt x="56" y="0"/>
                    </a:lnTo>
                    <a:lnTo>
                      <a:pt x="73" y="4"/>
                    </a:lnTo>
                    <a:lnTo>
                      <a:pt x="84" y="20"/>
                    </a:lnTo>
                    <a:lnTo>
                      <a:pt x="95" y="46"/>
                    </a:lnTo>
                    <a:lnTo>
                      <a:pt x="97" y="68"/>
                    </a:lnTo>
                    <a:lnTo>
                      <a:pt x="86" y="79"/>
                    </a:lnTo>
                    <a:lnTo>
                      <a:pt x="82" y="94"/>
                    </a:lnTo>
                    <a:lnTo>
                      <a:pt x="71" y="99"/>
                    </a:lnTo>
                    <a:lnTo>
                      <a:pt x="60" y="86"/>
                    </a:lnTo>
                    <a:lnTo>
                      <a:pt x="50" y="62"/>
                    </a:lnTo>
                    <a:lnTo>
                      <a:pt x="43" y="53"/>
                    </a:lnTo>
                    <a:lnTo>
                      <a:pt x="24" y="51"/>
                    </a:lnTo>
                    <a:lnTo>
                      <a:pt x="0" y="26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31" name="Freeform 561"/>
              <p:cNvSpPr>
                <a:spLocks/>
              </p:cNvSpPr>
              <p:nvPr/>
            </p:nvSpPr>
            <p:spPr bwMode="auto">
              <a:xfrm>
                <a:off x="1346" y="1432"/>
                <a:ext cx="50" cy="37"/>
              </a:xfrm>
              <a:custGeom>
                <a:avLst/>
                <a:gdLst>
                  <a:gd name="T0" fmla="*/ 44 w 50"/>
                  <a:gd name="T1" fmla="*/ 0 h 37"/>
                  <a:gd name="T2" fmla="*/ 50 w 50"/>
                  <a:gd name="T3" fmla="*/ 9 h 37"/>
                  <a:gd name="T4" fmla="*/ 31 w 50"/>
                  <a:gd name="T5" fmla="*/ 20 h 37"/>
                  <a:gd name="T6" fmla="*/ 13 w 50"/>
                  <a:gd name="T7" fmla="*/ 37 h 37"/>
                  <a:gd name="T8" fmla="*/ 2 w 50"/>
                  <a:gd name="T9" fmla="*/ 33 h 37"/>
                  <a:gd name="T10" fmla="*/ 0 w 50"/>
                  <a:gd name="T11" fmla="*/ 13 h 37"/>
                  <a:gd name="T12" fmla="*/ 0 w 50"/>
                  <a:gd name="T13" fmla="*/ 6 h 37"/>
                  <a:gd name="T14" fmla="*/ 30 w 50"/>
                  <a:gd name="T15" fmla="*/ 0 h 37"/>
                  <a:gd name="T16" fmla="*/ 44 w 50"/>
                  <a:gd name="T17" fmla="*/ 0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" h="37">
                    <a:moveTo>
                      <a:pt x="44" y="0"/>
                    </a:moveTo>
                    <a:lnTo>
                      <a:pt x="50" y="9"/>
                    </a:lnTo>
                    <a:lnTo>
                      <a:pt x="31" y="20"/>
                    </a:lnTo>
                    <a:lnTo>
                      <a:pt x="13" y="37"/>
                    </a:lnTo>
                    <a:lnTo>
                      <a:pt x="2" y="33"/>
                    </a:lnTo>
                    <a:lnTo>
                      <a:pt x="0" y="13"/>
                    </a:lnTo>
                    <a:lnTo>
                      <a:pt x="0" y="6"/>
                    </a:lnTo>
                    <a:lnTo>
                      <a:pt x="30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  <p:sp>
          <p:nvSpPr>
            <p:cNvPr id="79" name="Freeform 562" descr="Diagonal weit nach oben"/>
            <p:cNvSpPr>
              <a:spLocks/>
            </p:cNvSpPr>
            <p:nvPr/>
          </p:nvSpPr>
          <p:spPr bwMode="auto">
            <a:xfrm>
              <a:off x="289" y="993"/>
              <a:ext cx="169" cy="159"/>
            </a:xfrm>
            <a:custGeom>
              <a:avLst/>
              <a:gdLst>
                <a:gd name="T0" fmla="*/ 0 w 372"/>
                <a:gd name="T1" fmla="*/ 0 h 323"/>
                <a:gd name="T2" fmla="*/ 0 w 372"/>
                <a:gd name="T3" fmla="*/ 0 h 323"/>
                <a:gd name="T4" fmla="*/ 0 w 372"/>
                <a:gd name="T5" fmla="*/ 0 h 323"/>
                <a:gd name="T6" fmla="*/ 0 w 372"/>
                <a:gd name="T7" fmla="*/ 0 h 323"/>
                <a:gd name="T8" fmla="*/ 0 w 372"/>
                <a:gd name="T9" fmla="*/ 0 h 323"/>
                <a:gd name="T10" fmla="*/ 0 w 372"/>
                <a:gd name="T11" fmla="*/ 0 h 323"/>
                <a:gd name="T12" fmla="*/ 0 w 372"/>
                <a:gd name="T13" fmla="*/ 0 h 323"/>
                <a:gd name="T14" fmla="*/ 0 w 372"/>
                <a:gd name="T15" fmla="*/ 0 h 323"/>
                <a:gd name="T16" fmla="*/ 0 w 372"/>
                <a:gd name="T17" fmla="*/ 0 h 323"/>
                <a:gd name="T18" fmla="*/ 0 w 372"/>
                <a:gd name="T19" fmla="*/ 0 h 323"/>
                <a:gd name="T20" fmla="*/ 0 w 372"/>
                <a:gd name="T21" fmla="*/ 0 h 323"/>
                <a:gd name="T22" fmla="*/ 0 w 372"/>
                <a:gd name="T23" fmla="*/ 0 h 323"/>
                <a:gd name="T24" fmla="*/ 0 w 372"/>
                <a:gd name="T25" fmla="*/ 0 h 323"/>
                <a:gd name="T26" fmla="*/ 0 w 372"/>
                <a:gd name="T27" fmla="*/ 0 h 323"/>
                <a:gd name="T28" fmla="*/ 0 w 372"/>
                <a:gd name="T29" fmla="*/ 0 h 323"/>
                <a:gd name="T30" fmla="*/ 0 w 372"/>
                <a:gd name="T31" fmla="*/ 0 h 323"/>
                <a:gd name="T32" fmla="*/ 0 w 372"/>
                <a:gd name="T33" fmla="*/ 0 h 323"/>
                <a:gd name="T34" fmla="*/ 0 w 372"/>
                <a:gd name="T35" fmla="*/ 0 h 323"/>
                <a:gd name="T36" fmla="*/ 0 w 372"/>
                <a:gd name="T37" fmla="*/ 0 h 323"/>
                <a:gd name="T38" fmla="*/ 0 w 372"/>
                <a:gd name="T39" fmla="*/ 0 h 323"/>
                <a:gd name="T40" fmla="*/ 0 w 372"/>
                <a:gd name="T41" fmla="*/ 0 h 323"/>
                <a:gd name="T42" fmla="*/ 0 w 372"/>
                <a:gd name="T43" fmla="*/ 0 h 323"/>
                <a:gd name="T44" fmla="*/ 0 w 372"/>
                <a:gd name="T45" fmla="*/ 0 h 323"/>
                <a:gd name="T46" fmla="*/ 0 w 372"/>
                <a:gd name="T47" fmla="*/ 0 h 323"/>
                <a:gd name="T48" fmla="*/ 0 w 372"/>
                <a:gd name="T49" fmla="*/ 0 h 323"/>
                <a:gd name="T50" fmla="*/ 0 w 372"/>
                <a:gd name="T51" fmla="*/ 0 h 323"/>
                <a:gd name="T52" fmla="*/ 0 w 372"/>
                <a:gd name="T53" fmla="*/ 0 h 323"/>
                <a:gd name="T54" fmla="*/ 0 w 372"/>
                <a:gd name="T55" fmla="*/ 0 h 323"/>
                <a:gd name="T56" fmla="*/ 0 w 372"/>
                <a:gd name="T57" fmla="*/ 0 h 323"/>
                <a:gd name="T58" fmla="*/ 0 w 372"/>
                <a:gd name="T59" fmla="*/ 0 h 323"/>
                <a:gd name="T60" fmla="*/ 0 w 372"/>
                <a:gd name="T61" fmla="*/ 0 h 323"/>
                <a:gd name="T62" fmla="*/ 0 w 372"/>
                <a:gd name="T63" fmla="*/ 0 h 323"/>
                <a:gd name="T64" fmla="*/ 0 w 372"/>
                <a:gd name="T65" fmla="*/ 0 h 323"/>
                <a:gd name="T66" fmla="*/ 0 w 372"/>
                <a:gd name="T67" fmla="*/ 0 h 323"/>
                <a:gd name="T68" fmla="*/ 0 w 372"/>
                <a:gd name="T69" fmla="*/ 0 h 323"/>
                <a:gd name="T70" fmla="*/ 0 w 372"/>
                <a:gd name="T71" fmla="*/ 0 h 323"/>
                <a:gd name="T72" fmla="*/ 0 w 372"/>
                <a:gd name="T73" fmla="*/ 0 h 323"/>
                <a:gd name="T74" fmla="*/ 0 w 372"/>
                <a:gd name="T75" fmla="*/ 0 h 323"/>
                <a:gd name="T76" fmla="*/ 0 w 372"/>
                <a:gd name="T77" fmla="*/ 0 h 323"/>
                <a:gd name="T78" fmla="*/ 0 w 372"/>
                <a:gd name="T79" fmla="*/ 0 h 323"/>
                <a:gd name="T80" fmla="*/ 0 w 372"/>
                <a:gd name="T81" fmla="*/ 0 h 323"/>
                <a:gd name="T82" fmla="*/ 0 w 372"/>
                <a:gd name="T83" fmla="*/ 0 h 323"/>
                <a:gd name="T84" fmla="*/ 0 w 372"/>
                <a:gd name="T85" fmla="*/ 0 h 323"/>
                <a:gd name="T86" fmla="*/ 0 w 372"/>
                <a:gd name="T87" fmla="*/ 0 h 323"/>
                <a:gd name="T88" fmla="*/ 0 w 372"/>
                <a:gd name="T89" fmla="*/ 0 h 323"/>
                <a:gd name="T90" fmla="*/ 0 w 372"/>
                <a:gd name="T91" fmla="*/ 0 h 323"/>
                <a:gd name="T92" fmla="*/ 0 w 372"/>
                <a:gd name="T93" fmla="*/ 0 h 323"/>
                <a:gd name="T94" fmla="*/ 0 w 372"/>
                <a:gd name="T95" fmla="*/ 0 h 323"/>
                <a:gd name="T96" fmla="*/ 0 w 372"/>
                <a:gd name="T97" fmla="*/ 0 h 3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72" h="323">
                  <a:moveTo>
                    <a:pt x="28" y="76"/>
                  </a:moveTo>
                  <a:lnTo>
                    <a:pt x="17" y="89"/>
                  </a:lnTo>
                  <a:lnTo>
                    <a:pt x="30" y="111"/>
                  </a:lnTo>
                  <a:lnTo>
                    <a:pt x="45" y="115"/>
                  </a:lnTo>
                  <a:lnTo>
                    <a:pt x="58" y="124"/>
                  </a:lnTo>
                  <a:lnTo>
                    <a:pt x="59" y="159"/>
                  </a:lnTo>
                  <a:lnTo>
                    <a:pt x="46" y="183"/>
                  </a:lnTo>
                  <a:lnTo>
                    <a:pt x="35" y="189"/>
                  </a:lnTo>
                  <a:lnTo>
                    <a:pt x="4" y="183"/>
                  </a:lnTo>
                  <a:lnTo>
                    <a:pt x="0" y="187"/>
                  </a:lnTo>
                  <a:lnTo>
                    <a:pt x="37" y="224"/>
                  </a:lnTo>
                  <a:lnTo>
                    <a:pt x="48" y="230"/>
                  </a:lnTo>
                  <a:lnTo>
                    <a:pt x="54" y="256"/>
                  </a:lnTo>
                  <a:lnTo>
                    <a:pt x="67" y="282"/>
                  </a:lnTo>
                  <a:lnTo>
                    <a:pt x="89" y="301"/>
                  </a:lnTo>
                  <a:lnTo>
                    <a:pt x="113" y="304"/>
                  </a:lnTo>
                  <a:lnTo>
                    <a:pt x="128" y="316"/>
                  </a:lnTo>
                  <a:lnTo>
                    <a:pt x="141" y="316"/>
                  </a:lnTo>
                  <a:lnTo>
                    <a:pt x="158" y="308"/>
                  </a:lnTo>
                  <a:lnTo>
                    <a:pt x="191" y="317"/>
                  </a:lnTo>
                  <a:lnTo>
                    <a:pt x="208" y="323"/>
                  </a:lnTo>
                  <a:lnTo>
                    <a:pt x="230" y="319"/>
                  </a:lnTo>
                  <a:lnTo>
                    <a:pt x="245" y="316"/>
                  </a:lnTo>
                  <a:lnTo>
                    <a:pt x="258" y="304"/>
                  </a:lnTo>
                  <a:lnTo>
                    <a:pt x="267" y="308"/>
                  </a:lnTo>
                  <a:lnTo>
                    <a:pt x="280" y="319"/>
                  </a:lnTo>
                  <a:lnTo>
                    <a:pt x="293" y="312"/>
                  </a:lnTo>
                  <a:lnTo>
                    <a:pt x="305" y="303"/>
                  </a:lnTo>
                  <a:lnTo>
                    <a:pt x="313" y="295"/>
                  </a:lnTo>
                  <a:lnTo>
                    <a:pt x="342" y="288"/>
                  </a:lnTo>
                  <a:lnTo>
                    <a:pt x="348" y="279"/>
                  </a:lnTo>
                  <a:lnTo>
                    <a:pt x="352" y="266"/>
                  </a:lnTo>
                  <a:lnTo>
                    <a:pt x="370" y="251"/>
                  </a:lnTo>
                  <a:lnTo>
                    <a:pt x="372" y="240"/>
                  </a:lnTo>
                  <a:lnTo>
                    <a:pt x="365" y="233"/>
                  </a:lnTo>
                  <a:lnTo>
                    <a:pt x="355" y="220"/>
                  </a:lnTo>
                  <a:lnTo>
                    <a:pt x="353" y="174"/>
                  </a:lnTo>
                  <a:lnTo>
                    <a:pt x="368" y="168"/>
                  </a:lnTo>
                  <a:lnTo>
                    <a:pt x="359" y="152"/>
                  </a:lnTo>
                  <a:lnTo>
                    <a:pt x="348" y="154"/>
                  </a:lnTo>
                  <a:lnTo>
                    <a:pt x="340" y="152"/>
                  </a:lnTo>
                  <a:lnTo>
                    <a:pt x="344" y="144"/>
                  </a:lnTo>
                  <a:lnTo>
                    <a:pt x="340" y="130"/>
                  </a:lnTo>
                  <a:lnTo>
                    <a:pt x="331" y="126"/>
                  </a:lnTo>
                  <a:lnTo>
                    <a:pt x="316" y="135"/>
                  </a:lnTo>
                  <a:lnTo>
                    <a:pt x="303" y="146"/>
                  </a:lnTo>
                  <a:lnTo>
                    <a:pt x="293" y="144"/>
                  </a:lnTo>
                  <a:lnTo>
                    <a:pt x="284" y="139"/>
                  </a:lnTo>
                  <a:lnTo>
                    <a:pt x="269" y="130"/>
                  </a:lnTo>
                  <a:lnTo>
                    <a:pt x="254" y="126"/>
                  </a:lnTo>
                  <a:lnTo>
                    <a:pt x="245" y="130"/>
                  </a:lnTo>
                  <a:lnTo>
                    <a:pt x="237" y="124"/>
                  </a:lnTo>
                  <a:lnTo>
                    <a:pt x="236" y="113"/>
                  </a:lnTo>
                  <a:lnTo>
                    <a:pt x="228" y="111"/>
                  </a:lnTo>
                  <a:lnTo>
                    <a:pt x="213" y="115"/>
                  </a:lnTo>
                  <a:lnTo>
                    <a:pt x="197" y="113"/>
                  </a:lnTo>
                  <a:lnTo>
                    <a:pt x="197" y="104"/>
                  </a:lnTo>
                  <a:lnTo>
                    <a:pt x="191" y="96"/>
                  </a:lnTo>
                  <a:lnTo>
                    <a:pt x="180" y="94"/>
                  </a:lnTo>
                  <a:lnTo>
                    <a:pt x="174" y="104"/>
                  </a:lnTo>
                  <a:lnTo>
                    <a:pt x="171" y="109"/>
                  </a:lnTo>
                  <a:lnTo>
                    <a:pt x="163" y="104"/>
                  </a:lnTo>
                  <a:lnTo>
                    <a:pt x="152" y="107"/>
                  </a:lnTo>
                  <a:lnTo>
                    <a:pt x="141" y="117"/>
                  </a:lnTo>
                  <a:lnTo>
                    <a:pt x="134" y="109"/>
                  </a:lnTo>
                  <a:lnTo>
                    <a:pt x="135" y="81"/>
                  </a:lnTo>
                  <a:lnTo>
                    <a:pt x="143" y="67"/>
                  </a:lnTo>
                  <a:lnTo>
                    <a:pt x="152" y="59"/>
                  </a:lnTo>
                  <a:lnTo>
                    <a:pt x="150" y="41"/>
                  </a:lnTo>
                  <a:lnTo>
                    <a:pt x="152" y="22"/>
                  </a:lnTo>
                  <a:lnTo>
                    <a:pt x="148" y="0"/>
                  </a:lnTo>
                  <a:lnTo>
                    <a:pt x="141" y="0"/>
                  </a:lnTo>
                  <a:lnTo>
                    <a:pt x="134" y="9"/>
                  </a:lnTo>
                  <a:lnTo>
                    <a:pt x="130" y="28"/>
                  </a:lnTo>
                  <a:lnTo>
                    <a:pt x="124" y="41"/>
                  </a:lnTo>
                  <a:lnTo>
                    <a:pt x="115" y="30"/>
                  </a:lnTo>
                  <a:lnTo>
                    <a:pt x="121" y="15"/>
                  </a:lnTo>
                  <a:lnTo>
                    <a:pt x="111" y="6"/>
                  </a:lnTo>
                  <a:lnTo>
                    <a:pt x="96" y="9"/>
                  </a:lnTo>
                  <a:lnTo>
                    <a:pt x="89" y="19"/>
                  </a:lnTo>
                  <a:lnTo>
                    <a:pt x="93" y="28"/>
                  </a:lnTo>
                  <a:lnTo>
                    <a:pt x="87" y="37"/>
                  </a:lnTo>
                  <a:lnTo>
                    <a:pt x="80" y="33"/>
                  </a:lnTo>
                  <a:lnTo>
                    <a:pt x="70" y="26"/>
                  </a:lnTo>
                  <a:lnTo>
                    <a:pt x="63" y="28"/>
                  </a:lnTo>
                  <a:lnTo>
                    <a:pt x="56" y="37"/>
                  </a:lnTo>
                  <a:lnTo>
                    <a:pt x="65" y="52"/>
                  </a:lnTo>
                  <a:lnTo>
                    <a:pt x="78" y="54"/>
                  </a:lnTo>
                  <a:lnTo>
                    <a:pt x="95" y="69"/>
                  </a:lnTo>
                  <a:lnTo>
                    <a:pt x="102" y="74"/>
                  </a:lnTo>
                  <a:lnTo>
                    <a:pt x="102" y="83"/>
                  </a:lnTo>
                  <a:lnTo>
                    <a:pt x="87" y="87"/>
                  </a:lnTo>
                  <a:lnTo>
                    <a:pt x="89" y="100"/>
                  </a:lnTo>
                  <a:lnTo>
                    <a:pt x="95" y="109"/>
                  </a:lnTo>
                  <a:lnTo>
                    <a:pt x="89" y="117"/>
                  </a:lnTo>
                  <a:lnTo>
                    <a:pt x="76" y="115"/>
                  </a:lnTo>
                  <a:lnTo>
                    <a:pt x="58" y="96"/>
                  </a:lnTo>
                  <a:lnTo>
                    <a:pt x="45" y="83"/>
                  </a:lnTo>
                  <a:lnTo>
                    <a:pt x="28" y="76"/>
                  </a:lnTo>
                  <a:close/>
                </a:path>
              </a:pathLst>
            </a:custGeom>
            <a:pattFill prst="wdUpDiag">
              <a:fgClr>
                <a:srgbClr val="99CCFF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0" name="Freeform 563"/>
            <p:cNvSpPr>
              <a:spLocks/>
            </p:cNvSpPr>
            <p:nvPr/>
          </p:nvSpPr>
          <p:spPr bwMode="auto">
            <a:xfrm>
              <a:off x="1186" y="2271"/>
              <a:ext cx="89" cy="84"/>
            </a:xfrm>
            <a:custGeom>
              <a:avLst/>
              <a:gdLst>
                <a:gd name="T0" fmla="*/ 0 w 199"/>
                <a:gd name="T1" fmla="*/ 0 h 171"/>
                <a:gd name="T2" fmla="*/ 0 w 199"/>
                <a:gd name="T3" fmla="*/ 0 h 171"/>
                <a:gd name="T4" fmla="*/ 0 w 199"/>
                <a:gd name="T5" fmla="*/ 0 h 171"/>
                <a:gd name="T6" fmla="*/ 0 w 199"/>
                <a:gd name="T7" fmla="*/ 0 h 171"/>
                <a:gd name="T8" fmla="*/ 0 w 199"/>
                <a:gd name="T9" fmla="*/ 0 h 171"/>
                <a:gd name="T10" fmla="*/ 0 w 199"/>
                <a:gd name="T11" fmla="*/ 0 h 171"/>
                <a:gd name="T12" fmla="*/ 0 w 199"/>
                <a:gd name="T13" fmla="*/ 0 h 171"/>
                <a:gd name="T14" fmla="*/ 0 w 199"/>
                <a:gd name="T15" fmla="*/ 0 h 171"/>
                <a:gd name="T16" fmla="*/ 0 w 199"/>
                <a:gd name="T17" fmla="*/ 0 h 171"/>
                <a:gd name="T18" fmla="*/ 0 w 199"/>
                <a:gd name="T19" fmla="*/ 0 h 171"/>
                <a:gd name="T20" fmla="*/ 0 w 199"/>
                <a:gd name="T21" fmla="*/ 0 h 171"/>
                <a:gd name="T22" fmla="*/ 0 w 199"/>
                <a:gd name="T23" fmla="*/ 0 h 171"/>
                <a:gd name="T24" fmla="*/ 0 w 199"/>
                <a:gd name="T25" fmla="*/ 0 h 171"/>
                <a:gd name="T26" fmla="*/ 0 w 199"/>
                <a:gd name="T27" fmla="*/ 0 h 171"/>
                <a:gd name="T28" fmla="*/ 0 w 199"/>
                <a:gd name="T29" fmla="*/ 0 h 171"/>
                <a:gd name="T30" fmla="*/ 0 w 199"/>
                <a:gd name="T31" fmla="*/ 0 h 171"/>
                <a:gd name="T32" fmla="*/ 0 w 199"/>
                <a:gd name="T33" fmla="*/ 0 h 171"/>
                <a:gd name="T34" fmla="*/ 0 w 199"/>
                <a:gd name="T35" fmla="*/ 0 h 171"/>
                <a:gd name="T36" fmla="*/ 0 w 199"/>
                <a:gd name="T37" fmla="*/ 0 h 171"/>
                <a:gd name="T38" fmla="*/ 0 w 199"/>
                <a:gd name="T39" fmla="*/ 0 h 171"/>
                <a:gd name="T40" fmla="*/ 0 w 199"/>
                <a:gd name="T41" fmla="*/ 0 h 171"/>
                <a:gd name="T42" fmla="*/ 0 w 199"/>
                <a:gd name="T43" fmla="*/ 0 h 171"/>
                <a:gd name="T44" fmla="*/ 0 w 199"/>
                <a:gd name="T45" fmla="*/ 0 h 171"/>
                <a:gd name="T46" fmla="*/ 0 w 199"/>
                <a:gd name="T47" fmla="*/ 0 h 1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99" h="171">
                  <a:moveTo>
                    <a:pt x="35" y="28"/>
                  </a:moveTo>
                  <a:lnTo>
                    <a:pt x="32" y="71"/>
                  </a:lnTo>
                  <a:lnTo>
                    <a:pt x="0" y="117"/>
                  </a:lnTo>
                  <a:lnTo>
                    <a:pt x="7" y="126"/>
                  </a:lnTo>
                  <a:lnTo>
                    <a:pt x="43" y="123"/>
                  </a:lnTo>
                  <a:lnTo>
                    <a:pt x="26" y="143"/>
                  </a:lnTo>
                  <a:lnTo>
                    <a:pt x="19" y="151"/>
                  </a:lnTo>
                  <a:lnTo>
                    <a:pt x="22" y="171"/>
                  </a:lnTo>
                  <a:lnTo>
                    <a:pt x="50" y="139"/>
                  </a:lnTo>
                  <a:lnTo>
                    <a:pt x="67" y="130"/>
                  </a:lnTo>
                  <a:lnTo>
                    <a:pt x="97" y="91"/>
                  </a:lnTo>
                  <a:lnTo>
                    <a:pt x="132" y="71"/>
                  </a:lnTo>
                  <a:lnTo>
                    <a:pt x="186" y="69"/>
                  </a:lnTo>
                  <a:lnTo>
                    <a:pt x="199" y="63"/>
                  </a:lnTo>
                  <a:lnTo>
                    <a:pt x="197" y="52"/>
                  </a:lnTo>
                  <a:lnTo>
                    <a:pt x="171" y="30"/>
                  </a:lnTo>
                  <a:lnTo>
                    <a:pt x="158" y="32"/>
                  </a:lnTo>
                  <a:lnTo>
                    <a:pt x="154" y="26"/>
                  </a:lnTo>
                  <a:lnTo>
                    <a:pt x="139" y="26"/>
                  </a:lnTo>
                  <a:lnTo>
                    <a:pt x="117" y="2"/>
                  </a:lnTo>
                  <a:lnTo>
                    <a:pt x="93" y="0"/>
                  </a:lnTo>
                  <a:lnTo>
                    <a:pt x="71" y="6"/>
                  </a:lnTo>
                  <a:lnTo>
                    <a:pt x="52" y="15"/>
                  </a:lnTo>
                  <a:lnTo>
                    <a:pt x="35" y="28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1" name="Freeform 564"/>
            <p:cNvSpPr>
              <a:spLocks/>
            </p:cNvSpPr>
            <p:nvPr/>
          </p:nvSpPr>
          <p:spPr bwMode="auto">
            <a:xfrm>
              <a:off x="1199" y="2204"/>
              <a:ext cx="474" cy="315"/>
            </a:xfrm>
            <a:custGeom>
              <a:avLst/>
              <a:gdLst>
                <a:gd name="T0" fmla="*/ 0 w 1334"/>
                <a:gd name="T1" fmla="*/ 0 h 670"/>
                <a:gd name="T2" fmla="*/ 0 w 1334"/>
                <a:gd name="T3" fmla="*/ 0 h 670"/>
                <a:gd name="T4" fmla="*/ 0 w 1334"/>
                <a:gd name="T5" fmla="*/ 0 h 670"/>
                <a:gd name="T6" fmla="*/ 0 w 1334"/>
                <a:gd name="T7" fmla="*/ 0 h 670"/>
                <a:gd name="T8" fmla="*/ 0 w 1334"/>
                <a:gd name="T9" fmla="*/ 0 h 670"/>
                <a:gd name="T10" fmla="*/ 0 w 1334"/>
                <a:gd name="T11" fmla="*/ 0 h 670"/>
                <a:gd name="T12" fmla="*/ 0 w 1334"/>
                <a:gd name="T13" fmla="*/ 0 h 670"/>
                <a:gd name="T14" fmla="*/ 0 w 1334"/>
                <a:gd name="T15" fmla="*/ 0 h 670"/>
                <a:gd name="T16" fmla="*/ 0 w 1334"/>
                <a:gd name="T17" fmla="*/ 0 h 670"/>
                <a:gd name="T18" fmla="*/ 0 w 1334"/>
                <a:gd name="T19" fmla="*/ 0 h 670"/>
                <a:gd name="T20" fmla="*/ 0 w 1334"/>
                <a:gd name="T21" fmla="*/ 0 h 670"/>
                <a:gd name="T22" fmla="*/ 0 w 1334"/>
                <a:gd name="T23" fmla="*/ 0 h 670"/>
                <a:gd name="T24" fmla="*/ 0 w 1334"/>
                <a:gd name="T25" fmla="*/ 0 h 670"/>
                <a:gd name="T26" fmla="*/ 0 w 1334"/>
                <a:gd name="T27" fmla="*/ 0 h 670"/>
                <a:gd name="T28" fmla="*/ 0 w 1334"/>
                <a:gd name="T29" fmla="*/ 0 h 670"/>
                <a:gd name="T30" fmla="*/ 0 w 1334"/>
                <a:gd name="T31" fmla="*/ 0 h 670"/>
                <a:gd name="T32" fmla="*/ 0 w 1334"/>
                <a:gd name="T33" fmla="*/ 0 h 670"/>
                <a:gd name="T34" fmla="*/ 0 w 1334"/>
                <a:gd name="T35" fmla="*/ 0 h 670"/>
                <a:gd name="T36" fmla="*/ 0 w 1334"/>
                <a:gd name="T37" fmla="*/ 0 h 670"/>
                <a:gd name="T38" fmla="*/ 0 w 1334"/>
                <a:gd name="T39" fmla="*/ 0 h 670"/>
                <a:gd name="T40" fmla="*/ 0 w 1334"/>
                <a:gd name="T41" fmla="*/ 0 h 670"/>
                <a:gd name="T42" fmla="*/ 0 w 1334"/>
                <a:gd name="T43" fmla="*/ 0 h 670"/>
                <a:gd name="T44" fmla="*/ 0 w 1334"/>
                <a:gd name="T45" fmla="*/ 0 h 670"/>
                <a:gd name="T46" fmla="*/ 0 w 1334"/>
                <a:gd name="T47" fmla="*/ 0 h 670"/>
                <a:gd name="T48" fmla="*/ 0 w 1334"/>
                <a:gd name="T49" fmla="*/ 0 h 670"/>
                <a:gd name="T50" fmla="*/ 0 w 1334"/>
                <a:gd name="T51" fmla="*/ 0 h 670"/>
                <a:gd name="T52" fmla="*/ 0 w 1334"/>
                <a:gd name="T53" fmla="*/ 0 h 670"/>
                <a:gd name="T54" fmla="*/ 0 w 1334"/>
                <a:gd name="T55" fmla="*/ 0 h 670"/>
                <a:gd name="T56" fmla="*/ 0 w 1334"/>
                <a:gd name="T57" fmla="*/ 0 h 670"/>
                <a:gd name="T58" fmla="*/ 0 w 1334"/>
                <a:gd name="T59" fmla="*/ 0 h 670"/>
                <a:gd name="T60" fmla="*/ 0 w 1334"/>
                <a:gd name="T61" fmla="*/ 0 h 670"/>
                <a:gd name="T62" fmla="*/ 0 w 1334"/>
                <a:gd name="T63" fmla="*/ 0 h 670"/>
                <a:gd name="T64" fmla="*/ 0 w 1334"/>
                <a:gd name="T65" fmla="*/ 0 h 670"/>
                <a:gd name="T66" fmla="*/ 0 w 1334"/>
                <a:gd name="T67" fmla="*/ 0 h 670"/>
                <a:gd name="T68" fmla="*/ 0 w 1334"/>
                <a:gd name="T69" fmla="*/ 0 h 670"/>
                <a:gd name="T70" fmla="*/ 0 w 1334"/>
                <a:gd name="T71" fmla="*/ 0 h 670"/>
                <a:gd name="T72" fmla="*/ 0 w 1334"/>
                <a:gd name="T73" fmla="*/ 0 h 670"/>
                <a:gd name="T74" fmla="*/ 0 w 1334"/>
                <a:gd name="T75" fmla="*/ 0 h 670"/>
                <a:gd name="T76" fmla="*/ 0 w 1334"/>
                <a:gd name="T77" fmla="*/ 0 h 670"/>
                <a:gd name="T78" fmla="*/ 0 w 1334"/>
                <a:gd name="T79" fmla="*/ 0 h 670"/>
                <a:gd name="T80" fmla="*/ 0 w 1334"/>
                <a:gd name="T81" fmla="*/ 0 h 670"/>
                <a:gd name="T82" fmla="*/ 0 w 1334"/>
                <a:gd name="T83" fmla="*/ 0 h 670"/>
                <a:gd name="T84" fmla="*/ 0 w 1334"/>
                <a:gd name="T85" fmla="*/ 0 h 670"/>
                <a:gd name="T86" fmla="*/ 0 w 1334"/>
                <a:gd name="T87" fmla="*/ 0 h 670"/>
                <a:gd name="T88" fmla="*/ 0 w 1334"/>
                <a:gd name="T89" fmla="*/ 0 h 670"/>
                <a:gd name="T90" fmla="*/ 0 w 1334"/>
                <a:gd name="T91" fmla="*/ 0 h 670"/>
                <a:gd name="T92" fmla="*/ 0 w 1334"/>
                <a:gd name="T93" fmla="*/ 0 h 670"/>
                <a:gd name="T94" fmla="*/ 0 w 1334"/>
                <a:gd name="T95" fmla="*/ 0 h 670"/>
                <a:gd name="T96" fmla="*/ 0 w 1334"/>
                <a:gd name="T97" fmla="*/ 0 h 670"/>
                <a:gd name="T98" fmla="*/ 0 w 1334"/>
                <a:gd name="T99" fmla="*/ 0 h 670"/>
                <a:gd name="T100" fmla="*/ 0 w 1334"/>
                <a:gd name="T101" fmla="*/ 0 h 670"/>
                <a:gd name="T102" fmla="*/ 0 w 1334"/>
                <a:gd name="T103" fmla="*/ 0 h 670"/>
                <a:gd name="T104" fmla="*/ 0 w 1334"/>
                <a:gd name="T105" fmla="*/ 0 h 67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334" h="670">
                  <a:moveTo>
                    <a:pt x="178" y="284"/>
                  </a:moveTo>
                  <a:lnTo>
                    <a:pt x="182" y="259"/>
                  </a:lnTo>
                  <a:lnTo>
                    <a:pt x="219" y="255"/>
                  </a:lnTo>
                  <a:lnTo>
                    <a:pt x="229" y="255"/>
                  </a:lnTo>
                  <a:lnTo>
                    <a:pt x="211" y="240"/>
                  </a:lnTo>
                  <a:lnTo>
                    <a:pt x="185" y="233"/>
                  </a:lnTo>
                  <a:lnTo>
                    <a:pt x="185" y="218"/>
                  </a:lnTo>
                  <a:lnTo>
                    <a:pt x="239" y="203"/>
                  </a:lnTo>
                  <a:lnTo>
                    <a:pt x="283" y="199"/>
                  </a:lnTo>
                  <a:lnTo>
                    <a:pt x="313" y="184"/>
                  </a:lnTo>
                  <a:lnTo>
                    <a:pt x="332" y="192"/>
                  </a:lnTo>
                  <a:lnTo>
                    <a:pt x="346" y="170"/>
                  </a:lnTo>
                  <a:lnTo>
                    <a:pt x="381" y="140"/>
                  </a:lnTo>
                  <a:lnTo>
                    <a:pt x="403" y="121"/>
                  </a:lnTo>
                  <a:lnTo>
                    <a:pt x="421" y="110"/>
                  </a:lnTo>
                  <a:lnTo>
                    <a:pt x="455" y="110"/>
                  </a:lnTo>
                  <a:lnTo>
                    <a:pt x="488" y="100"/>
                  </a:lnTo>
                  <a:lnTo>
                    <a:pt x="540" y="82"/>
                  </a:lnTo>
                  <a:lnTo>
                    <a:pt x="551" y="82"/>
                  </a:lnTo>
                  <a:lnTo>
                    <a:pt x="566" y="96"/>
                  </a:lnTo>
                  <a:lnTo>
                    <a:pt x="581" y="108"/>
                  </a:lnTo>
                  <a:lnTo>
                    <a:pt x="603" y="96"/>
                  </a:lnTo>
                  <a:lnTo>
                    <a:pt x="625" y="108"/>
                  </a:lnTo>
                  <a:lnTo>
                    <a:pt x="640" y="118"/>
                  </a:lnTo>
                  <a:lnTo>
                    <a:pt x="659" y="121"/>
                  </a:lnTo>
                  <a:lnTo>
                    <a:pt x="670" y="129"/>
                  </a:lnTo>
                  <a:lnTo>
                    <a:pt x="681" y="114"/>
                  </a:lnTo>
                  <a:lnTo>
                    <a:pt x="714" y="125"/>
                  </a:lnTo>
                  <a:lnTo>
                    <a:pt x="770" y="129"/>
                  </a:lnTo>
                  <a:lnTo>
                    <a:pt x="818" y="121"/>
                  </a:lnTo>
                  <a:lnTo>
                    <a:pt x="840" y="110"/>
                  </a:lnTo>
                  <a:lnTo>
                    <a:pt x="851" y="104"/>
                  </a:lnTo>
                  <a:lnTo>
                    <a:pt x="866" y="93"/>
                  </a:lnTo>
                  <a:lnTo>
                    <a:pt x="893" y="100"/>
                  </a:lnTo>
                  <a:lnTo>
                    <a:pt x="915" y="96"/>
                  </a:lnTo>
                  <a:lnTo>
                    <a:pt x="938" y="78"/>
                  </a:lnTo>
                  <a:lnTo>
                    <a:pt x="971" y="56"/>
                  </a:lnTo>
                  <a:lnTo>
                    <a:pt x="975" y="41"/>
                  </a:lnTo>
                  <a:lnTo>
                    <a:pt x="978" y="26"/>
                  </a:lnTo>
                  <a:lnTo>
                    <a:pt x="997" y="22"/>
                  </a:lnTo>
                  <a:lnTo>
                    <a:pt x="1015" y="26"/>
                  </a:lnTo>
                  <a:lnTo>
                    <a:pt x="1045" y="26"/>
                  </a:lnTo>
                  <a:lnTo>
                    <a:pt x="1056" y="15"/>
                  </a:lnTo>
                  <a:lnTo>
                    <a:pt x="1071" y="0"/>
                  </a:lnTo>
                  <a:lnTo>
                    <a:pt x="1086" y="4"/>
                  </a:lnTo>
                  <a:lnTo>
                    <a:pt x="1093" y="19"/>
                  </a:lnTo>
                  <a:lnTo>
                    <a:pt x="1134" y="26"/>
                  </a:lnTo>
                  <a:lnTo>
                    <a:pt x="1160" y="85"/>
                  </a:lnTo>
                  <a:lnTo>
                    <a:pt x="1241" y="89"/>
                  </a:lnTo>
                  <a:lnTo>
                    <a:pt x="1267" y="121"/>
                  </a:lnTo>
                  <a:lnTo>
                    <a:pt x="1230" y="170"/>
                  </a:lnTo>
                  <a:lnTo>
                    <a:pt x="1249" y="184"/>
                  </a:lnTo>
                  <a:lnTo>
                    <a:pt x="1245" y="218"/>
                  </a:lnTo>
                  <a:lnTo>
                    <a:pt x="1275" y="229"/>
                  </a:lnTo>
                  <a:lnTo>
                    <a:pt x="1260" y="277"/>
                  </a:lnTo>
                  <a:lnTo>
                    <a:pt x="1282" y="277"/>
                  </a:lnTo>
                  <a:lnTo>
                    <a:pt x="1308" y="284"/>
                  </a:lnTo>
                  <a:lnTo>
                    <a:pt x="1304" y="299"/>
                  </a:lnTo>
                  <a:lnTo>
                    <a:pt x="1312" y="322"/>
                  </a:lnTo>
                  <a:lnTo>
                    <a:pt x="1334" y="344"/>
                  </a:lnTo>
                  <a:lnTo>
                    <a:pt x="1319" y="351"/>
                  </a:lnTo>
                  <a:lnTo>
                    <a:pt x="1301" y="355"/>
                  </a:lnTo>
                  <a:lnTo>
                    <a:pt x="1264" y="362"/>
                  </a:lnTo>
                  <a:lnTo>
                    <a:pt x="1249" y="370"/>
                  </a:lnTo>
                  <a:lnTo>
                    <a:pt x="1230" y="355"/>
                  </a:lnTo>
                  <a:lnTo>
                    <a:pt x="1230" y="366"/>
                  </a:lnTo>
                  <a:lnTo>
                    <a:pt x="1219" y="373"/>
                  </a:lnTo>
                  <a:lnTo>
                    <a:pt x="1201" y="377"/>
                  </a:lnTo>
                  <a:lnTo>
                    <a:pt x="1186" y="359"/>
                  </a:lnTo>
                  <a:lnTo>
                    <a:pt x="1164" y="370"/>
                  </a:lnTo>
                  <a:lnTo>
                    <a:pt x="1171" y="385"/>
                  </a:lnTo>
                  <a:lnTo>
                    <a:pt x="1152" y="385"/>
                  </a:lnTo>
                  <a:lnTo>
                    <a:pt x="1123" y="385"/>
                  </a:lnTo>
                  <a:lnTo>
                    <a:pt x="1112" y="399"/>
                  </a:lnTo>
                  <a:lnTo>
                    <a:pt x="1097" y="396"/>
                  </a:lnTo>
                  <a:lnTo>
                    <a:pt x="1082" y="399"/>
                  </a:lnTo>
                  <a:lnTo>
                    <a:pt x="1082" y="410"/>
                  </a:lnTo>
                  <a:lnTo>
                    <a:pt x="1060" y="433"/>
                  </a:lnTo>
                  <a:lnTo>
                    <a:pt x="1030" y="459"/>
                  </a:lnTo>
                  <a:lnTo>
                    <a:pt x="982" y="462"/>
                  </a:lnTo>
                  <a:lnTo>
                    <a:pt x="978" y="477"/>
                  </a:lnTo>
                  <a:lnTo>
                    <a:pt x="975" y="485"/>
                  </a:lnTo>
                  <a:lnTo>
                    <a:pt x="949" y="485"/>
                  </a:lnTo>
                  <a:lnTo>
                    <a:pt x="923" y="492"/>
                  </a:lnTo>
                  <a:lnTo>
                    <a:pt x="900" y="485"/>
                  </a:lnTo>
                  <a:lnTo>
                    <a:pt x="889" y="477"/>
                  </a:lnTo>
                  <a:lnTo>
                    <a:pt x="875" y="492"/>
                  </a:lnTo>
                  <a:lnTo>
                    <a:pt x="840" y="507"/>
                  </a:lnTo>
                  <a:lnTo>
                    <a:pt x="799" y="507"/>
                  </a:lnTo>
                  <a:lnTo>
                    <a:pt x="777" y="499"/>
                  </a:lnTo>
                  <a:lnTo>
                    <a:pt x="759" y="518"/>
                  </a:lnTo>
                  <a:lnTo>
                    <a:pt x="762" y="548"/>
                  </a:lnTo>
                  <a:lnTo>
                    <a:pt x="740" y="588"/>
                  </a:lnTo>
                  <a:lnTo>
                    <a:pt x="722" y="596"/>
                  </a:lnTo>
                  <a:lnTo>
                    <a:pt x="707" y="570"/>
                  </a:lnTo>
                  <a:lnTo>
                    <a:pt x="699" y="559"/>
                  </a:lnTo>
                  <a:lnTo>
                    <a:pt x="707" y="540"/>
                  </a:lnTo>
                  <a:lnTo>
                    <a:pt x="714" y="529"/>
                  </a:lnTo>
                  <a:lnTo>
                    <a:pt x="707" y="522"/>
                  </a:lnTo>
                  <a:lnTo>
                    <a:pt x="696" y="522"/>
                  </a:lnTo>
                  <a:lnTo>
                    <a:pt x="685" y="540"/>
                  </a:lnTo>
                  <a:lnTo>
                    <a:pt x="662" y="559"/>
                  </a:lnTo>
                  <a:lnTo>
                    <a:pt x="640" y="551"/>
                  </a:lnTo>
                  <a:lnTo>
                    <a:pt x="610" y="548"/>
                  </a:lnTo>
                  <a:lnTo>
                    <a:pt x="577" y="592"/>
                  </a:lnTo>
                  <a:lnTo>
                    <a:pt x="566" y="600"/>
                  </a:lnTo>
                  <a:lnTo>
                    <a:pt x="562" y="611"/>
                  </a:lnTo>
                  <a:lnTo>
                    <a:pt x="514" y="626"/>
                  </a:lnTo>
                  <a:lnTo>
                    <a:pt x="503" y="626"/>
                  </a:lnTo>
                  <a:lnTo>
                    <a:pt x="418" y="600"/>
                  </a:lnTo>
                  <a:lnTo>
                    <a:pt x="392" y="596"/>
                  </a:lnTo>
                  <a:lnTo>
                    <a:pt x="362" y="588"/>
                  </a:lnTo>
                  <a:lnTo>
                    <a:pt x="332" y="585"/>
                  </a:lnTo>
                  <a:lnTo>
                    <a:pt x="324" y="603"/>
                  </a:lnTo>
                  <a:lnTo>
                    <a:pt x="320" y="629"/>
                  </a:lnTo>
                  <a:lnTo>
                    <a:pt x="317" y="637"/>
                  </a:lnTo>
                  <a:lnTo>
                    <a:pt x="294" y="644"/>
                  </a:lnTo>
                  <a:lnTo>
                    <a:pt x="291" y="644"/>
                  </a:lnTo>
                  <a:lnTo>
                    <a:pt x="265" y="670"/>
                  </a:lnTo>
                  <a:lnTo>
                    <a:pt x="250" y="670"/>
                  </a:lnTo>
                  <a:lnTo>
                    <a:pt x="243" y="651"/>
                  </a:lnTo>
                  <a:lnTo>
                    <a:pt x="232" y="648"/>
                  </a:lnTo>
                  <a:lnTo>
                    <a:pt x="219" y="637"/>
                  </a:lnTo>
                  <a:lnTo>
                    <a:pt x="215" y="622"/>
                  </a:lnTo>
                  <a:lnTo>
                    <a:pt x="185" y="618"/>
                  </a:lnTo>
                  <a:lnTo>
                    <a:pt x="170" y="611"/>
                  </a:lnTo>
                  <a:lnTo>
                    <a:pt x="167" y="603"/>
                  </a:lnTo>
                  <a:lnTo>
                    <a:pt x="148" y="603"/>
                  </a:lnTo>
                  <a:lnTo>
                    <a:pt x="133" y="588"/>
                  </a:lnTo>
                  <a:lnTo>
                    <a:pt x="130" y="581"/>
                  </a:lnTo>
                  <a:lnTo>
                    <a:pt x="115" y="588"/>
                  </a:lnTo>
                  <a:lnTo>
                    <a:pt x="100" y="585"/>
                  </a:lnTo>
                  <a:lnTo>
                    <a:pt x="93" y="581"/>
                  </a:lnTo>
                  <a:lnTo>
                    <a:pt x="96" y="566"/>
                  </a:lnTo>
                  <a:lnTo>
                    <a:pt x="74" y="551"/>
                  </a:lnTo>
                  <a:lnTo>
                    <a:pt x="78" y="540"/>
                  </a:lnTo>
                  <a:lnTo>
                    <a:pt x="85" y="533"/>
                  </a:lnTo>
                  <a:lnTo>
                    <a:pt x="63" y="518"/>
                  </a:lnTo>
                  <a:lnTo>
                    <a:pt x="7" y="496"/>
                  </a:lnTo>
                  <a:lnTo>
                    <a:pt x="15" y="474"/>
                  </a:lnTo>
                  <a:lnTo>
                    <a:pt x="33" y="474"/>
                  </a:lnTo>
                  <a:lnTo>
                    <a:pt x="41" y="488"/>
                  </a:lnTo>
                  <a:lnTo>
                    <a:pt x="37" y="466"/>
                  </a:lnTo>
                  <a:lnTo>
                    <a:pt x="48" y="448"/>
                  </a:lnTo>
                  <a:lnTo>
                    <a:pt x="56" y="429"/>
                  </a:lnTo>
                  <a:lnTo>
                    <a:pt x="37" y="414"/>
                  </a:lnTo>
                  <a:lnTo>
                    <a:pt x="22" y="399"/>
                  </a:lnTo>
                  <a:lnTo>
                    <a:pt x="22" y="385"/>
                  </a:lnTo>
                  <a:lnTo>
                    <a:pt x="7" y="385"/>
                  </a:lnTo>
                  <a:lnTo>
                    <a:pt x="0" y="381"/>
                  </a:lnTo>
                  <a:lnTo>
                    <a:pt x="4" y="347"/>
                  </a:lnTo>
                  <a:lnTo>
                    <a:pt x="30" y="299"/>
                  </a:lnTo>
                  <a:lnTo>
                    <a:pt x="33" y="299"/>
                  </a:lnTo>
                  <a:lnTo>
                    <a:pt x="56" y="299"/>
                  </a:lnTo>
                  <a:lnTo>
                    <a:pt x="74" y="307"/>
                  </a:lnTo>
                  <a:lnTo>
                    <a:pt x="85" y="307"/>
                  </a:lnTo>
                  <a:lnTo>
                    <a:pt x="85" y="292"/>
                  </a:lnTo>
                  <a:lnTo>
                    <a:pt x="107" y="288"/>
                  </a:lnTo>
                  <a:lnTo>
                    <a:pt x="148" y="288"/>
                  </a:lnTo>
                  <a:lnTo>
                    <a:pt x="178" y="284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82" name="Group 568"/>
            <p:cNvGrpSpPr>
              <a:grpSpLocks/>
            </p:cNvGrpSpPr>
            <p:nvPr/>
          </p:nvGrpSpPr>
          <p:grpSpPr bwMode="auto">
            <a:xfrm>
              <a:off x="814" y="1114"/>
              <a:ext cx="255" cy="581"/>
              <a:chOff x="2195" y="724"/>
              <a:chExt cx="555" cy="1187"/>
            </a:xfrm>
          </p:grpSpPr>
          <p:sp>
            <p:nvSpPr>
              <p:cNvPr id="121" name="Freeform 569"/>
              <p:cNvSpPr>
                <a:spLocks/>
              </p:cNvSpPr>
              <p:nvPr/>
            </p:nvSpPr>
            <p:spPr bwMode="auto">
              <a:xfrm>
                <a:off x="2417" y="1751"/>
                <a:ext cx="37" cy="92"/>
              </a:xfrm>
              <a:custGeom>
                <a:avLst/>
                <a:gdLst>
                  <a:gd name="T0" fmla="*/ 37 w 37"/>
                  <a:gd name="T1" fmla="*/ 0 h 92"/>
                  <a:gd name="T2" fmla="*/ 35 w 37"/>
                  <a:gd name="T3" fmla="*/ 31 h 92"/>
                  <a:gd name="T4" fmla="*/ 24 w 37"/>
                  <a:gd name="T5" fmla="*/ 55 h 92"/>
                  <a:gd name="T6" fmla="*/ 7 w 37"/>
                  <a:gd name="T7" fmla="*/ 70 h 92"/>
                  <a:gd name="T8" fmla="*/ 11 w 37"/>
                  <a:gd name="T9" fmla="*/ 86 h 92"/>
                  <a:gd name="T10" fmla="*/ 4 w 37"/>
                  <a:gd name="T11" fmla="*/ 92 h 92"/>
                  <a:gd name="T12" fmla="*/ 0 w 37"/>
                  <a:gd name="T13" fmla="*/ 72 h 92"/>
                  <a:gd name="T14" fmla="*/ 6 w 37"/>
                  <a:gd name="T15" fmla="*/ 57 h 92"/>
                  <a:gd name="T16" fmla="*/ 11 w 37"/>
                  <a:gd name="T17" fmla="*/ 40 h 92"/>
                  <a:gd name="T18" fmla="*/ 37 w 37"/>
                  <a:gd name="T19" fmla="*/ 0 h 9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7" h="92">
                    <a:moveTo>
                      <a:pt x="37" y="0"/>
                    </a:moveTo>
                    <a:lnTo>
                      <a:pt x="35" y="31"/>
                    </a:lnTo>
                    <a:lnTo>
                      <a:pt x="24" y="55"/>
                    </a:lnTo>
                    <a:lnTo>
                      <a:pt x="7" y="70"/>
                    </a:lnTo>
                    <a:lnTo>
                      <a:pt x="11" y="86"/>
                    </a:lnTo>
                    <a:lnTo>
                      <a:pt x="4" y="92"/>
                    </a:lnTo>
                    <a:lnTo>
                      <a:pt x="0" y="72"/>
                    </a:lnTo>
                    <a:lnTo>
                      <a:pt x="6" y="57"/>
                    </a:lnTo>
                    <a:lnTo>
                      <a:pt x="11" y="4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22" name="Freeform 570"/>
              <p:cNvSpPr>
                <a:spLocks/>
              </p:cNvSpPr>
              <p:nvPr/>
            </p:nvSpPr>
            <p:spPr bwMode="auto">
              <a:xfrm>
                <a:off x="2499" y="1708"/>
                <a:ext cx="50" cy="73"/>
              </a:xfrm>
              <a:custGeom>
                <a:avLst/>
                <a:gdLst>
                  <a:gd name="T0" fmla="*/ 39 w 50"/>
                  <a:gd name="T1" fmla="*/ 0 h 73"/>
                  <a:gd name="T2" fmla="*/ 50 w 50"/>
                  <a:gd name="T3" fmla="*/ 0 h 73"/>
                  <a:gd name="T4" fmla="*/ 37 w 50"/>
                  <a:gd name="T5" fmla="*/ 15 h 73"/>
                  <a:gd name="T6" fmla="*/ 35 w 50"/>
                  <a:gd name="T7" fmla="*/ 26 h 73"/>
                  <a:gd name="T8" fmla="*/ 39 w 50"/>
                  <a:gd name="T9" fmla="*/ 41 h 73"/>
                  <a:gd name="T10" fmla="*/ 26 w 50"/>
                  <a:gd name="T11" fmla="*/ 56 h 73"/>
                  <a:gd name="T12" fmla="*/ 9 w 50"/>
                  <a:gd name="T13" fmla="*/ 73 h 73"/>
                  <a:gd name="T14" fmla="*/ 6 w 50"/>
                  <a:gd name="T15" fmla="*/ 56 h 73"/>
                  <a:gd name="T16" fmla="*/ 0 w 50"/>
                  <a:gd name="T17" fmla="*/ 49 h 73"/>
                  <a:gd name="T18" fmla="*/ 0 w 50"/>
                  <a:gd name="T19" fmla="*/ 36 h 73"/>
                  <a:gd name="T20" fmla="*/ 15 w 50"/>
                  <a:gd name="T21" fmla="*/ 22 h 73"/>
                  <a:gd name="T22" fmla="*/ 39 w 50"/>
                  <a:gd name="T23" fmla="*/ 0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0" h="73">
                    <a:moveTo>
                      <a:pt x="39" y="0"/>
                    </a:moveTo>
                    <a:lnTo>
                      <a:pt x="50" y="0"/>
                    </a:lnTo>
                    <a:lnTo>
                      <a:pt x="37" y="15"/>
                    </a:lnTo>
                    <a:lnTo>
                      <a:pt x="35" y="26"/>
                    </a:lnTo>
                    <a:lnTo>
                      <a:pt x="39" y="41"/>
                    </a:lnTo>
                    <a:lnTo>
                      <a:pt x="26" y="56"/>
                    </a:lnTo>
                    <a:lnTo>
                      <a:pt x="9" y="73"/>
                    </a:lnTo>
                    <a:lnTo>
                      <a:pt x="6" y="56"/>
                    </a:lnTo>
                    <a:lnTo>
                      <a:pt x="0" y="49"/>
                    </a:lnTo>
                    <a:lnTo>
                      <a:pt x="0" y="36"/>
                    </a:lnTo>
                    <a:lnTo>
                      <a:pt x="15" y="22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123" name="Group 571"/>
              <p:cNvGrpSpPr>
                <a:grpSpLocks/>
              </p:cNvGrpSpPr>
              <p:nvPr/>
            </p:nvGrpSpPr>
            <p:grpSpPr bwMode="auto">
              <a:xfrm>
                <a:off x="2195" y="724"/>
                <a:ext cx="555" cy="1187"/>
                <a:chOff x="2195" y="724"/>
                <a:chExt cx="555" cy="1187"/>
              </a:xfrm>
            </p:grpSpPr>
            <p:sp>
              <p:nvSpPr>
                <p:cNvPr id="124" name="Freeform 572"/>
                <p:cNvSpPr>
                  <a:spLocks/>
                </p:cNvSpPr>
                <p:nvPr/>
              </p:nvSpPr>
              <p:spPr bwMode="auto">
                <a:xfrm>
                  <a:off x="2195" y="724"/>
                  <a:ext cx="555" cy="1187"/>
                </a:xfrm>
                <a:custGeom>
                  <a:avLst/>
                  <a:gdLst>
                    <a:gd name="T0" fmla="*/ 436 w 555"/>
                    <a:gd name="T1" fmla="*/ 21 h 1187"/>
                    <a:gd name="T2" fmla="*/ 511 w 555"/>
                    <a:gd name="T3" fmla="*/ 73 h 1187"/>
                    <a:gd name="T4" fmla="*/ 518 w 555"/>
                    <a:gd name="T5" fmla="*/ 118 h 1187"/>
                    <a:gd name="T6" fmla="*/ 536 w 555"/>
                    <a:gd name="T7" fmla="*/ 158 h 1187"/>
                    <a:gd name="T8" fmla="*/ 533 w 555"/>
                    <a:gd name="T9" fmla="*/ 210 h 1187"/>
                    <a:gd name="T10" fmla="*/ 548 w 555"/>
                    <a:gd name="T11" fmla="*/ 247 h 1187"/>
                    <a:gd name="T12" fmla="*/ 544 w 555"/>
                    <a:gd name="T13" fmla="*/ 277 h 1187"/>
                    <a:gd name="T14" fmla="*/ 477 w 555"/>
                    <a:gd name="T15" fmla="*/ 284 h 1187"/>
                    <a:gd name="T16" fmla="*/ 448 w 555"/>
                    <a:gd name="T17" fmla="*/ 329 h 1187"/>
                    <a:gd name="T18" fmla="*/ 440 w 555"/>
                    <a:gd name="T19" fmla="*/ 362 h 1187"/>
                    <a:gd name="T20" fmla="*/ 444 w 555"/>
                    <a:gd name="T21" fmla="*/ 410 h 1187"/>
                    <a:gd name="T22" fmla="*/ 422 w 555"/>
                    <a:gd name="T23" fmla="*/ 455 h 1187"/>
                    <a:gd name="T24" fmla="*/ 359 w 555"/>
                    <a:gd name="T25" fmla="*/ 492 h 1187"/>
                    <a:gd name="T26" fmla="*/ 336 w 555"/>
                    <a:gd name="T27" fmla="*/ 514 h 1187"/>
                    <a:gd name="T28" fmla="*/ 307 w 555"/>
                    <a:gd name="T29" fmla="*/ 570 h 1187"/>
                    <a:gd name="T30" fmla="*/ 298 w 555"/>
                    <a:gd name="T31" fmla="*/ 613 h 1187"/>
                    <a:gd name="T32" fmla="*/ 272 w 555"/>
                    <a:gd name="T33" fmla="*/ 673 h 1187"/>
                    <a:gd name="T34" fmla="*/ 310 w 555"/>
                    <a:gd name="T35" fmla="*/ 751 h 1187"/>
                    <a:gd name="T36" fmla="*/ 340 w 555"/>
                    <a:gd name="T37" fmla="*/ 810 h 1187"/>
                    <a:gd name="T38" fmla="*/ 307 w 555"/>
                    <a:gd name="T39" fmla="*/ 832 h 1187"/>
                    <a:gd name="T40" fmla="*/ 279 w 555"/>
                    <a:gd name="T41" fmla="*/ 836 h 1187"/>
                    <a:gd name="T42" fmla="*/ 216 w 555"/>
                    <a:gd name="T43" fmla="*/ 840 h 1187"/>
                    <a:gd name="T44" fmla="*/ 275 w 555"/>
                    <a:gd name="T45" fmla="*/ 854 h 1187"/>
                    <a:gd name="T46" fmla="*/ 307 w 555"/>
                    <a:gd name="T47" fmla="*/ 873 h 1187"/>
                    <a:gd name="T48" fmla="*/ 286 w 555"/>
                    <a:gd name="T49" fmla="*/ 888 h 1187"/>
                    <a:gd name="T50" fmla="*/ 249 w 555"/>
                    <a:gd name="T51" fmla="*/ 921 h 1187"/>
                    <a:gd name="T52" fmla="*/ 238 w 555"/>
                    <a:gd name="T53" fmla="*/ 954 h 1187"/>
                    <a:gd name="T54" fmla="*/ 223 w 555"/>
                    <a:gd name="T55" fmla="*/ 1032 h 1187"/>
                    <a:gd name="T56" fmla="*/ 205 w 555"/>
                    <a:gd name="T57" fmla="*/ 1084 h 1187"/>
                    <a:gd name="T58" fmla="*/ 159 w 555"/>
                    <a:gd name="T59" fmla="*/ 1125 h 1187"/>
                    <a:gd name="T60" fmla="*/ 115 w 555"/>
                    <a:gd name="T61" fmla="*/ 1140 h 1187"/>
                    <a:gd name="T62" fmla="*/ 107 w 555"/>
                    <a:gd name="T63" fmla="*/ 1176 h 1187"/>
                    <a:gd name="T64" fmla="*/ 63 w 555"/>
                    <a:gd name="T65" fmla="*/ 1187 h 1187"/>
                    <a:gd name="T66" fmla="*/ 44 w 555"/>
                    <a:gd name="T67" fmla="*/ 1168 h 1187"/>
                    <a:gd name="T68" fmla="*/ 26 w 555"/>
                    <a:gd name="T69" fmla="*/ 1103 h 1187"/>
                    <a:gd name="T70" fmla="*/ 41 w 555"/>
                    <a:gd name="T71" fmla="*/ 1088 h 1187"/>
                    <a:gd name="T72" fmla="*/ 44 w 555"/>
                    <a:gd name="T73" fmla="*/ 1066 h 1187"/>
                    <a:gd name="T74" fmla="*/ 26 w 555"/>
                    <a:gd name="T75" fmla="*/ 1006 h 1187"/>
                    <a:gd name="T76" fmla="*/ 11 w 555"/>
                    <a:gd name="T77" fmla="*/ 958 h 1187"/>
                    <a:gd name="T78" fmla="*/ 0 w 555"/>
                    <a:gd name="T79" fmla="*/ 884 h 1187"/>
                    <a:gd name="T80" fmla="*/ 19 w 555"/>
                    <a:gd name="T81" fmla="*/ 854 h 1187"/>
                    <a:gd name="T82" fmla="*/ 33 w 555"/>
                    <a:gd name="T83" fmla="*/ 780 h 1187"/>
                    <a:gd name="T84" fmla="*/ 70 w 555"/>
                    <a:gd name="T85" fmla="*/ 736 h 1187"/>
                    <a:gd name="T86" fmla="*/ 59 w 555"/>
                    <a:gd name="T87" fmla="*/ 658 h 1187"/>
                    <a:gd name="T88" fmla="*/ 74 w 555"/>
                    <a:gd name="T89" fmla="*/ 621 h 1187"/>
                    <a:gd name="T90" fmla="*/ 67 w 555"/>
                    <a:gd name="T91" fmla="*/ 555 h 1187"/>
                    <a:gd name="T92" fmla="*/ 82 w 555"/>
                    <a:gd name="T93" fmla="*/ 477 h 1187"/>
                    <a:gd name="T94" fmla="*/ 130 w 555"/>
                    <a:gd name="T95" fmla="*/ 425 h 1187"/>
                    <a:gd name="T96" fmla="*/ 175 w 555"/>
                    <a:gd name="T97" fmla="*/ 410 h 1187"/>
                    <a:gd name="T98" fmla="*/ 156 w 555"/>
                    <a:gd name="T99" fmla="*/ 362 h 1187"/>
                    <a:gd name="T100" fmla="*/ 175 w 555"/>
                    <a:gd name="T101" fmla="*/ 322 h 1187"/>
                    <a:gd name="T102" fmla="*/ 186 w 555"/>
                    <a:gd name="T103" fmla="*/ 262 h 1187"/>
                    <a:gd name="T104" fmla="*/ 235 w 555"/>
                    <a:gd name="T105" fmla="*/ 225 h 1187"/>
                    <a:gd name="T106" fmla="*/ 257 w 555"/>
                    <a:gd name="T107" fmla="*/ 177 h 1187"/>
                    <a:gd name="T108" fmla="*/ 292 w 555"/>
                    <a:gd name="T109" fmla="*/ 103 h 1187"/>
                    <a:gd name="T110" fmla="*/ 331 w 555"/>
                    <a:gd name="T111" fmla="*/ 69 h 1187"/>
                    <a:gd name="T112" fmla="*/ 368 w 555"/>
                    <a:gd name="T113" fmla="*/ 42 h 1187"/>
                    <a:gd name="T114" fmla="*/ 414 w 555"/>
                    <a:gd name="T115" fmla="*/ 0 h 1187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555" h="1187">
                      <a:moveTo>
                        <a:pt x="418" y="0"/>
                      </a:moveTo>
                      <a:lnTo>
                        <a:pt x="425" y="3"/>
                      </a:lnTo>
                      <a:lnTo>
                        <a:pt x="436" y="21"/>
                      </a:lnTo>
                      <a:lnTo>
                        <a:pt x="485" y="69"/>
                      </a:lnTo>
                      <a:lnTo>
                        <a:pt x="492" y="58"/>
                      </a:lnTo>
                      <a:lnTo>
                        <a:pt x="511" y="73"/>
                      </a:lnTo>
                      <a:lnTo>
                        <a:pt x="518" y="88"/>
                      </a:lnTo>
                      <a:lnTo>
                        <a:pt x="518" y="99"/>
                      </a:lnTo>
                      <a:lnTo>
                        <a:pt x="518" y="118"/>
                      </a:lnTo>
                      <a:lnTo>
                        <a:pt x="511" y="129"/>
                      </a:lnTo>
                      <a:lnTo>
                        <a:pt x="525" y="144"/>
                      </a:lnTo>
                      <a:lnTo>
                        <a:pt x="536" y="158"/>
                      </a:lnTo>
                      <a:lnTo>
                        <a:pt x="536" y="170"/>
                      </a:lnTo>
                      <a:lnTo>
                        <a:pt x="536" y="188"/>
                      </a:lnTo>
                      <a:lnTo>
                        <a:pt x="533" y="210"/>
                      </a:lnTo>
                      <a:lnTo>
                        <a:pt x="525" y="218"/>
                      </a:lnTo>
                      <a:lnTo>
                        <a:pt x="536" y="229"/>
                      </a:lnTo>
                      <a:lnTo>
                        <a:pt x="548" y="247"/>
                      </a:lnTo>
                      <a:lnTo>
                        <a:pt x="555" y="266"/>
                      </a:lnTo>
                      <a:lnTo>
                        <a:pt x="555" y="273"/>
                      </a:lnTo>
                      <a:lnTo>
                        <a:pt x="544" y="277"/>
                      </a:lnTo>
                      <a:lnTo>
                        <a:pt x="496" y="277"/>
                      </a:lnTo>
                      <a:lnTo>
                        <a:pt x="485" y="277"/>
                      </a:lnTo>
                      <a:lnTo>
                        <a:pt x="477" y="284"/>
                      </a:lnTo>
                      <a:lnTo>
                        <a:pt x="477" y="299"/>
                      </a:lnTo>
                      <a:lnTo>
                        <a:pt x="470" y="310"/>
                      </a:lnTo>
                      <a:lnTo>
                        <a:pt x="448" y="329"/>
                      </a:lnTo>
                      <a:lnTo>
                        <a:pt x="451" y="344"/>
                      </a:lnTo>
                      <a:lnTo>
                        <a:pt x="448" y="355"/>
                      </a:lnTo>
                      <a:lnTo>
                        <a:pt x="440" y="362"/>
                      </a:lnTo>
                      <a:lnTo>
                        <a:pt x="448" y="385"/>
                      </a:lnTo>
                      <a:lnTo>
                        <a:pt x="451" y="399"/>
                      </a:lnTo>
                      <a:lnTo>
                        <a:pt x="444" y="410"/>
                      </a:lnTo>
                      <a:lnTo>
                        <a:pt x="429" y="422"/>
                      </a:lnTo>
                      <a:lnTo>
                        <a:pt x="425" y="436"/>
                      </a:lnTo>
                      <a:lnTo>
                        <a:pt x="422" y="455"/>
                      </a:lnTo>
                      <a:lnTo>
                        <a:pt x="396" y="466"/>
                      </a:lnTo>
                      <a:lnTo>
                        <a:pt x="381" y="477"/>
                      </a:lnTo>
                      <a:lnTo>
                        <a:pt x="359" y="492"/>
                      </a:lnTo>
                      <a:lnTo>
                        <a:pt x="362" y="503"/>
                      </a:lnTo>
                      <a:lnTo>
                        <a:pt x="344" y="507"/>
                      </a:lnTo>
                      <a:lnTo>
                        <a:pt x="336" y="514"/>
                      </a:lnTo>
                      <a:lnTo>
                        <a:pt x="318" y="540"/>
                      </a:lnTo>
                      <a:lnTo>
                        <a:pt x="303" y="551"/>
                      </a:lnTo>
                      <a:lnTo>
                        <a:pt x="307" y="570"/>
                      </a:lnTo>
                      <a:lnTo>
                        <a:pt x="298" y="576"/>
                      </a:lnTo>
                      <a:lnTo>
                        <a:pt x="290" y="584"/>
                      </a:lnTo>
                      <a:lnTo>
                        <a:pt x="298" y="613"/>
                      </a:lnTo>
                      <a:lnTo>
                        <a:pt x="294" y="632"/>
                      </a:lnTo>
                      <a:lnTo>
                        <a:pt x="275" y="643"/>
                      </a:lnTo>
                      <a:lnTo>
                        <a:pt x="272" y="673"/>
                      </a:lnTo>
                      <a:lnTo>
                        <a:pt x="275" y="710"/>
                      </a:lnTo>
                      <a:lnTo>
                        <a:pt x="283" y="728"/>
                      </a:lnTo>
                      <a:lnTo>
                        <a:pt x="310" y="751"/>
                      </a:lnTo>
                      <a:lnTo>
                        <a:pt x="321" y="773"/>
                      </a:lnTo>
                      <a:lnTo>
                        <a:pt x="333" y="795"/>
                      </a:lnTo>
                      <a:lnTo>
                        <a:pt x="340" y="810"/>
                      </a:lnTo>
                      <a:lnTo>
                        <a:pt x="333" y="825"/>
                      </a:lnTo>
                      <a:lnTo>
                        <a:pt x="318" y="836"/>
                      </a:lnTo>
                      <a:lnTo>
                        <a:pt x="307" y="832"/>
                      </a:lnTo>
                      <a:lnTo>
                        <a:pt x="298" y="821"/>
                      </a:lnTo>
                      <a:lnTo>
                        <a:pt x="283" y="825"/>
                      </a:lnTo>
                      <a:lnTo>
                        <a:pt x="279" y="836"/>
                      </a:lnTo>
                      <a:lnTo>
                        <a:pt x="257" y="836"/>
                      </a:lnTo>
                      <a:lnTo>
                        <a:pt x="223" y="832"/>
                      </a:lnTo>
                      <a:lnTo>
                        <a:pt x="216" y="840"/>
                      </a:lnTo>
                      <a:lnTo>
                        <a:pt x="238" y="851"/>
                      </a:lnTo>
                      <a:lnTo>
                        <a:pt x="268" y="840"/>
                      </a:lnTo>
                      <a:lnTo>
                        <a:pt x="275" y="854"/>
                      </a:lnTo>
                      <a:lnTo>
                        <a:pt x="298" y="858"/>
                      </a:lnTo>
                      <a:lnTo>
                        <a:pt x="314" y="865"/>
                      </a:lnTo>
                      <a:lnTo>
                        <a:pt x="307" y="873"/>
                      </a:lnTo>
                      <a:lnTo>
                        <a:pt x="286" y="869"/>
                      </a:lnTo>
                      <a:lnTo>
                        <a:pt x="283" y="877"/>
                      </a:lnTo>
                      <a:lnTo>
                        <a:pt x="286" y="888"/>
                      </a:lnTo>
                      <a:lnTo>
                        <a:pt x="275" y="903"/>
                      </a:lnTo>
                      <a:lnTo>
                        <a:pt x="257" y="917"/>
                      </a:lnTo>
                      <a:lnTo>
                        <a:pt x="249" y="921"/>
                      </a:lnTo>
                      <a:lnTo>
                        <a:pt x="242" y="925"/>
                      </a:lnTo>
                      <a:lnTo>
                        <a:pt x="246" y="943"/>
                      </a:lnTo>
                      <a:lnTo>
                        <a:pt x="238" y="954"/>
                      </a:lnTo>
                      <a:lnTo>
                        <a:pt x="227" y="977"/>
                      </a:lnTo>
                      <a:lnTo>
                        <a:pt x="231" y="999"/>
                      </a:lnTo>
                      <a:lnTo>
                        <a:pt x="223" y="1032"/>
                      </a:lnTo>
                      <a:lnTo>
                        <a:pt x="216" y="1047"/>
                      </a:lnTo>
                      <a:lnTo>
                        <a:pt x="216" y="1069"/>
                      </a:lnTo>
                      <a:lnTo>
                        <a:pt x="205" y="1084"/>
                      </a:lnTo>
                      <a:lnTo>
                        <a:pt x="190" y="1110"/>
                      </a:lnTo>
                      <a:lnTo>
                        <a:pt x="186" y="1129"/>
                      </a:lnTo>
                      <a:lnTo>
                        <a:pt x="159" y="1125"/>
                      </a:lnTo>
                      <a:lnTo>
                        <a:pt x="133" y="1125"/>
                      </a:lnTo>
                      <a:lnTo>
                        <a:pt x="130" y="1136"/>
                      </a:lnTo>
                      <a:lnTo>
                        <a:pt x="115" y="1140"/>
                      </a:lnTo>
                      <a:lnTo>
                        <a:pt x="107" y="1144"/>
                      </a:lnTo>
                      <a:lnTo>
                        <a:pt x="111" y="1157"/>
                      </a:lnTo>
                      <a:lnTo>
                        <a:pt x="107" y="1176"/>
                      </a:lnTo>
                      <a:lnTo>
                        <a:pt x="89" y="1187"/>
                      </a:lnTo>
                      <a:lnTo>
                        <a:pt x="78" y="1176"/>
                      </a:lnTo>
                      <a:lnTo>
                        <a:pt x="63" y="1187"/>
                      </a:lnTo>
                      <a:lnTo>
                        <a:pt x="44" y="1187"/>
                      </a:lnTo>
                      <a:lnTo>
                        <a:pt x="37" y="1176"/>
                      </a:lnTo>
                      <a:lnTo>
                        <a:pt x="44" y="1168"/>
                      </a:lnTo>
                      <a:lnTo>
                        <a:pt x="48" y="1147"/>
                      </a:lnTo>
                      <a:lnTo>
                        <a:pt x="33" y="1118"/>
                      </a:lnTo>
                      <a:lnTo>
                        <a:pt x="26" y="1103"/>
                      </a:lnTo>
                      <a:lnTo>
                        <a:pt x="30" y="1095"/>
                      </a:lnTo>
                      <a:lnTo>
                        <a:pt x="37" y="1095"/>
                      </a:lnTo>
                      <a:lnTo>
                        <a:pt x="41" y="1088"/>
                      </a:lnTo>
                      <a:lnTo>
                        <a:pt x="44" y="1080"/>
                      </a:lnTo>
                      <a:lnTo>
                        <a:pt x="48" y="1073"/>
                      </a:lnTo>
                      <a:lnTo>
                        <a:pt x="44" y="1066"/>
                      </a:lnTo>
                      <a:lnTo>
                        <a:pt x="37" y="1051"/>
                      </a:lnTo>
                      <a:lnTo>
                        <a:pt x="22" y="1029"/>
                      </a:lnTo>
                      <a:lnTo>
                        <a:pt x="26" y="1006"/>
                      </a:lnTo>
                      <a:lnTo>
                        <a:pt x="15" y="988"/>
                      </a:lnTo>
                      <a:lnTo>
                        <a:pt x="4" y="977"/>
                      </a:lnTo>
                      <a:lnTo>
                        <a:pt x="11" y="958"/>
                      </a:lnTo>
                      <a:lnTo>
                        <a:pt x="19" y="921"/>
                      </a:lnTo>
                      <a:lnTo>
                        <a:pt x="4" y="903"/>
                      </a:lnTo>
                      <a:lnTo>
                        <a:pt x="0" y="884"/>
                      </a:lnTo>
                      <a:lnTo>
                        <a:pt x="0" y="873"/>
                      </a:lnTo>
                      <a:lnTo>
                        <a:pt x="7" y="851"/>
                      </a:lnTo>
                      <a:lnTo>
                        <a:pt x="19" y="854"/>
                      </a:lnTo>
                      <a:lnTo>
                        <a:pt x="30" y="825"/>
                      </a:lnTo>
                      <a:lnTo>
                        <a:pt x="30" y="791"/>
                      </a:lnTo>
                      <a:lnTo>
                        <a:pt x="33" y="780"/>
                      </a:lnTo>
                      <a:lnTo>
                        <a:pt x="48" y="769"/>
                      </a:lnTo>
                      <a:lnTo>
                        <a:pt x="70" y="754"/>
                      </a:lnTo>
                      <a:lnTo>
                        <a:pt x="70" y="736"/>
                      </a:lnTo>
                      <a:lnTo>
                        <a:pt x="67" y="680"/>
                      </a:lnTo>
                      <a:lnTo>
                        <a:pt x="59" y="673"/>
                      </a:lnTo>
                      <a:lnTo>
                        <a:pt x="59" y="658"/>
                      </a:lnTo>
                      <a:lnTo>
                        <a:pt x="78" y="650"/>
                      </a:lnTo>
                      <a:lnTo>
                        <a:pt x="85" y="643"/>
                      </a:lnTo>
                      <a:lnTo>
                        <a:pt x="74" y="621"/>
                      </a:lnTo>
                      <a:lnTo>
                        <a:pt x="59" y="599"/>
                      </a:lnTo>
                      <a:lnTo>
                        <a:pt x="63" y="573"/>
                      </a:lnTo>
                      <a:lnTo>
                        <a:pt x="67" y="555"/>
                      </a:lnTo>
                      <a:lnTo>
                        <a:pt x="82" y="522"/>
                      </a:lnTo>
                      <a:lnTo>
                        <a:pt x="82" y="507"/>
                      </a:lnTo>
                      <a:lnTo>
                        <a:pt x="82" y="477"/>
                      </a:lnTo>
                      <a:lnTo>
                        <a:pt x="93" y="451"/>
                      </a:lnTo>
                      <a:lnTo>
                        <a:pt x="111" y="436"/>
                      </a:lnTo>
                      <a:lnTo>
                        <a:pt x="130" y="425"/>
                      </a:lnTo>
                      <a:lnTo>
                        <a:pt x="148" y="429"/>
                      </a:lnTo>
                      <a:lnTo>
                        <a:pt x="167" y="436"/>
                      </a:lnTo>
                      <a:lnTo>
                        <a:pt x="175" y="410"/>
                      </a:lnTo>
                      <a:lnTo>
                        <a:pt x="167" y="388"/>
                      </a:lnTo>
                      <a:lnTo>
                        <a:pt x="159" y="373"/>
                      </a:lnTo>
                      <a:lnTo>
                        <a:pt x="156" y="362"/>
                      </a:lnTo>
                      <a:lnTo>
                        <a:pt x="159" y="351"/>
                      </a:lnTo>
                      <a:lnTo>
                        <a:pt x="172" y="347"/>
                      </a:lnTo>
                      <a:lnTo>
                        <a:pt x="175" y="322"/>
                      </a:lnTo>
                      <a:lnTo>
                        <a:pt x="183" y="299"/>
                      </a:lnTo>
                      <a:lnTo>
                        <a:pt x="186" y="281"/>
                      </a:lnTo>
                      <a:lnTo>
                        <a:pt x="186" y="262"/>
                      </a:lnTo>
                      <a:lnTo>
                        <a:pt x="197" y="244"/>
                      </a:lnTo>
                      <a:lnTo>
                        <a:pt x="220" y="229"/>
                      </a:lnTo>
                      <a:lnTo>
                        <a:pt x="235" y="225"/>
                      </a:lnTo>
                      <a:lnTo>
                        <a:pt x="235" y="207"/>
                      </a:lnTo>
                      <a:lnTo>
                        <a:pt x="242" y="195"/>
                      </a:lnTo>
                      <a:lnTo>
                        <a:pt x="257" y="177"/>
                      </a:lnTo>
                      <a:lnTo>
                        <a:pt x="272" y="166"/>
                      </a:lnTo>
                      <a:lnTo>
                        <a:pt x="264" y="134"/>
                      </a:lnTo>
                      <a:lnTo>
                        <a:pt x="292" y="103"/>
                      </a:lnTo>
                      <a:lnTo>
                        <a:pt x="298" y="90"/>
                      </a:lnTo>
                      <a:lnTo>
                        <a:pt x="318" y="86"/>
                      </a:lnTo>
                      <a:lnTo>
                        <a:pt x="331" y="69"/>
                      </a:lnTo>
                      <a:lnTo>
                        <a:pt x="331" y="58"/>
                      </a:lnTo>
                      <a:lnTo>
                        <a:pt x="344" y="45"/>
                      </a:lnTo>
                      <a:lnTo>
                        <a:pt x="368" y="42"/>
                      </a:lnTo>
                      <a:lnTo>
                        <a:pt x="396" y="42"/>
                      </a:lnTo>
                      <a:lnTo>
                        <a:pt x="418" y="21"/>
                      </a:lnTo>
                      <a:lnTo>
                        <a:pt x="414" y="0"/>
                      </a:lnTo>
                      <a:lnTo>
                        <a:pt x="418" y="0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>
                    <a:solidFill>
                      <a:prstClr val="black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25" name="Freeform 573"/>
                <p:cNvSpPr>
                  <a:spLocks/>
                </p:cNvSpPr>
                <p:nvPr/>
              </p:nvSpPr>
              <p:spPr bwMode="auto">
                <a:xfrm>
                  <a:off x="2195" y="724"/>
                  <a:ext cx="555" cy="1187"/>
                </a:xfrm>
                <a:custGeom>
                  <a:avLst/>
                  <a:gdLst>
                    <a:gd name="T0" fmla="*/ 436 w 555"/>
                    <a:gd name="T1" fmla="*/ 21 h 1187"/>
                    <a:gd name="T2" fmla="*/ 511 w 555"/>
                    <a:gd name="T3" fmla="*/ 73 h 1187"/>
                    <a:gd name="T4" fmla="*/ 518 w 555"/>
                    <a:gd name="T5" fmla="*/ 118 h 1187"/>
                    <a:gd name="T6" fmla="*/ 536 w 555"/>
                    <a:gd name="T7" fmla="*/ 158 h 1187"/>
                    <a:gd name="T8" fmla="*/ 533 w 555"/>
                    <a:gd name="T9" fmla="*/ 210 h 1187"/>
                    <a:gd name="T10" fmla="*/ 548 w 555"/>
                    <a:gd name="T11" fmla="*/ 247 h 1187"/>
                    <a:gd name="T12" fmla="*/ 544 w 555"/>
                    <a:gd name="T13" fmla="*/ 277 h 1187"/>
                    <a:gd name="T14" fmla="*/ 477 w 555"/>
                    <a:gd name="T15" fmla="*/ 284 h 1187"/>
                    <a:gd name="T16" fmla="*/ 448 w 555"/>
                    <a:gd name="T17" fmla="*/ 329 h 1187"/>
                    <a:gd name="T18" fmla="*/ 440 w 555"/>
                    <a:gd name="T19" fmla="*/ 362 h 1187"/>
                    <a:gd name="T20" fmla="*/ 444 w 555"/>
                    <a:gd name="T21" fmla="*/ 410 h 1187"/>
                    <a:gd name="T22" fmla="*/ 422 w 555"/>
                    <a:gd name="T23" fmla="*/ 455 h 1187"/>
                    <a:gd name="T24" fmla="*/ 359 w 555"/>
                    <a:gd name="T25" fmla="*/ 492 h 1187"/>
                    <a:gd name="T26" fmla="*/ 336 w 555"/>
                    <a:gd name="T27" fmla="*/ 514 h 1187"/>
                    <a:gd name="T28" fmla="*/ 307 w 555"/>
                    <a:gd name="T29" fmla="*/ 570 h 1187"/>
                    <a:gd name="T30" fmla="*/ 298 w 555"/>
                    <a:gd name="T31" fmla="*/ 613 h 1187"/>
                    <a:gd name="T32" fmla="*/ 272 w 555"/>
                    <a:gd name="T33" fmla="*/ 673 h 1187"/>
                    <a:gd name="T34" fmla="*/ 310 w 555"/>
                    <a:gd name="T35" fmla="*/ 751 h 1187"/>
                    <a:gd name="T36" fmla="*/ 340 w 555"/>
                    <a:gd name="T37" fmla="*/ 810 h 1187"/>
                    <a:gd name="T38" fmla="*/ 307 w 555"/>
                    <a:gd name="T39" fmla="*/ 832 h 1187"/>
                    <a:gd name="T40" fmla="*/ 279 w 555"/>
                    <a:gd name="T41" fmla="*/ 836 h 1187"/>
                    <a:gd name="T42" fmla="*/ 216 w 555"/>
                    <a:gd name="T43" fmla="*/ 840 h 1187"/>
                    <a:gd name="T44" fmla="*/ 275 w 555"/>
                    <a:gd name="T45" fmla="*/ 854 h 1187"/>
                    <a:gd name="T46" fmla="*/ 307 w 555"/>
                    <a:gd name="T47" fmla="*/ 873 h 1187"/>
                    <a:gd name="T48" fmla="*/ 286 w 555"/>
                    <a:gd name="T49" fmla="*/ 888 h 1187"/>
                    <a:gd name="T50" fmla="*/ 249 w 555"/>
                    <a:gd name="T51" fmla="*/ 921 h 1187"/>
                    <a:gd name="T52" fmla="*/ 238 w 555"/>
                    <a:gd name="T53" fmla="*/ 954 h 1187"/>
                    <a:gd name="T54" fmla="*/ 223 w 555"/>
                    <a:gd name="T55" fmla="*/ 1032 h 1187"/>
                    <a:gd name="T56" fmla="*/ 205 w 555"/>
                    <a:gd name="T57" fmla="*/ 1084 h 1187"/>
                    <a:gd name="T58" fmla="*/ 159 w 555"/>
                    <a:gd name="T59" fmla="*/ 1125 h 1187"/>
                    <a:gd name="T60" fmla="*/ 115 w 555"/>
                    <a:gd name="T61" fmla="*/ 1140 h 1187"/>
                    <a:gd name="T62" fmla="*/ 107 w 555"/>
                    <a:gd name="T63" fmla="*/ 1176 h 1187"/>
                    <a:gd name="T64" fmla="*/ 63 w 555"/>
                    <a:gd name="T65" fmla="*/ 1187 h 1187"/>
                    <a:gd name="T66" fmla="*/ 44 w 555"/>
                    <a:gd name="T67" fmla="*/ 1168 h 1187"/>
                    <a:gd name="T68" fmla="*/ 26 w 555"/>
                    <a:gd name="T69" fmla="*/ 1103 h 1187"/>
                    <a:gd name="T70" fmla="*/ 41 w 555"/>
                    <a:gd name="T71" fmla="*/ 1088 h 1187"/>
                    <a:gd name="T72" fmla="*/ 44 w 555"/>
                    <a:gd name="T73" fmla="*/ 1066 h 1187"/>
                    <a:gd name="T74" fmla="*/ 26 w 555"/>
                    <a:gd name="T75" fmla="*/ 1006 h 1187"/>
                    <a:gd name="T76" fmla="*/ 11 w 555"/>
                    <a:gd name="T77" fmla="*/ 958 h 1187"/>
                    <a:gd name="T78" fmla="*/ 0 w 555"/>
                    <a:gd name="T79" fmla="*/ 884 h 1187"/>
                    <a:gd name="T80" fmla="*/ 19 w 555"/>
                    <a:gd name="T81" fmla="*/ 854 h 1187"/>
                    <a:gd name="T82" fmla="*/ 33 w 555"/>
                    <a:gd name="T83" fmla="*/ 780 h 1187"/>
                    <a:gd name="T84" fmla="*/ 70 w 555"/>
                    <a:gd name="T85" fmla="*/ 736 h 1187"/>
                    <a:gd name="T86" fmla="*/ 59 w 555"/>
                    <a:gd name="T87" fmla="*/ 658 h 1187"/>
                    <a:gd name="T88" fmla="*/ 74 w 555"/>
                    <a:gd name="T89" fmla="*/ 621 h 1187"/>
                    <a:gd name="T90" fmla="*/ 67 w 555"/>
                    <a:gd name="T91" fmla="*/ 555 h 1187"/>
                    <a:gd name="T92" fmla="*/ 82 w 555"/>
                    <a:gd name="T93" fmla="*/ 477 h 1187"/>
                    <a:gd name="T94" fmla="*/ 130 w 555"/>
                    <a:gd name="T95" fmla="*/ 425 h 1187"/>
                    <a:gd name="T96" fmla="*/ 175 w 555"/>
                    <a:gd name="T97" fmla="*/ 410 h 1187"/>
                    <a:gd name="T98" fmla="*/ 156 w 555"/>
                    <a:gd name="T99" fmla="*/ 362 h 1187"/>
                    <a:gd name="T100" fmla="*/ 175 w 555"/>
                    <a:gd name="T101" fmla="*/ 322 h 1187"/>
                    <a:gd name="T102" fmla="*/ 186 w 555"/>
                    <a:gd name="T103" fmla="*/ 262 h 1187"/>
                    <a:gd name="T104" fmla="*/ 235 w 555"/>
                    <a:gd name="T105" fmla="*/ 225 h 1187"/>
                    <a:gd name="T106" fmla="*/ 257 w 555"/>
                    <a:gd name="T107" fmla="*/ 177 h 1187"/>
                    <a:gd name="T108" fmla="*/ 292 w 555"/>
                    <a:gd name="T109" fmla="*/ 103 h 1187"/>
                    <a:gd name="T110" fmla="*/ 331 w 555"/>
                    <a:gd name="T111" fmla="*/ 69 h 1187"/>
                    <a:gd name="T112" fmla="*/ 368 w 555"/>
                    <a:gd name="T113" fmla="*/ 42 h 1187"/>
                    <a:gd name="T114" fmla="*/ 414 w 555"/>
                    <a:gd name="T115" fmla="*/ 0 h 1187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555" h="1187">
                      <a:moveTo>
                        <a:pt x="418" y="0"/>
                      </a:moveTo>
                      <a:lnTo>
                        <a:pt x="425" y="3"/>
                      </a:lnTo>
                      <a:lnTo>
                        <a:pt x="436" y="21"/>
                      </a:lnTo>
                      <a:lnTo>
                        <a:pt x="485" y="69"/>
                      </a:lnTo>
                      <a:lnTo>
                        <a:pt x="492" y="58"/>
                      </a:lnTo>
                      <a:lnTo>
                        <a:pt x="511" y="73"/>
                      </a:lnTo>
                      <a:lnTo>
                        <a:pt x="518" y="88"/>
                      </a:lnTo>
                      <a:lnTo>
                        <a:pt x="518" y="99"/>
                      </a:lnTo>
                      <a:lnTo>
                        <a:pt x="518" y="118"/>
                      </a:lnTo>
                      <a:lnTo>
                        <a:pt x="511" y="129"/>
                      </a:lnTo>
                      <a:lnTo>
                        <a:pt x="525" y="144"/>
                      </a:lnTo>
                      <a:lnTo>
                        <a:pt x="536" y="158"/>
                      </a:lnTo>
                      <a:lnTo>
                        <a:pt x="536" y="170"/>
                      </a:lnTo>
                      <a:lnTo>
                        <a:pt x="536" y="188"/>
                      </a:lnTo>
                      <a:lnTo>
                        <a:pt x="533" y="210"/>
                      </a:lnTo>
                      <a:lnTo>
                        <a:pt x="525" y="218"/>
                      </a:lnTo>
                      <a:lnTo>
                        <a:pt x="536" y="229"/>
                      </a:lnTo>
                      <a:lnTo>
                        <a:pt x="548" y="247"/>
                      </a:lnTo>
                      <a:lnTo>
                        <a:pt x="555" y="266"/>
                      </a:lnTo>
                      <a:lnTo>
                        <a:pt x="555" y="273"/>
                      </a:lnTo>
                      <a:lnTo>
                        <a:pt x="544" y="277"/>
                      </a:lnTo>
                      <a:lnTo>
                        <a:pt x="496" y="277"/>
                      </a:lnTo>
                      <a:lnTo>
                        <a:pt x="485" y="277"/>
                      </a:lnTo>
                      <a:lnTo>
                        <a:pt x="477" y="284"/>
                      </a:lnTo>
                      <a:lnTo>
                        <a:pt x="477" y="299"/>
                      </a:lnTo>
                      <a:lnTo>
                        <a:pt x="470" y="310"/>
                      </a:lnTo>
                      <a:lnTo>
                        <a:pt x="448" y="329"/>
                      </a:lnTo>
                      <a:lnTo>
                        <a:pt x="451" y="344"/>
                      </a:lnTo>
                      <a:lnTo>
                        <a:pt x="448" y="355"/>
                      </a:lnTo>
                      <a:lnTo>
                        <a:pt x="440" y="362"/>
                      </a:lnTo>
                      <a:lnTo>
                        <a:pt x="448" y="385"/>
                      </a:lnTo>
                      <a:lnTo>
                        <a:pt x="451" y="399"/>
                      </a:lnTo>
                      <a:lnTo>
                        <a:pt x="444" y="410"/>
                      </a:lnTo>
                      <a:lnTo>
                        <a:pt x="429" y="422"/>
                      </a:lnTo>
                      <a:lnTo>
                        <a:pt x="425" y="436"/>
                      </a:lnTo>
                      <a:lnTo>
                        <a:pt x="422" y="455"/>
                      </a:lnTo>
                      <a:lnTo>
                        <a:pt x="396" y="466"/>
                      </a:lnTo>
                      <a:lnTo>
                        <a:pt x="381" y="477"/>
                      </a:lnTo>
                      <a:lnTo>
                        <a:pt x="359" y="492"/>
                      </a:lnTo>
                      <a:lnTo>
                        <a:pt x="362" y="503"/>
                      </a:lnTo>
                      <a:lnTo>
                        <a:pt x="344" y="507"/>
                      </a:lnTo>
                      <a:lnTo>
                        <a:pt x="336" y="514"/>
                      </a:lnTo>
                      <a:lnTo>
                        <a:pt x="318" y="540"/>
                      </a:lnTo>
                      <a:lnTo>
                        <a:pt x="303" y="551"/>
                      </a:lnTo>
                      <a:lnTo>
                        <a:pt x="307" y="570"/>
                      </a:lnTo>
                      <a:lnTo>
                        <a:pt x="298" y="576"/>
                      </a:lnTo>
                      <a:lnTo>
                        <a:pt x="290" y="584"/>
                      </a:lnTo>
                      <a:lnTo>
                        <a:pt x="298" y="613"/>
                      </a:lnTo>
                      <a:lnTo>
                        <a:pt x="294" y="632"/>
                      </a:lnTo>
                      <a:lnTo>
                        <a:pt x="275" y="643"/>
                      </a:lnTo>
                      <a:lnTo>
                        <a:pt x="272" y="673"/>
                      </a:lnTo>
                      <a:lnTo>
                        <a:pt x="275" y="710"/>
                      </a:lnTo>
                      <a:lnTo>
                        <a:pt x="283" y="728"/>
                      </a:lnTo>
                      <a:lnTo>
                        <a:pt x="310" y="751"/>
                      </a:lnTo>
                      <a:lnTo>
                        <a:pt x="321" y="773"/>
                      </a:lnTo>
                      <a:lnTo>
                        <a:pt x="333" y="795"/>
                      </a:lnTo>
                      <a:lnTo>
                        <a:pt x="340" y="810"/>
                      </a:lnTo>
                      <a:lnTo>
                        <a:pt x="333" y="825"/>
                      </a:lnTo>
                      <a:lnTo>
                        <a:pt x="318" y="836"/>
                      </a:lnTo>
                      <a:lnTo>
                        <a:pt x="307" y="832"/>
                      </a:lnTo>
                      <a:lnTo>
                        <a:pt x="298" y="821"/>
                      </a:lnTo>
                      <a:lnTo>
                        <a:pt x="283" y="825"/>
                      </a:lnTo>
                      <a:lnTo>
                        <a:pt x="279" y="836"/>
                      </a:lnTo>
                      <a:lnTo>
                        <a:pt x="257" y="836"/>
                      </a:lnTo>
                      <a:lnTo>
                        <a:pt x="223" y="832"/>
                      </a:lnTo>
                      <a:lnTo>
                        <a:pt x="216" y="840"/>
                      </a:lnTo>
                      <a:lnTo>
                        <a:pt x="238" y="851"/>
                      </a:lnTo>
                      <a:lnTo>
                        <a:pt x="268" y="840"/>
                      </a:lnTo>
                      <a:lnTo>
                        <a:pt x="275" y="854"/>
                      </a:lnTo>
                      <a:lnTo>
                        <a:pt x="298" y="858"/>
                      </a:lnTo>
                      <a:lnTo>
                        <a:pt x="314" y="865"/>
                      </a:lnTo>
                      <a:lnTo>
                        <a:pt x="307" y="873"/>
                      </a:lnTo>
                      <a:lnTo>
                        <a:pt x="286" y="869"/>
                      </a:lnTo>
                      <a:lnTo>
                        <a:pt x="283" y="877"/>
                      </a:lnTo>
                      <a:lnTo>
                        <a:pt x="286" y="888"/>
                      </a:lnTo>
                      <a:lnTo>
                        <a:pt x="275" y="903"/>
                      </a:lnTo>
                      <a:lnTo>
                        <a:pt x="257" y="917"/>
                      </a:lnTo>
                      <a:lnTo>
                        <a:pt x="249" y="921"/>
                      </a:lnTo>
                      <a:lnTo>
                        <a:pt x="242" y="925"/>
                      </a:lnTo>
                      <a:lnTo>
                        <a:pt x="246" y="943"/>
                      </a:lnTo>
                      <a:lnTo>
                        <a:pt x="238" y="954"/>
                      </a:lnTo>
                      <a:lnTo>
                        <a:pt x="227" y="977"/>
                      </a:lnTo>
                      <a:lnTo>
                        <a:pt x="231" y="999"/>
                      </a:lnTo>
                      <a:lnTo>
                        <a:pt x="223" y="1032"/>
                      </a:lnTo>
                      <a:lnTo>
                        <a:pt x="216" y="1047"/>
                      </a:lnTo>
                      <a:lnTo>
                        <a:pt x="216" y="1069"/>
                      </a:lnTo>
                      <a:lnTo>
                        <a:pt x="205" y="1084"/>
                      </a:lnTo>
                      <a:lnTo>
                        <a:pt x="190" y="1110"/>
                      </a:lnTo>
                      <a:lnTo>
                        <a:pt x="186" y="1129"/>
                      </a:lnTo>
                      <a:lnTo>
                        <a:pt x="159" y="1125"/>
                      </a:lnTo>
                      <a:lnTo>
                        <a:pt x="133" y="1125"/>
                      </a:lnTo>
                      <a:lnTo>
                        <a:pt x="130" y="1136"/>
                      </a:lnTo>
                      <a:lnTo>
                        <a:pt x="115" y="1140"/>
                      </a:lnTo>
                      <a:lnTo>
                        <a:pt x="107" y="1144"/>
                      </a:lnTo>
                      <a:lnTo>
                        <a:pt x="111" y="1157"/>
                      </a:lnTo>
                      <a:lnTo>
                        <a:pt x="107" y="1176"/>
                      </a:lnTo>
                      <a:lnTo>
                        <a:pt x="89" y="1187"/>
                      </a:lnTo>
                      <a:lnTo>
                        <a:pt x="78" y="1176"/>
                      </a:lnTo>
                      <a:lnTo>
                        <a:pt x="63" y="1187"/>
                      </a:lnTo>
                      <a:lnTo>
                        <a:pt x="44" y="1187"/>
                      </a:lnTo>
                      <a:lnTo>
                        <a:pt x="37" y="1176"/>
                      </a:lnTo>
                      <a:lnTo>
                        <a:pt x="44" y="1168"/>
                      </a:lnTo>
                      <a:lnTo>
                        <a:pt x="48" y="1147"/>
                      </a:lnTo>
                      <a:lnTo>
                        <a:pt x="33" y="1118"/>
                      </a:lnTo>
                      <a:lnTo>
                        <a:pt x="26" y="1103"/>
                      </a:lnTo>
                      <a:lnTo>
                        <a:pt x="30" y="1095"/>
                      </a:lnTo>
                      <a:lnTo>
                        <a:pt x="37" y="1095"/>
                      </a:lnTo>
                      <a:lnTo>
                        <a:pt x="41" y="1088"/>
                      </a:lnTo>
                      <a:lnTo>
                        <a:pt x="44" y="1080"/>
                      </a:lnTo>
                      <a:lnTo>
                        <a:pt x="48" y="1073"/>
                      </a:lnTo>
                      <a:lnTo>
                        <a:pt x="44" y="1066"/>
                      </a:lnTo>
                      <a:lnTo>
                        <a:pt x="37" y="1051"/>
                      </a:lnTo>
                      <a:lnTo>
                        <a:pt x="22" y="1029"/>
                      </a:lnTo>
                      <a:lnTo>
                        <a:pt x="26" y="1006"/>
                      </a:lnTo>
                      <a:lnTo>
                        <a:pt x="15" y="988"/>
                      </a:lnTo>
                      <a:lnTo>
                        <a:pt x="4" y="977"/>
                      </a:lnTo>
                      <a:lnTo>
                        <a:pt x="11" y="958"/>
                      </a:lnTo>
                      <a:lnTo>
                        <a:pt x="19" y="921"/>
                      </a:lnTo>
                      <a:lnTo>
                        <a:pt x="4" y="903"/>
                      </a:lnTo>
                      <a:lnTo>
                        <a:pt x="0" y="884"/>
                      </a:lnTo>
                      <a:lnTo>
                        <a:pt x="0" y="873"/>
                      </a:lnTo>
                      <a:lnTo>
                        <a:pt x="7" y="851"/>
                      </a:lnTo>
                      <a:lnTo>
                        <a:pt x="19" y="854"/>
                      </a:lnTo>
                      <a:lnTo>
                        <a:pt x="30" y="825"/>
                      </a:lnTo>
                      <a:lnTo>
                        <a:pt x="30" y="791"/>
                      </a:lnTo>
                      <a:lnTo>
                        <a:pt x="33" y="780"/>
                      </a:lnTo>
                      <a:lnTo>
                        <a:pt x="48" y="769"/>
                      </a:lnTo>
                      <a:lnTo>
                        <a:pt x="70" y="754"/>
                      </a:lnTo>
                      <a:lnTo>
                        <a:pt x="70" y="736"/>
                      </a:lnTo>
                      <a:lnTo>
                        <a:pt x="67" y="680"/>
                      </a:lnTo>
                      <a:lnTo>
                        <a:pt x="59" y="673"/>
                      </a:lnTo>
                      <a:lnTo>
                        <a:pt x="59" y="658"/>
                      </a:lnTo>
                      <a:lnTo>
                        <a:pt x="78" y="650"/>
                      </a:lnTo>
                      <a:lnTo>
                        <a:pt x="85" y="643"/>
                      </a:lnTo>
                      <a:lnTo>
                        <a:pt x="74" y="621"/>
                      </a:lnTo>
                      <a:lnTo>
                        <a:pt x="59" y="599"/>
                      </a:lnTo>
                      <a:lnTo>
                        <a:pt x="63" y="573"/>
                      </a:lnTo>
                      <a:lnTo>
                        <a:pt x="67" y="555"/>
                      </a:lnTo>
                      <a:lnTo>
                        <a:pt x="82" y="522"/>
                      </a:lnTo>
                      <a:lnTo>
                        <a:pt x="82" y="507"/>
                      </a:lnTo>
                      <a:lnTo>
                        <a:pt x="82" y="477"/>
                      </a:lnTo>
                      <a:lnTo>
                        <a:pt x="93" y="451"/>
                      </a:lnTo>
                      <a:lnTo>
                        <a:pt x="111" y="436"/>
                      </a:lnTo>
                      <a:lnTo>
                        <a:pt x="130" y="425"/>
                      </a:lnTo>
                      <a:lnTo>
                        <a:pt x="148" y="429"/>
                      </a:lnTo>
                      <a:lnTo>
                        <a:pt x="167" y="436"/>
                      </a:lnTo>
                      <a:lnTo>
                        <a:pt x="175" y="410"/>
                      </a:lnTo>
                      <a:lnTo>
                        <a:pt x="167" y="388"/>
                      </a:lnTo>
                      <a:lnTo>
                        <a:pt x="159" y="373"/>
                      </a:lnTo>
                      <a:lnTo>
                        <a:pt x="156" y="362"/>
                      </a:lnTo>
                      <a:lnTo>
                        <a:pt x="159" y="351"/>
                      </a:lnTo>
                      <a:lnTo>
                        <a:pt x="172" y="347"/>
                      </a:lnTo>
                      <a:lnTo>
                        <a:pt x="175" y="322"/>
                      </a:lnTo>
                      <a:lnTo>
                        <a:pt x="183" y="299"/>
                      </a:lnTo>
                      <a:lnTo>
                        <a:pt x="186" y="281"/>
                      </a:lnTo>
                      <a:lnTo>
                        <a:pt x="186" y="262"/>
                      </a:lnTo>
                      <a:lnTo>
                        <a:pt x="197" y="244"/>
                      </a:lnTo>
                      <a:lnTo>
                        <a:pt x="220" y="229"/>
                      </a:lnTo>
                      <a:lnTo>
                        <a:pt x="235" y="225"/>
                      </a:lnTo>
                      <a:lnTo>
                        <a:pt x="235" y="207"/>
                      </a:lnTo>
                      <a:lnTo>
                        <a:pt x="242" y="195"/>
                      </a:lnTo>
                      <a:lnTo>
                        <a:pt x="257" y="177"/>
                      </a:lnTo>
                      <a:lnTo>
                        <a:pt x="272" y="166"/>
                      </a:lnTo>
                      <a:lnTo>
                        <a:pt x="264" y="134"/>
                      </a:lnTo>
                      <a:lnTo>
                        <a:pt x="292" y="103"/>
                      </a:lnTo>
                      <a:lnTo>
                        <a:pt x="298" y="90"/>
                      </a:lnTo>
                      <a:lnTo>
                        <a:pt x="318" y="86"/>
                      </a:lnTo>
                      <a:lnTo>
                        <a:pt x="331" y="69"/>
                      </a:lnTo>
                      <a:lnTo>
                        <a:pt x="331" y="58"/>
                      </a:lnTo>
                      <a:lnTo>
                        <a:pt x="344" y="45"/>
                      </a:lnTo>
                      <a:lnTo>
                        <a:pt x="368" y="42"/>
                      </a:lnTo>
                      <a:lnTo>
                        <a:pt x="396" y="42"/>
                      </a:lnTo>
                      <a:lnTo>
                        <a:pt x="418" y="21"/>
                      </a:lnTo>
                      <a:lnTo>
                        <a:pt x="414" y="0"/>
                      </a:lnTo>
                    </a:path>
                  </a:pathLst>
                </a:custGeom>
                <a:solidFill>
                  <a:srgbClr val="99CCFF"/>
                </a:solidFill>
                <a:ln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>
                    <a:solidFill>
                      <a:prstClr val="black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  <p:grpSp>
          <p:nvGrpSpPr>
            <p:cNvPr id="83" name="Group 574"/>
            <p:cNvGrpSpPr>
              <a:grpSpLocks/>
            </p:cNvGrpSpPr>
            <p:nvPr/>
          </p:nvGrpSpPr>
          <p:grpSpPr bwMode="auto">
            <a:xfrm>
              <a:off x="838" y="1521"/>
              <a:ext cx="59" cy="68"/>
              <a:chOff x="2245" y="1556"/>
              <a:chExt cx="128" cy="138"/>
            </a:xfrm>
          </p:grpSpPr>
          <p:grpSp>
            <p:nvGrpSpPr>
              <p:cNvPr id="117" name="Group 575"/>
              <p:cNvGrpSpPr>
                <a:grpSpLocks/>
              </p:cNvGrpSpPr>
              <p:nvPr/>
            </p:nvGrpSpPr>
            <p:grpSpPr bwMode="auto">
              <a:xfrm>
                <a:off x="2312" y="1597"/>
                <a:ext cx="61" cy="97"/>
                <a:chOff x="2312" y="1597"/>
                <a:chExt cx="61" cy="97"/>
              </a:xfrm>
            </p:grpSpPr>
            <p:sp>
              <p:nvSpPr>
                <p:cNvPr id="119" name="Freeform 576"/>
                <p:cNvSpPr>
                  <a:spLocks/>
                </p:cNvSpPr>
                <p:nvPr/>
              </p:nvSpPr>
              <p:spPr bwMode="auto">
                <a:xfrm>
                  <a:off x="2312" y="1597"/>
                  <a:ext cx="61" cy="97"/>
                </a:xfrm>
                <a:custGeom>
                  <a:avLst/>
                  <a:gdLst>
                    <a:gd name="T0" fmla="*/ 53 w 61"/>
                    <a:gd name="T1" fmla="*/ 0 h 97"/>
                    <a:gd name="T2" fmla="*/ 53 w 61"/>
                    <a:gd name="T3" fmla="*/ 17 h 97"/>
                    <a:gd name="T4" fmla="*/ 61 w 61"/>
                    <a:gd name="T5" fmla="*/ 32 h 97"/>
                    <a:gd name="T6" fmla="*/ 53 w 61"/>
                    <a:gd name="T7" fmla="*/ 49 h 97"/>
                    <a:gd name="T8" fmla="*/ 43 w 61"/>
                    <a:gd name="T9" fmla="*/ 63 h 97"/>
                    <a:gd name="T10" fmla="*/ 24 w 61"/>
                    <a:gd name="T11" fmla="*/ 80 h 97"/>
                    <a:gd name="T12" fmla="*/ 9 w 61"/>
                    <a:gd name="T13" fmla="*/ 97 h 97"/>
                    <a:gd name="T14" fmla="*/ 0 w 61"/>
                    <a:gd name="T15" fmla="*/ 80 h 97"/>
                    <a:gd name="T16" fmla="*/ 6 w 61"/>
                    <a:gd name="T17" fmla="*/ 73 h 97"/>
                    <a:gd name="T18" fmla="*/ 24 w 61"/>
                    <a:gd name="T19" fmla="*/ 54 h 97"/>
                    <a:gd name="T20" fmla="*/ 23 w 61"/>
                    <a:gd name="T21" fmla="*/ 43 h 97"/>
                    <a:gd name="T22" fmla="*/ 32 w 61"/>
                    <a:gd name="T23" fmla="*/ 28 h 97"/>
                    <a:gd name="T24" fmla="*/ 55 w 61"/>
                    <a:gd name="T25" fmla="*/ 9 h 97"/>
                    <a:gd name="T26" fmla="*/ 55 w 61"/>
                    <a:gd name="T27" fmla="*/ 15 h 97"/>
                    <a:gd name="T28" fmla="*/ 59 w 61"/>
                    <a:gd name="T29" fmla="*/ 24 h 97"/>
                    <a:gd name="T30" fmla="*/ 53 w 61"/>
                    <a:gd name="T31" fmla="*/ 0 h 9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61" h="97">
                      <a:moveTo>
                        <a:pt x="53" y="0"/>
                      </a:moveTo>
                      <a:lnTo>
                        <a:pt x="53" y="17"/>
                      </a:lnTo>
                      <a:lnTo>
                        <a:pt x="61" y="32"/>
                      </a:lnTo>
                      <a:lnTo>
                        <a:pt x="53" y="49"/>
                      </a:lnTo>
                      <a:lnTo>
                        <a:pt x="43" y="63"/>
                      </a:lnTo>
                      <a:lnTo>
                        <a:pt x="24" y="80"/>
                      </a:lnTo>
                      <a:lnTo>
                        <a:pt x="9" y="97"/>
                      </a:lnTo>
                      <a:lnTo>
                        <a:pt x="0" y="80"/>
                      </a:lnTo>
                      <a:lnTo>
                        <a:pt x="6" y="73"/>
                      </a:lnTo>
                      <a:lnTo>
                        <a:pt x="24" y="54"/>
                      </a:lnTo>
                      <a:lnTo>
                        <a:pt x="23" y="43"/>
                      </a:lnTo>
                      <a:lnTo>
                        <a:pt x="32" y="28"/>
                      </a:lnTo>
                      <a:lnTo>
                        <a:pt x="55" y="9"/>
                      </a:lnTo>
                      <a:lnTo>
                        <a:pt x="55" y="15"/>
                      </a:lnTo>
                      <a:lnTo>
                        <a:pt x="59" y="24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>
                    <a:solidFill>
                      <a:prstClr val="black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20" name="Freeform 577"/>
                <p:cNvSpPr>
                  <a:spLocks/>
                </p:cNvSpPr>
                <p:nvPr/>
              </p:nvSpPr>
              <p:spPr bwMode="auto">
                <a:xfrm>
                  <a:off x="2312" y="1597"/>
                  <a:ext cx="61" cy="97"/>
                </a:xfrm>
                <a:custGeom>
                  <a:avLst/>
                  <a:gdLst>
                    <a:gd name="T0" fmla="*/ 53 w 61"/>
                    <a:gd name="T1" fmla="*/ 0 h 97"/>
                    <a:gd name="T2" fmla="*/ 53 w 61"/>
                    <a:gd name="T3" fmla="*/ 17 h 97"/>
                    <a:gd name="T4" fmla="*/ 61 w 61"/>
                    <a:gd name="T5" fmla="*/ 32 h 97"/>
                    <a:gd name="T6" fmla="*/ 53 w 61"/>
                    <a:gd name="T7" fmla="*/ 49 h 97"/>
                    <a:gd name="T8" fmla="*/ 43 w 61"/>
                    <a:gd name="T9" fmla="*/ 63 h 97"/>
                    <a:gd name="T10" fmla="*/ 24 w 61"/>
                    <a:gd name="T11" fmla="*/ 80 h 97"/>
                    <a:gd name="T12" fmla="*/ 9 w 61"/>
                    <a:gd name="T13" fmla="*/ 97 h 97"/>
                    <a:gd name="T14" fmla="*/ 0 w 61"/>
                    <a:gd name="T15" fmla="*/ 80 h 97"/>
                    <a:gd name="T16" fmla="*/ 6 w 61"/>
                    <a:gd name="T17" fmla="*/ 73 h 97"/>
                    <a:gd name="T18" fmla="*/ 24 w 61"/>
                    <a:gd name="T19" fmla="*/ 54 h 97"/>
                    <a:gd name="T20" fmla="*/ 23 w 61"/>
                    <a:gd name="T21" fmla="*/ 43 h 97"/>
                    <a:gd name="T22" fmla="*/ 32 w 61"/>
                    <a:gd name="T23" fmla="*/ 28 h 97"/>
                    <a:gd name="T24" fmla="*/ 55 w 61"/>
                    <a:gd name="T25" fmla="*/ 9 h 97"/>
                    <a:gd name="T26" fmla="*/ 55 w 61"/>
                    <a:gd name="T27" fmla="*/ 15 h 97"/>
                    <a:gd name="T28" fmla="*/ 59 w 61"/>
                    <a:gd name="T29" fmla="*/ 24 h 97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61" h="97">
                      <a:moveTo>
                        <a:pt x="53" y="0"/>
                      </a:moveTo>
                      <a:lnTo>
                        <a:pt x="53" y="17"/>
                      </a:lnTo>
                      <a:lnTo>
                        <a:pt x="61" y="32"/>
                      </a:lnTo>
                      <a:lnTo>
                        <a:pt x="53" y="49"/>
                      </a:lnTo>
                      <a:lnTo>
                        <a:pt x="43" y="63"/>
                      </a:lnTo>
                      <a:lnTo>
                        <a:pt x="24" y="80"/>
                      </a:lnTo>
                      <a:lnTo>
                        <a:pt x="9" y="97"/>
                      </a:lnTo>
                      <a:lnTo>
                        <a:pt x="0" y="80"/>
                      </a:lnTo>
                      <a:lnTo>
                        <a:pt x="6" y="73"/>
                      </a:lnTo>
                      <a:lnTo>
                        <a:pt x="24" y="54"/>
                      </a:lnTo>
                      <a:lnTo>
                        <a:pt x="23" y="43"/>
                      </a:lnTo>
                      <a:lnTo>
                        <a:pt x="32" y="28"/>
                      </a:lnTo>
                      <a:lnTo>
                        <a:pt x="55" y="9"/>
                      </a:lnTo>
                      <a:lnTo>
                        <a:pt x="55" y="15"/>
                      </a:lnTo>
                      <a:lnTo>
                        <a:pt x="59" y="24"/>
                      </a:lnTo>
                    </a:path>
                  </a:pathLst>
                </a:custGeom>
                <a:solidFill>
                  <a:srgbClr val="99CCFF"/>
                </a:solidFill>
                <a:ln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>
                    <a:solidFill>
                      <a:prstClr val="black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118" name="Freeform 578"/>
              <p:cNvSpPr>
                <a:spLocks/>
              </p:cNvSpPr>
              <p:nvPr/>
            </p:nvSpPr>
            <p:spPr bwMode="auto">
              <a:xfrm>
                <a:off x="2245" y="1556"/>
                <a:ext cx="76" cy="78"/>
              </a:xfrm>
              <a:custGeom>
                <a:avLst/>
                <a:gdLst>
                  <a:gd name="T0" fmla="*/ 59 w 76"/>
                  <a:gd name="T1" fmla="*/ 0 h 78"/>
                  <a:gd name="T2" fmla="*/ 50 w 76"/>
                  <a:gd name="T3" fmla="*/ 11 h 78"/>
                  <a:gd name="T4" fmla="*/ 35 w 76"/>
                  <a:gd name="T5" fmla="*/ 9 h 78"/>
                  <a:gd name="T6" fmla="*/ 26 w 76"/>
                  <a:gd name="T7" fmla="*/ 7 h 78"/>
                  <a:gd name="T8" fmla="*/ 30 w 76"/>
                  <a:gd name="T9" fmla="*/ 20 h 78"/>
                  <a:gd name="T10" fmla="*/ 32 w 76"/>
                  <a:gd name="T11" fmla="*/ 30 h 78"/>
                  <a:gd name="T12" fmla="*/ 33 w 76"/>
                  <a:gd name="T13" fmla="*/ 37 h 78"/>
                  <a:gd name="T14" fmla="*/ 28 w 76"/>
                  <a:gd name="T15" fmla="*/ 39 h 78"/>
                  <a:gd name="T16" fmla="*/ 19 w 76"/>
                  <a:gd name="T17" fmla="*/ 35 h 78"/>
                  <a:gd name="T18" fmla="*/ 19 w 76"/>
                  <a:gd name="T19" fmla="*/ 30 h 78"/>
                  <a:gd name="T20" fmla="*/ 11 w 76"/>
                  <a:gd name="T21" fmla="*/ 30 h 78"/>
                  <a:gd name="T22" fmla="*/ 13 w 76"/>
                  <a:gd name="T23" fmla="*/ 39 h 78"/>
                  <a:gd name="T24" fmla="*/ 9 w 76"/>
                  <a:gd name="T25" fmla="*/ 48 h 78"/>
                  <a:gd name="T26" fmla="*/ 0 w 76"/>
                  <a:gd name="T27" fmla="*/ 61 h 78"/>
                  <a:gd name="T28" fmla="*/ 4 w 76"/>
                  <a:gd name="T29" fmla="*/ 72 h 78"/>
                  <a:gd name="T30" fmla="*/ 13 w 76"/>
                  <a:gd name="T31" fmla="*/ 78 h 78"/>
                  <a:gd name="T32" fmla="*/ 22 w 76"/>
                  <a:gd name="T33" fmla="*/ 72 h 78"/>
                  <a:gd name="T34" fmla="*/ 33 w 76"/>
                  <a:gd name="T35" fmla="*/ 65 h 78"/>
                  <a:gd name="T36" fmla="*/ 54 w 76"/>
                  <a:gd name="T37" fmla="*/ 59 h 78"/>
                  <a:gd name="T38" fmla="*/ 63 w 76"/>
                  <a:gd name="T39" fmla="*/ 61 h 78"/>
                  <a:gd name="T40" fmla="*/ 59 w 76"/>
                  <a:gd name="T41" fmla="*/ 48 h 78"/>
                  <a:gd name="T42" fmla="*/ 67 w 76"/>
                  <a:gd name="T43" fmla="*/ 41 h 78"/>
                  <a:gd name="T44" fmla="*/ 76 w 76"/>
                  <a:gd name="T45" fmla="*/ 28 h 78"/>
                  <a:gd name="T46" fmla="*/ 72 w 76"/>
                  <a:gd name="T47" fmla="*/ 20 h 78"/>
                  <a:gd name="T48" fmla="*/ 65 w 76"/>
                  <a:gd name="T49" fmla="*/ 11 h 78"/>
                  <a:gd name="T50" fmla="*/ 59 w 76"/>
                  <a:gd name="T51" fmla="*/ 0 h 7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76" h="78">
                    <a:moveTo>
                      <a:pt x="59" y="0"/>
                    </a:moveTo>
                    <a:lnTo>
                      <a:pt x="50" y="11"/>
                    </a:lnTo>
                    <a:lnTo>
                      <a:pt x="35" y="9"/>
                    </a:lnTo>
                    <a:lnTo>
                      <a:pt x="26" y="7"/>
                    </a:lnTo>
                    <a:lnTo>
                      <a:pt x="30" y="20"/>
                    </a:lnTo>
                    <a:lnTo>
                      <a:pt x="32" y="30"/>
                    </a:lnTo>
                    <a:lnTo>
                      <a:pt x="33" y="37"/>
                    </a:lnTo>
                    <a:lnTo>
                      <a:pt x="28" y="39"/>
                    </a:lnTo>
                    <a:lnTo>
                      <a:pt x="19" y="35"/>
                    </a:lnTo>
                    <a:lnTo>
                      <a:pt x="19" y="30"/>
                    </a:lnTo>
                    <a:lnTo>
                      <a:pt x="11" y="30"/>
                    </a:lnTo>
                    <a:lnTo>
                      <a:pt x="13" y="39"/>
                    </a:lnTo>
                    <a:lnTo>
                      <a:pt x="9" y="48"/>
                    </a:lnTo>
                    <a:lnTo>
                      <a:pt x="0" y="61"/>
                    </a:lnTo>
                    <a:lnTo>
                      <a:pt x="4" y="72"/>
                    </a:lnTo>
                    <a:lnTo>
                      <a:pt x="13" y="78"/>
                    </a:lnTo>
                    <a:lnTo>
                      <a:pt x="22" y="72"/>
                    </a:lnTo>
                    <a:lnTo>
                      <a:pt x="33" y="65"/>
                    </a:lnTo>
                    <a:lnTo>
                      <a:pt x="54" y="59"/>
                    </a:lnTo>
                    <a:lnTo>
                      <a:pt x="63" y="61"/>
                    </a:lnTo>
                    <a:lnTo>
                      <a:pt x="59" y="48"/>
                    </a:lnTo>
                    <a:lnTo>
                      <a:pt x="67" y="41"/>
                    </a:lnTo>
                    <a:lnTo>
                      <a:pt x="76" y="28"/>
                    </a:lnTo>
                    <a:lnTo>
                      <a:pt x="72" y="20"/>
                    </a:lnTo>
                    <a:lnTo>
                      <a:pt x="65" y="11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  <p:grpSp>
          <p:nvGrpSpPr>
            <p:cNvPr id="84" name="Group 579"/>
            <p:cNvGrpSpPr>
              <a:grpSpLocks/>
            </p:cNvGrpSpPr>
            <p:nvPr/>
          </p:nvGrpSpPr>
          <p:grpSpPr bwMode="auto">
            <a:xfrm>
              <a:off x="692" y="1020"/>
              <a:ext cx="461" cy="543"/>
              <a:chOff x="1925" y="532"/>
              <a:chExt cx="1012" cy="1110"/>
            </a:xfrm>
          </p:grpSpPr>
          <p:grpSp>
            <p:nvGrpSpPr>
              <p:cNvPr id="102" name="Group 580"/>
              <p:cNvGrpSpPr>
                <a:grpSpLocks/>
              </p:cNvGrpSpPr>
              <p:nvPr/>
            </p:nvGrpSpPr>
            <p:grpSpPr bwMode="auto">
              <a:xfrm>
                <a:off x="1925" y="532"/>
                <a:ext cx="1012" cy="1110"/>
                <a:chOff x="1925" y="532"/>
                <a:chExt cx="1012" cy="1110"/>
              </a:xfrm>
            </p:grpSpPr>
            <p:sp>
              <p:nvSpPr>
                <p:cNvPr id="114" name="Freeform 581"/>
                <p:cNvSpPr>
                  <a:spLocks/>
                </p:cNvSpPr>
                <p:nvPr/>
              </p:nvSpPr>
              <p:spPr bwMode="auto">
                <a:xfrm>
                  <a:off x="1925" y="532"/>
                  <a:ext cx="1012" cy="1110"/>
                </a:xfrm>
                <a:custGeom>
                  <a:avLst/>
                  <a:gdLst>
                    <a:gd name="T0" fmla="*/ 297 w 1012"/>
                    <a:gd name="T1" fmla="*/ 1014 h 1110"/>
                    <a:gd name="T2" fmla="*/ 337 w 1012"/>
                    <a:gd name="T3" fmla="*/ 951 h 1110"/>
                    <a:gd name="T4" fmla="*/ 326 w 1012"/>
                    <a:gd name="T5" fmla="*/ 865 h 1110"/>
                    <a:gd name="T6" fmla="*/ 334 w 1012"/>
                    <a:gd name="T7" fmla="*/ 791 h 1110"/>
                    <a:gd name="T8" fmla="*/ 352 w 1012"/>
                    <a:gd name="T9" fmla="*/ 688 h 1110"/>
                    <a:gd name="T10" fmla="*/ 404 w 1012"/>
                    <a:gd name="T11" fmla="*/ 618 h 1110"/>
                    <a:gd name="T12" fmla="*/ 430 w 1012"/>
                    <a:gd name="T13" fmla="*/ 562 h 1110"/>
                    <a:gd name="T14" fmla="*/ 450 w 1012"/>
                    <a:gd name="T15" fmla="*/ 507 h 1110"/>
                    <a:gd name="T16" fmla="*/ 505 w 1012"/>
                    <a:gd name="T17" fmla="*/ 414 h 1110"/>
                    <a:gd name="T18" fmla="*/ 535 w 1012"/>
                    <a:gd name="T19" fmla="*/ 340 h 1110"/>
                    <a:gd name="T20" fmla="*/ 603 w 1012"/>
                    <a:gd name="T21" fmla="*/ 266 h 1110"/>
                    <a:gd name="T22" fmla="*/ 659 w 1012"/>
                    <a:gd name="T23" fmla="*/ 240 h 1110"/>
                    <a:gd name="T24" fmla="*/ 696 w 1012"/>
                    <a:gd name="T25" fmla="*/ 174 h 1110"/>
                    <a:gd name="T26" fmla="*/ 785 w 1012"/>
                    <a:gd name="T27" fmla="*/ 210 h 1110"/>
                    <a:gd name="T28" fmla="*/ 833 w 1012"/>
                    <a:gd name="T29" fmla="*/ 221 h 1110"/>
                    <a:gd name="T30" fmla="*/ 859 w 1012"/>
                    <a:gd name="T31" fmla="*/ 133 h 1110"/>
                    <a:gd name="T32" fmla="*/ 933 w 1012"/>
                    <a:gd name="T33" fmla="*/ 126 h 1110"/>
                    <a:gd name="T34" fmla="*/ 960 w 1012"/>
                    <a:gd name="T35" fmla="*/ 159 h 1110"/>
                    <a:gd name="T36" fmla="*/ 982 w 1012"/>
                    <a:gd name="T37" fmla="*/ 115 h 1110"/>
                    <a:gd name="T38" fmla="*/ 1008 w 1012"/>
                    <a:gd name="T39" fmla="*/ 63 h 1110"/>
                    <a:gd name="T40" fmla="*/ 960 w 1012"/>
                    <a:gd name="T41" fmla="*/ 19 h 1110"/>
                    <a:gd name="T42" fmla="*/ 915 w 1012"/>
                    <a:gd name="T43" fmla="*/ 22 h 1110"/>
                    <a:gd name="T44" fmla="*/ 889 w 1012"/>
                    <a:gd name="T45" fmla="*/ 19 h 1110"/>
                    <a:gd name="T46" fmla="*/ 852 w 1012"/>
                    <a:gd name="T47" fmla="*/ 44 h 1110"/>
                    <a:gd name="T48" fmla="*/ 837 w 1012"/>
                    <a:gd name="T49" fmla="*/ 30 h 1110"/>
                    <a:gd name="T50" fmla="*/ 781 w 1012"/>
                    <a:gd name="T51" fmla="*/ 96 h 1110"/>
                    <a:gd name="T52" fmla="*/ 726 w 1012"/>
                    <a:gd name="T53" fmla="*/ 115 h 1110"/>
                    <a:gd name="T54" fmla="*/ 666 w 1012"/>
                    <a:gd name="T55" fmla="*/ 133 h 1110"/>
                    <a:gd name="T56" fmla="*/ 596 w 1012"/>
                    <a:gd name="T57" fmla="*/ 148 h 1110"/>
                    <a:gd name="T58" fmla="*/ 588 w 1012"/>
                    <a:gd name="T59" fmla="*/ 203 h 1110"/>
                    <a:gd name="T60" fmla="*/ 581 w 1012"/>
                    <a:gd name="T61" fmla="*/ 251 h 1110"/>
                    <a:gd name="T62" fmla="*/ 524 w 1012"/>
                    <a:gd name="T63" fmla="*/ 262 h 1110"/>
                    <a:gd name="T64" fmla="*/ 505 w 1012"/>
                    <a:gd name="T65" fmla="*/ 303 h 1110"/>
                    <a:gd name="T66" fmla="*/ 461 w 1012"/>
                    <a:gd name="T67" fmla="*/ 362 h 1110"/>
                    <a:gd name="T68" fmla="*/ 415 w 1012"/>
                    <a:gd name="T69" fmla="*/ 436 h 1110"/>
                    <a:gd name="T70" fmla="*/ 378 w 1012"/>
                    <a:gd name="T71" fmla="*/ 511 h 1110"/>
                    <a:gd name="T72" fmla="*/ 356 w 1012"/>
                    <a:gd name="T73" fmla="*/ 555 h 1110"/>
                    <a:gd name="T74" fmla="*/ 285 w 1012"/>
                    <a:gd name="T75" fmla="*/ 618 h 1110"/>
                    <a:gd name="T76" fmla="*/ 326 w 1012"/>
                    <a:gd name="T77" fmla="*/ 625 h 1110"/>
                    <a:gd name="T78" fmla="*/ 263 w 1012"/>
                    <a:gd name="T79" fmla="*/ 637 h 1110"/>
                    <a:gd name="T80" fmla="*/ 204 w 1012"/>
                    <a:gd name="T81" fmla="*/ 674 h 1110"/>
                    <a:gd name="T82" fmla="*/ 154 w 1012"/>
                    <a:gd name="T83" fmla="*/ 677 h 1110"/>
                    <a:gd name="T84" fmla="*/ 113 w 1012"/>
                    <a:gd name="T85" fmla="*/ 705 h 1110"/>
                    <a:gd name="T86" fmla="*/ 87 w 1012"/>
                    <a:gd name="T87" fmla="*/ 733 h 1110"/>
                    <a:gd name="T88" fmla="*/ 35 w 1012"/>
                    <a:gd name="T89" fmla="*/ 767 h 1110"/>
                    <a:gd name="T90" fmla="*/ 20 w 1012"/>
                    <a:gd name="T91" fmla="*/ 889 h 1110"/>
                    <a:gd name="T92" fmla="*/ 41 w 1012"/>
                    <a:gd name="T93" fmla="*/ 917 h 1110"/>
                    <a:gd name="T94" fmla="*/ 20 w 1012"/>
                    <a:gd name="T95" fmla="*/ 971 h 1110"/>
                    <a:gd name="T96" fmla="*/ 33 w 1012"/>
                    <a:gd name="T97" fmla="*/ 1003 h 1110"/>
                    <a:gd name="T98" fmla="*/ 0 w 1012"/>
                    <a:gd name="T99" fmla="*/ 1030 h 1110"/>
                    <a:gd name="T100" fmla="*/ 85 w 1012"/>
                    <a:gd name="T101" fmla="*/ 1110 h 1110"/>
                    <a:gd name="T102" fmla="*/ 209 w 1012"/>
                    <a:gd name="T103" fmla="*/ 1019 h 1110"/>
                    <a:gd name="T104" fmla="*/ 254 w 1012"/>
                    <a:gd name="T105" fmla="*/ 967 h 1110"/>
                    <a:gd name="T106" fmla="*/ 263 w 1012"/>
                    <a:gd name="T107" fmla="*/ 1045 h 111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1012" h="1110">
                      <a:moveTo>
                        <a:pt x="271" y="1045"/>
                      </a:moveTo>
                      <a:lnTo>
                        <a:pt x="274" y="1043"/>
                      </a:lnTo>
                      <a:lnTo>
                        <a:pt x="285" y="1040"/>
                      </a:lnTo>
                      <a:lnTo>
                        <a:pt x="293" y="1028"/>
                      </a:lnTo>
                      <a:lnTo>
                        <a:pt x="297" y="1014"/>
                      </a:lnTo>
                      <a:lnTo>
                        <a:pt x="300" y="1006"/>
                      </a:lnTo>
                      <a:lnTo>
                        <a:pt x="297" y="984"/>
                      </a:lnTo>
                      <a:lnTo>
                        <a:pt x="300" y="969"/>
                      </a:lnTo>
                      <a:lnTo>
                        <a:pt x="311" y="962"/>
                      </a:lnTo>
                      <a:lnTo>
                        <a:pt x="337" y="951"/>
                      </a:lnTo>
                      <a:lnTo>
                        <a:pt x="341" y="939"/>
                      </a:lnTo>
                      <a:lnTo>
                        <a:pt x="337" y="902"/>
                      </a:lnTo>
                      <a:lnTo>
                        <a:pt x="334" y="895"/>
                      </a:lnTo>
                      <a:lnTo>
                        <a:pt x="334" y="873"/>
                      </a:lnTo>
                      <a:lnTo>
                        <a:pt x="326" y="865"/>
                      </a:lnTo>
                      <a:lnTo>
                        <a:pt x="330" y="847"/>
                      </a:lnTo>
                      <a:lnTo>
                        <a:pt x="337" y="847"/>
                      </a:lnTo>
                      <a:lnTo>
                        <a:pt x="356" y="836"/>
                      </a:lnTo>
                      <a:lnTo>
                        <a:pt x="341" y="802"/>
                      </a:lnTo>
                      <a:lnTo>
                        <a:pt x="334" y="791"/>
                      </a:lnTo>
                      <a:lnTo>
                        <a:pt x="334" y="788"/>
                      </a:lnTo>
                      <a:lnTo>
                        <a:pt x="334" y="759"/>
                      </a:lnTo>
                      <a:lnTo>
                        <a:pt x="345" y="737"/>
                      </a:lnTo>
                      <a:lnTo>
                        <a:pt x="348" y="714"/>
                      </a:lnTo>
                      <a:lnTo>
                        <a:pt x="352" y="688"/>
                      </a:lnTo>
                      <a:lnTo>
                        <a:pt x="348" y="666"/>
                      </a:lnTo>
                      <a:lnTo>
                        <a:pt x="356" y="651"/>
                      </a:lnTo>
                      <a:lnTo>
                        <a:pt x="360" y="640"/>
                      </a:lnTo>
                      <a:lnTo>
                        <a:pt x="382" y="625"/>
                      </a:lnTo>
                      <a:lnTo>
                        <a:pt x="404" y="618"/>
                      </a:lnTo>
                      <a:lnTo>
                        <a:pt x="423" y="625"/>
                      </a:lnTo>
                      <a:lnTo>
                        <a:pt x="430" y="629"/>
                      </a:lnTo>
                      <a:lnTo>
                        <a:pt x="442" y="614"/>
                      </a:lnTo>
                      <a:lnTo>
                        <a:pt x="442" y="596"/>
                      </a:lnTo>
                      <a:lnTo>
                        <a:pt x="430" y="562"/>
                      </a:lnTo>
                      <a:lnTo>
                        <a:pt x="426" y="548"/>
                      </a:lnTo>
                      <a:lnTo>
                        <a:pt x="430" y="540"/>
                      </a:lnTo>
                      <a:lnTo>
                        <a:pt x="437" y="540"/>
                      </a:lnTo>
                      <a:lnTo>
                        <a:pt x="446" y="529"/>
                      </a:lnTo>
                      <a:lnTo>
                        <a:pt x="450" y="507"/>
                      </a:lnTo>
                      <a:lnTo>
                        <a:pt x="453" y="477"/>
                      </a:lnTo>
                      <a:lnTo>
                        <a:pt x="457" y="448"/>
                      </a:lnTo>
                      <a:lnTo>
                        <a:pt x="468" y="436"/>
                      </a:lnTo>
                      <a:lnTo>
                        <a:pt x="490" y="422"/>
                      </a:lnTo>
                      <a:lnTo>
                        <a:pt x="505" y="414"/>
                      </a:lnTo>
                      <a:lnTo>
                        <a:pt x="509" y="392"/>
                      </a:lnTo>
                      <a:lnTo>
                        <a:pt x="516" y="377"/>
                      </a:lnTo>
                      <a:lnTo>
                        <a:pt x="535" y="362"/>
                      </a:lnTo>
                      <a:lnTo>
                        <a:pt x="539" y="351"/>
                      </a:lnTo>
                      <a:lnTo>
                        <a:pt x="535" y="340"/>
                      </a:lnTo>
                      <a:lnTo>
                        <a:pt x="535" y="325"/>
                      </a:lnTo>
                      <a:lnTo>
                        <a:pt x="550" y="314"/>
                      </a:lnTo>
                      <a:lnTo>
                        <a:pt x="568" y="281"/>
                      </a:lnTo>
                      <a:lnTo>
                        <a:pt x="581" y="284"/>
                      </a:lnTo>
                      <a:lnTo>
                        <a:pt x="603" y="266"/>
                      </a:lnTo>
                      <a:lnTo>
                        <a:pt x="600" y="251"/>
                      </a:lnTo>
                      <a:lnTo>
                        <a:pt x="614" y="236"/>
                      </a:lnTo>
                      <a:lnTo>
                        <a:pt x="622" y="240"/>
                      </a:lnTo>
                      <a:lnTo>
                        <a:pt x="637" y="236"/>
                      </a:lnTo>
                      <a:lnTo>
                        <a:pt x="659" y="240"/>
                      </a:lnTo>
                      <a:lnTo>
                        <a:pt x="688" y="214"/>
                      </a:lnTo>
                      <a:lnTo>
                        <a:pt x="685" y="199"/>
                      </a:lnTo>
                      <a:lnTo>
                        <a:pt x="688" y="192"/>
                      </a:lnTo>
                      <a:lnTo>
                        <a:pt x="681" y="188"/>
                      </a:lnTo>
                      <a:lnTo>
                        <a:pt x="696" y="174"/>
                      </a:lnTo>
                      <a:lnTo>
                        <a:pt x="718" y="171"/>
                      </a:lnTo>
                      <a:lnTo>
                        <a:pt x="733" y="192"/>
                      </a:lnTo>
                      <a:lnTo>
                        <a:pt x="759" y="221"/>
                      </a:lnTo>
                      <a:lnTo>
                        <a:pt x="770" y="221"/>
                      </a:lnTo>
                      <a:lnTo>
                        <a:pt x="785" y="210"/>
                      </a:lnTo>
                      <a:lnTo>
                        <a:pt x="796" y="207"/>
                      </a:lnTo>
                      <a:lnTo>
                        <a:pt x="803" y="210"/>
                      </a:lnTo>
                      <a:lnTo>
                        <a:pt x="815" y="221"/>
                      </a:lnTo>
                      <a:lnTo>
                        <a:pt x="829" y="225"/>
                      </a:lnTo>
                      <a:lnTo>
                        <a:pt x="833" y="221"/>
                      </a:lnTo>
                      <a:lnTo>
                        <a:pt x="840" y="207"/>
                      </a:lnTo>
                      <a:lnTo>
                        <a:pt x="844" y="199"/>
                      </a:lnTo>
                      <a:lnTo>
                        <a:pt x="859" y="174"/>
                      </a:lnTo>
                      <a:lnTo>
                        <a:pt x="863" y="171"/>
                      </a:lnTo>
                      <a:lnTo>
                        <a:pt x="859" y="133"/>
                      </a:lnTo>
                      <a:lnTo>
                        <a:pt x="878" y="115"/>
                      </a:lnTo>
                      <a:lnTo>
                        <a:pt x="885" y="119"/>
                      </a:lnTo>
                      <a:lnTo>
                        <a:pt x="907" y="96"/>
                      </a:lnTo>
                      <a:lnTo>
                        <a:pt x="926" y="119"/>
                      </a:lnTo>
                      <a:lnTo>
                        <a:pt x="933" y="126"/>
                      </a:lnTo>
                      <a:lnTo>
                        <a:pt x="944" y="122"/>
                      </a:lnTo>
                      <a:lnTo>
                        <a:pt x="952" y="133"/>
                      </a:lnTo>
                      <a:lnTo>
                        <a:pt x="952" y="141"/>
                      </a:lnTo>
                      <a:lnTo>
                        <a:pt x="960" y="148"/>
                      </a:lnTo>
                      <a:lnTo>
                        <a:pt x="960" y="159"/>
                      </a:lnTo>
                      <a:lnTo>
                        <a:pt x="971" y="145"/>
                      </a:lnTo>
                      <a:lnTo>
                        <a:pt x="990" y="130"/>
                      </a:lnTo>
                      <a:lnTo>
                        <a:pt x="1001" y="107"/>
                      </a:lnTo>
                      <a:lnTo>
                        <a:pt x="993" y="104"/>
                      </a:lnTo>
                      <a:lnTo>
                        <a:pt x="982" y="115"/>
                      </a:lnTo>
                      <a:lnTo>
                        <a:pt x="979" y="96"/>
                      </a:lnTo>
                      <a:lnTo>
                        <a:pt x="971" y="93"/>
                      </a:lnTo>
                      <a:lnTo>
                        <a:pt x="968" y="82"/>
                      </a:lnTo>
                      <a:lnTo>
                        <a:pt x="997" y="59"/>
                      </a:lnTo>
                      <a:lnTo>
                        <a:pt x="1008" y="63"/>
                      </a:lnTo>
                      <a:lnTo>
                        <a:pt x="1012" y="48"/>
                      </a:lnTo>
                      <a:lnTo>
                        <a:pt x="1005" y="44"/>
                      </a:lnTo>
                      <a:lnTo>
                        <a:pt x="986" y="37"/>
                      </a:lnTo>
                      <a:lnTo>
                        <a:pt x="975" y="33"/>
                      </a:lnTo>
                      <a:lnTo>
                        <a:pt x="960" y="19"/>
                      </a:lnTo>
                      <a:lnTo>
                        <a:pt x="944" y="15"/>
                      </a:lnTo>
                      <a:lnTo>
                        <a:pt x="929" y="30"/>
                      </a:lnTo>
                      <a:lnTo>
                        <a:pt x="922" y="41"/>
                      </a:lnTo>
                      <a:lnTo>
                        <a:pt x="907" y="30"/>
                      </a:lnTo>
                      <a:lnTo>
                        <a:pt x="915" y="22"/>
                      </a:lnTo>
                      <a:lnTo>
                        <a:pt x="918" y="4"/>
                      </a:lnTo>
                      <a:lnTo>
                        <a:pt x="915" y="0"/>
                      </a:lnTo>
                      <a:lnTo>
                        <a:pt x="896" y="0"/>
                      </a:lnTo>
                      <a:lnTo>
                        <a:pt x="892" y="7"/>
                      </a:lnTo>
                      <a:lnTo>
                        <a:pt x="889" y="19"/>
                      </a:lnTo>
                      <a:lnTo>
                        <a:pt x="892" y="30"/>
                      </a:lnTo>
                      <a:lnTo>
                        <a:pt x="878" y="44"/>
                      </a:lnTo>
                      <a:lnTo>
                        <a:pt x="866" y="22"/>
                      </a:lnTo>
                      <a:lnTo>
                        <a:pt x="855" y="26"/>
                      </a:lnTo>
                      <a:lnTo>
                        <a:pt x="852" y="44"/>
                      </a:lnTo>
                      <a:lnTo>
                        <a:pt x="844" y="70"/>
                      </a:lnTo>
                      <a:lnTo>
                        <a:pt x="826" y="89"/>
                      </a:lnTo>
                      <a:lnTo>
                        <a:pt x="815" y="67"/>
                      </a:lnTo>
                      <a:lnTo>
                        <a:pt x="833" y="52"/>
                      </a:lnTo>
                      <a:lnTo>
                        <a:pt x="837" y="30"/>
                      </a:lnTo>
                      <a:lnTo>
                        <a:pt x="826" y="30"/>
                      </a:lnTo>
                      <a:lnTo>
                        <a:pt x="807" y="30"/>
                      </a:lnTo>
                      <a:lnTo>
                        <a:pt x="792" y="52"/>
                      </a:lnTo>
                      <a:lnTo>
                        <a:pt x="774" y="82"/>
                      </a:lnTo>
                      <a:lnTo>
                        <a:pt x="781" y="96"/>
                      </a:lnTo>
                      <a:lnTo>
                        <a:pt x="770" y="104"/>
                      </a:lnTo>
                      <a:lnTo>
                        <a:pt x="755" y="93"/>
                      </a:lnTo>
                      <a:lnTo>
                        <a:pt x="740" y="100"/>
                      </a:lnTo>
                      <a:lnTo>
                        <a:pt x="744" y="115"/>
                      </a:lnTo>
                      <a:lnTo>
                        <a:pt x="726" y="115"/>
                      </a:lnTo>
                      <a:lnTo>
                        <a:pt x="714" y="119"/>
                      </a:lnTo>
                      <a:lnTo>
                        <a:pt x="700" y="137"/>
                      </a:lnTo>
                      <a:lnTo>
                        <a:pt x="681" y="133"/>
                      </a:lnTo>
                      <a:lnTo>
                        <a:pt x="681" y="145"/>
                      </a:lnTo>
                      <a:lnTo>
                        <a:pt x="666" y="133"/>
                      </a:lnTo>
                      <a:lnTo>
                        <a:pt x="648" y="141"/>
                      </a:lnTo>
                      <a:lnTo>
                        <a:pt x="644" y="156"/>
                      </a:lnTo>
                      <a:lnTo>
                        <a:pt x="629" y="159"/>
                      </a:lnTo>
                      <a:lnTo>
                        <a:pt x="618" y="145"/>
                      </a:lnTo>
                      <a:lnTo>
                        <a:pt x="596" y="148"/>
                      </a:lnTo>
                      <a:lnTo>
                        <a:pt x="574" y="156"/>
                      </a:lnTo>
                      <a:lnTo>
                        <a:pt x="574" y="178"/>
                      </a:lnTo>
                      <a:lnTo>
                        <a:pt x="588" y="182"/>
                      </a:lnTo>
                      <a:lnTo>
                        <a:pt x="588" y="188"/>
                      </a:lnTo>
                      <a:lnTo>
                        <a:pt x="588" y="203"/>
                      </a:lnTo>
                      <a:lnTo>
                        <a:pt x="577" y="199"/>
                      </a:lnTo>
                      <a:lnTo>
                        <a:pt x="564" y="207"/>
                      </a:lnTo>
                      <a:lnTo>
                        <a:pt x="568" y="221"/>
                      </a:lnTo>
                      <a:lnTo>
                        <a:pt x="581" y="233"/>
                      </a:lnTo>
                      <a:lnTo>
                        <a:pt x="581" y="251"/>
                      </a:lnTo>
                      <a:lnTo>
                        <a:pt x="568" y="244"/>
                      </a:lnTo>
                      <a:lnTo>
                        <a:pt x="557" y="247"/>
                      </a:lnTo>
                      <a:lnTo>
                        <a:pt x="557" y="262"/>
                      </a:lnTo>
                      <a:lnTo>
                        <a:pt x="539" y="262"/>
                      </a:lnTo>
                      <a:lnTo>
                        <a:pt x="524" y="262"/>
                      </a:lnTo>
                      <a:lnTo>
                        <a:pt x="520" y="273"/>
                      </a:lnTo>
                      <a:lnTo>
                        <a:pt x="516" y="281"/>
                      </a:lnTo>
                      <a:lnTo>
                        <a:pt x="505" y="284"/>
                      </a:lnTo>
                      <a:lnTo>
                        <a:pt x="501" y="292"/>
                      </a:lnTo>
                      <a:lnTo>
                        <a:pt x="505" y="303"/>
                      </a:lnTo>
                      <a:lnTo>
                        <a:pt x="483" y="310"/>
                      </a:lnTo>
                      <a:lnTo>
                        <a:pt x="498" y="325"/>
                      </a:lnTo>
                      <a:lnTo>
                        <a:pt x="501" y="333"/>
                      </a:lnTo>
                      <a:lnTo>
                        <a:pt x="487" y="344"/>
                      </a:lnTo>
                      <a:lnTo>
                        <a:pt x="461" y="362"/>
                      </a:lnTo>
                      <a:lnTo>
                        <a:pt x="442" y="377"/>
                      </a:lnTo>
                      <a:lnTo>
                        <a:pt x="430" y="399"/>
                      </a:lnTo>
                      <a:lnTo>
                        <a:pt x="411" y="414"/>
                      </a:lnTo>
                      <a:lnTo>
                        <a:pt x="411" y="425"/>
                      </a:lnTo>
                      <a:lnTo>
                        <a:pt x="415" y="436"/>
                      </a:lnTo>
                      <a:lnTo>
                        <a:pt x="400" y="448"/>
                      </a:lnTo>
                      <a:lnTo>
                        <a:pt x="404" y="462"/>
                      </a:lnTo>
                      <a:lnTo>
                        <a:pt x="389" y="488"/>
                      </a:lnTo>
                      <a:lnTo>
                        <a:pt x="378" y="492"/>
                      </a:lnTo>
                      <a:lnTo>
                        <a:pt x="378" y="511"/>
                      </a:lnTo>
                      <a:lnTo>
                        <a:pt x="386" y="522"/>
                      </a:lnTo>
                      <a:lnTo>
                        <a:pt x="374" y="533"/>
                      </a:lnTo>
                      <a:lnTo>
                        <a:pt x="367" y="525"/>
                      </a:lnTo>
                      <a:lnTo>
                        <a:pt x="352" y="533"/>
                      </a:lnTo>
                      <a:lnTo>
                        <a:pt x="356" y="555"/>
                      </a:lnTo>
                      <a:lnTo>
                        <a:pt x="341" y="562"/>
                      </a:lnTo>
                      <a:lnTo>
                        <a:pt x="319" y="566"/>
                      </a:lnTo>
                      <a:lnTo>
                        <a:pt x="304" y="585"/>
                      </a:lnTo>
                      <a:lnTo>
                        <a:pt x="300" y="603"/>
                      </a:lnTo>
                      <a:lnTo>
                        <a:pt x="285" y="618"/>
                      </a:lnTo>
                      <a:lnTo>
                        <a:pt x="285" y="629"/>
                      </a:lnTo>
                      <a:lnTo>
                        <a:pt x="304" y="614"/>
                      </a:lnTo>
                      <a:lnTo>
                        <a:pt x="326" y="599"/>
                      </a:lnTo>
                      <a:lnTo>
                        <a:pt x="334" y="603"/>
                      </a:lnTo>
                      <a:lnTo>
                        <a:pt x="326" y="625"/>
                      </a:lnTo>
                      <a:lnTo>
                        <a:pt x="308" y="637"/>
                      </a:lnTo>
                      <a:lnTo>
                        <a:pt x="289" y="633"/>
                      </a:lnTo>
                      <a:lnTo>
                        <a:pt x="293" y="648"/>
                      </a:lnTo>
                      <a:lnTo>
                        <a:pt x="267" y="659"/>
                      </a:lnTo>
                      <a:lnTo>
                        <a:pt x="263" y="637"/>
                      </a:lnTo>
                      <a:lnTo>
                        <a:pt x="252" y="629"/>
                      </a:lnTo>
                      <a:lnTo>
                        <a:pt x="237" y="651"/>
                      </a:lnTo>
                      <a:lnTo>
                        <a:pt x="222" y="651"/>
                      </a:lnTo>
                      <a:lnTo>
                        <a:pt x="206" y="655"/>
                      </a:lnTo>
                      <a:lnTo>
                        <a:pt x="204" y="674"/>
                      </a:lnTo>
                      <a:lnTo>
                        <a:pt x="196" y="677"/>
                      </a:lnTo>
                      <a:lnTo>
                        <a:pt x="196" y="687"/>
                      </a:lnTo>
                      <a:lnTo>
                        <a:pt x="187" y="683"/>
                      </a:lnTo>
                      <a:lnTo>
                        <a:pt x="174" y="675"/>
                      </a:lnTo>
                      <a:lnTo>
                        <a:pt x="154" y="677"/>
                      </a:lnTo>
                      <a:lnTo>
                        <a:pt x="154" y="688"/>
                      </a:lnTo>
                      <a:lnTo>
                        <a:pt x="156" y="698"/>
                      </a:lnTo>
                      <a:lnTo>
                        <a:pt x="148" y="701"/>
                      </a:lnTo>
                      <a:lnTo>
                        <a:pt x="130" y="692"/>
                      </a:lnTo>
                      <a:lnTo>
                        <a:pt x="113" y="705"/>
                      </a:lnTo>
                      <a:lnTo>
                        <a:pt x="117" y="716"/>
                      </a:lnTo>
                      <a:lnTo>
                        <a:pt x="115" y="724"/>
                      </a:lnTo>
                      <a:lnTo>
                        <a:pt x="98" y="716"/>
                      </a:lnTo>
                      <a:lnTo>
                        <a:pt x="93" y="726"/>
                      </a:lnTo>
                      <a:lnTo>
                        <a:pt x="87" y="733"/>
                      </a:lnTo>
                      <a:lnTo>
                        <a:pt x="67" y="729"/>
                      </a:lnTo>
                      <a:lnTo>
                        <a:pt x="56" y="731"/>
                      </a:lnTo>
                      <a:lnTo>
                        <a:pt x="54" y="746"/>
                      </a:lnTo>
                      <a:lnTo>
                        <a:pt x="46" y="750"/>
                      </a:lnTo>
                      <a:lnTo>
                        <a:pt x="35" y="767"/>
                      </a:lnTo>
                      <a:lnTo>
                        <a:pt x="37" y="788"/>
                      </a:lnTo>
                      <a:lnTo>
                        <a:pt x="33" y="817"/>
                      </a:lnTo>
                      <a:lnTo>
                        <a:pt x="28" y="847"/>
                      </a:lnTo>
                      <a:lnTo>
                        <a:pt x="24" y="875"/>
                      </a:lnTo>
                      <a:lnTo>
                        <a:pt x="20" y="889"/>
                      </a:lnTo>
                      <a:lnTo>
                        <a:pt x="30" y="902"/>
                      </a:lnTo>
                      <a:lnTo>
                        <a:pt x="46" y="891"/>
                      </a:lnTo>
                      <a:lnTo>
                        <a:pt x="57" y="897"/>
                      </a:lnTo>
                      <a:lnTo>
                        <a:pt x="57" y="908"/>
                      </a:lnTo>
                      <a:lnTo>
                        <a:pt x="41" y="917"/>
                      </a:lnTo>
                      <a:lnTo>
                        <a:pt x="39" y="936"/>
                      </a:lnTo>
                      <a:lnTo>
                        <a:pt x="35" y="945"/>
                      </a:lnTo>
                      <a:lnTo>
                        <a:pt x="19" y="943"/>
                      </a:lnTo>
                      <a:lnTo>
                        <a:pt x="13" y="965"/>
                      </a:lnTo>
                      <a:lnTo>
                        <a:pt x="20" y="971"/>
                      </a:lnTo>
                      <a:lnTo>
                        <a:pt x="35" y="967"/>
                      </a:lnTo>
                      <a:lnTo>
                        <a:pt x="43" y="977"/>
                      </a:lnTo>
                      <a:lnTo>
                        <a:pt x="44" y="982"/>
                      </a:lnTo>
                      <a:lnTo>
                        <a:pt x="32" y="990"/>
                      </a:lnTo>
                      <a:lnTo>
                        <a:pt x="33" y="1003"/>
                      </a:lnTo>
                      <a:lnTo>
                        <a:pt x="19" y="1006"/>
                      </a:lnTo>
                      <a:lnTo>
                        <a:pt x="9" y="999"/>
                      </a:lnTo>
                      <a:lnTo>
                        <a:pt x="11" y="1017"/>
                      </a:lnTo>
                      <a:lnTo>
                        <a:pt x="9" y="1030"/>
                      </a:lnTo>
                      <a:lnTo>
                        <a:pt x="0" y="1030"/>
                      </a:lnTo>
                      <a:lnTo>
                        <a:pt x="22" y="1053"/>
                      </a:lnTo>
                      <a:lnTo>
                        <a:pt x="33" y="1066"/>
                      </a:lnTo>
                      <a:lnTo>
                        <a:pt x="39" y="1084"/>
                      </a:lnTo>
                      <a:lnTo>
                        <a:pt x="61" y="1097"/>
                      </a:lnTo>
                      <a:lnTo>
                        <a:pt x="85" y="1110"/>
                      </a:lnTo>
                      <a:lnTo>
                        <a:pt x="108" y="1110"/>
                      </a:lnTo>
                      <a:lnTo>
                        <a:pt x="141" y="1088"/>
                      </a:lnTo>
                      <a:lnTo>
                        <a:pt x="174" y="1064"/>
                      </a:lnTo>
                      <a:lnTo>
                        <a:pt x="204" y="1023"/>
                      </a:lnTo>
                      <a:lnTo>
                        <a:pt x="209" y="1019"/>
                      </a:lnTo>
                      <a:lnTo>
                        <a:pt x="217" y="1032"/>
                      </a:lnTo>
                      <a:lnTo>
                        <a:pt x="232" y="1023"/>
                      </a:lnTo>
                      <a:lnTo>
                        <a:pt x="237" y="1008"/>
                      </a:lnTo>
                      <a:lnTo>
                        <a:pt x="239" y="990"/>
                      </a:lnTo>
                      <a:lnTo>
                        <a:pt x="254" y="967"/>
                      </a:lnTo>
                      <a:lnTo>
                        <a:pt x="248" y="993"/>
                      </a:lnTo>
                      <a:lnTo>
                        <a:pt x="256" y="997"/>
                      </a:lnTo>
                      <a:lnTo>
                        <a:pt x="252" y="1008"/>
                      </a:lnTo>
                      <a:lnTo>
                        <a:pt x="256" y="1028"/>
                      </a:lnTo>
                      <a:lnTo>
                        <a:pt x="263" y="1045"/>
                      </a:lnTo>
                      <a:lnTo>
                        <a:pt x="272" y="1040"/>
                      </a:lnTo>
                      <a:lnTo>
                        <a:pt x="271" y="1045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>
                    <a:solidFill>
                      <a:prstClr val="black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15" name="Freeform 582"/>
                <p:cNvSpPr>
                  <a:spLocks/>
                </p:cNvSpPr>
                <p:nvPr/>
              </p:nvSpPr>
              <p:spPr bwMode="auto">
                <a:xfrm>
                  <a:off x="1925" y="532"/>
                  <a:ext cx="1012" cy="1110"/>
                </a:xfrm>
                <a:custGeom>
                  <a:avLst/>
                  <a:gdLst>
                    <a:gd name="T0" fmla="*/ 297 w 1012"/>
                    <a:gd name="T1" fmla="*/ 1014 h 1110"/>
                    <a:gd name="T2" fmla="*/ 337 w 1012"/>
                    <a:gd name="T3" fmla="*/ 951 h 1110"/>
                    <a:gd name="T4" fmla="*/ 326 w 1012"/>
                    <a:gd name="T5" fmla="*/ 865 h 1110"/>
                    <a:gd name="T6" fmla="*/ 334 w 1012"/>
                    <a:gd name="T7" fmla="*/ 791 h 1110"/>
                    <a:gd name="T8" fmla="*/ 352 w 1012"/>
                    <a:gd name="T9" fmla="*/ 688 h 1110"/>
                    <a:gd name="T10" fmla="*/ 404 w 1012"/>
                    <a:gd name="T11" fmla="*/ 618 h 1110"/>
                    <a:gd name="T12" fmla="*/ 430 w 1012"/>
                    <a:gd name="T13" fmla="*/ 562 h 1110"/>
                    <a:gd name="T14" fmla="*/ 450 w 1012"/>
                    <a:gd name="T15" fmla="*/ 507 h 1110"/>
                    <a:gd name="T16" fmla="*/ 505 w 1012"/>
                    <a:gd name="T17" fmla="*/ 414 h 1110"/>
                    <a:gd name="T18" fmla="*/ 535 w 1012"/>
                    <a:gd name="T19" fmla="*/ 340 h 1110"/>
                    <a:gd name="T20" fmla="*/ 603 w 1012"/>
                    <a:gd name="T21" fmla="*/ 266 h 1110"/>
                    <a:gd name="T22" fmla="*/ 659 w 1012"/>
                    <a:gd name="T23" fmla="*/ 240 h 1110"/>
                    <a:gd name="T24" fmla="*/ 696 w 1012"/>
                    <a:gd name="T25" fmla="*/ 174 h 1110"/>
                    <a:gd name="T26" fmla="*/ 785 w 1012"/>
                    <a:gd name="T27" fmla="*/ 210 h 1110"/>
                    <a:gd name="T28" fmla="*/ 833 w 1012"/>
                    <a:gd name="T29" fmla="*/ 221 h 1110"/>
                    <a:gd name="T30" fmla="*/ 859 w 1012"/>
                    <a:gd name="T31" fmla="*/ 133 h 1110"/>
                    <a:gd name="T32" fmla="*/ 933 w 1012"/>
                    <a:gd name="T33" fmla="*/ 126 h 1110"/>
                    <a:gd name="T34" fmla="*/ 960 w 1012"/>
                    <a:gd name="T35" fmla="*/ 159 h 1110"/>
                    <a:gd name="T36" fmla="*/ 982 w 1012"/>
                    <a:gd name="T37" fmla="*/ 115 h 1110"/>
                    <a:gd name="T38" fmla="*/ 1008 w 1012"/>
                    <a:gd name="T39" fmla="*/ 63 h 1110"/>
                    <a:gd name="T40" fmla="*/ 960 w 1012"/>
                    <a:gd name="T41" fmla="*/ 19 h 1110"/>
                    <a:gd name="T42" fmla="*/ 915 w 1012"/>
                    <a:gd name="T43" fmla="*/ 22 h 1110"/>
                    <a:gd name="T44" fmla="*/ 889 w 1012"/>
                    <a:gd name="T45" fmla="*/ 19 h 1110"/>
                    <a:gd name="T46" fmla="*/ 852 w 1012"/>
                    <a:gd name="T47" fmla="*/ 44 h 1110"/>
                    <a:gd name="T48" fmla="*/ 837 w 1012"/>
                    <a:gd name="T49" fmla="*/ 30 h 1110"/>
                    <a:gd name="T50" fmla="*/ 781 w 1012"/>
                    <a:gd name="T51" fmla="*/ 96 h 1110"/>
                    <a:gd name="T52" fmla="*/ 726 w 1012"/>
                    <a:gd name="T53" fmla="*/ 115 h 1110"/>
                    <a:gd name="T54" fmla="*/ 666 w 1012"/>
                    <a:gd name="T55" fmla="*/ 133 h 1110"/>
                    <a:gd name="T56" fmla="*/ 596 w 1012"/>
                    <a:gd name="T57" fmla="*/ 148 h 1110"/>
                    <a:gd name="T58" fmla="*/ 588 w 1012"/>
                    <a:gd name="T59" fmla="*/ 203 h 1110"/>
                    <a:gd name="T60" fmla="*/ 581 w 1012"/>
                    <a:gd name="T61" fmla="*/ 251 h 1110"/>
                    <a:gd name="T62" fmla="*/ 524 w 1012"/>
                    <a:gd name="T63" fmla="*/ 262 h 1110"/>
                    <a:gd name="T64" fmla="*/ 505 w 1012"/>
                    <a:gd name="T65" fmla="*/ 303 h 1110"/>
                    <a:gd name="T66" fmla="*/ 461 w 1012"/>
                    <a:gd name="T67" fmla="*/ 362 h 1110"/>
                    <a:gd name="T68" fmla="*/ 415 w 1012"/>
                    <a:gd name="T69" fmla="*/ 436 h 1110"/>
                    <a:gd name="T70" fmla="*/ 378 w 1012"/>
                    <a:gd name="T71" fmla="*/ 511 h 1110"/>
                    <a:gd name="T72" fmla="*/ 356 w 1012"/>
                    <a:gd name="T73" fmla="*/ 555 h 1110"/>
                    <a:gd name="T74" fmla="*/ 285 w 1012"/>
                    <a:gd name="T75" fmla="*/ 618 h 1110"/>
                    <a:gd name="T76" fmla="*/ 326 w 1012"/>
                    <a:gd name="T77" fmla="*/ 625 h 1110"/>
                    <a:gd name="T78" fmla="*/ 263 w 1012"/>
                    <a:gd name="T79" fmla="*/ 637 h 1110"/>
                    <a:gd name="T80" fmla="*/ 204 w 1012"/>
                    <a:gd name="T81" fmla="*/ 674 h 1110"/>
                    <a:gd name="T82" fmla="*/ 154 w 1012"/>
                    <a:gd name="T83" fmla="*/ 677 h 1110"/>
                    <a:gd name="T84" fmla="*/ 113 w 1012"/>
                    <a:gd name="T85" fmla="*/ 705 h 1110"/>
                    <a:gd name="T86" fmla="*/ 87 w 1012"/>
                    <a:gd name="T87" fmla="*/ 733 h 1110"/>
                    <a:gd name="T88" fmla="*/ 35 w 1012"/>
                    <a:gd name="T89" fmla="*/ 767 h 1110"/>
                    <a:gd name="T90" fmla="*/ 20 w 1012"/>
                    <a:gd name="T91" fmla="*/ 889 h 1110"/>
                    <a:gd name="T92" fmla="*/ 41 w 1012"/>
                    <a:gd name="T93" fmla="*/ 917 h 1110"/>
                    <a:gd name="T94" fmla="*/ 20 w 1012"/>
                    <a:gd name="T95" fmla="*/ 971 h 1110"/>
                    <a:gd name="T96" fmla="*/ 33 w 1012"/>
                    <a:gd name="T97" fmla="*/ 1003 h 1110"/>
                    <a:gd name="T98" fmla="*/ 0 w 1012"/>
                    <a:gd name="T99" fmla="*/ 1030 h 1110"/>
                    <a:gd name="T100" fmla="*/ 85 w 1012"/>
                    <a:gd name="T101" fmla="*/ 1110 h 1110"/>
                    <a:gd name="T102" fmla="*/ 209 w 1012"/>
                    <a:gd name="T103" fmla="*/ 1019 h 1110"/>
                    <a:gd name="T104" fmla="*/ 254 w 1012"/>
                    <a:gd name="T105" fmla="*/ 967 h 1110"/>
                    <a:gd name="T106" fmla="*/ 263 w 1012"/>
                    <a:gd name="T107" fmla="*/ 1045 h 111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1012" h="1110">
                      <a:moveTo>
                        <a:pt x="271" y="1045"/>
                      </a:moveTo>
                      <a:lnTo>
                        <a:pt x="274" y="1043"/>
                      </a:lnTo>
                      <a:lnTo>
                        <a:pt x="285" y="1040"/>
                      </a:lnTo>
                      <a:lnTo>
                        <a:pt x="293" y="1028"/>
                      </a:lnTo>
                      <a:lnTo>
                        <a:pt x="297" y="1014"/>
                      </a:lnTo>
                      <a:lnTo>
                        <a:pt x="300" y="1006"/>
                      </a:lnTo>
                      <a:lnTo>
                        <a:pt x="297" y="984"/>
                      </a:lnTo>
                      <a:lnTo>
                        <a:pt x="300" y="969"/>
                      </a:lnTo>
                      <a:lnTo>
                        <a:pt x="311" y="962"/>
                      </a:lnTo>
                      <a:lnTo>
                        <a:pt x="337" y="951"/>
                      </a:lnTo>
                      <a:lnTo>
                        <a:pt x="341" y="939"/>
                      </a:lnTo>
                      <a:lnTo>
                        <a:pt x="337" y="902"/>
                      </a:lnTo>
                      <a:lnTo>
                        <a:pt x="334" y="895"/>
                      </a:lnTo>
                      <a:lnTo>
                        <a:pt x="334" y="873"/>
                      </a:lnTo>
                      <a:lnTo>
                        <a:pt x="326" y="865"/>
                      </a:lnTo>
                      <a:lnTo>
                        <a:pt x="330" y="847"/>
                      </a:lnTo>
                      <a:lnTo>
                        <a:pt x="337" y="847"/>
                      </a:lnTo>
                      <a:lnTo>
                        <a:pt x="356" y="836"/>
                      </a:lnTo>
                      <a:lnTo>
                        <a:pt x="341" y="802"/>
                      </a:lnTo>
                      <a:lnTo>
                        <a:pt x="334" y="791"/>
                      </a:lnTo>
                      <a:lnTo>
                        <a:pt x="334" y="788"/>
                      </a:lnTo>
                      <a:lnTo>
                        <a:pt x="334" y="759"/>
                      </a:lnTo>
                      <a:lnTo>
                        <a:pt x="345" y="737"/>
                      </a:lnTo>
                      <a:lnTo>
                        <a:pt x="348" y="714"/>
                      </a:lnTo>
                      <a:lnTo>
                        <a:pt x="352" y="688"/>
                      </a:lnTo>
                      <a:lnTo>
                        <a:pt x="348" y="666"/>
                      </a:lnTo>
                      <a:lnTo>
                        <a:pt x="356" y="651"/>
                      </a:lnTo>
                      <a:lnTo>
                        <a:pt x="360" y="640"/>
                      </a:lnTo>
                      <a:lnTo>
                        <a:pt x="382" y="625"/>
                      </a:lnTo>
                      <a:lnTo>
                        <a:pt x="404" y="618"/>
                      </a:lnTo>
                      <a:lnTo>
                        <a:pt x="423" y="625"/>
                      </a:lnTo>
                      <a:lnTo>
                        <a:pt x="430" y="629"/>
                      </a:lnTo>
                      <a:lnTo>
                        <a:pt x="442" y="614"/>
                      </a:lnTo>
                      <a:lnTo>
                        <a:pt x="442" y="596"/>
                      </a:lnTo>
                      <a:lnTo>
                        <a:pt x="430" y="562"/>
                      </a:lnTo>
                      <a:lnTo>
                        <a:pt x="426" y="548"/>
                      </a:lnTo>
                      <a:lnTo>
                        <a:pt x="430" y="540"/>
                      </a:lnTo>
                      <a:lnTo>
                        <a:pt x="437" y="540"/>
                      </a:lnTo>
                      <a:lnTo>
                        <a:pt x="446" y="529"/>
                      </a:lnTo>
                      <a:lnTo>
                        <a:pt x="450" y="507"/>
                      </a:lnTo>
                      <a:lnTo>
                        <a:pt x="453" y="477"/>
                      </a:lnTo>
                      <a:lnTo>
                        <a:pt x="457" y="448"/>
                      </a:lnTo>
                      <a:lnTo>
                        <a:pt x="468" y="436"/>
                      </a:lnTo>
                      <a:lnTo>
                        <a:pt x="490" y="422"/>
                      </a:lnTo>
                      <a:lnTo>
                        <a:pt x="505" y="414"/>
                      </a:lnTo>
                      <a:lnTo>
                        <a:pt x="509" y="392"/>
                      </a:lnTo>
                      <a:lnTo>
                        <a:pt x="516" y="377"/>
                      </a:lnTo>
                      <a:lnTo>
                        <a:pt x="535" y="362"/>
                      </a:lnTo>
                      <a:lnTo>
                        <a:pt x="539" y="351"/>
                      </a:lnTo>
                      <a:lnTo>
                        <a:pt x="535" y="340"/>
                      </a:lnTo>
                      <a:lnTo>
                        <a:pt x="535" y="325"/>
                      </a:lnTo>
                      <a:lnTo>
                        <a:pt x="550" y="314"/>
                      </a:lnTo>
                      <a:lnTo>
                        <a:pt x="568" y="281"/>
                      </a:lnTo>
                      <a:lnTo>
                        <a:pt x="581" y="284"/>
                      </a:lnTo>
                      <a:lnTo>
                        <a:pt x="603" y="266"/>
                      </a:lnTo>
                      <a:lnTo>
                        <a:pt x="600" y="251"/>
                      </a:lnTo>
                      <a:lnTo>
                        <a:pt x="614" y="236"/>
                      </a:lnTo>
                      <a:lnTo>
                        <a:pt x="622" y="240"/>
                      </a:lnTo>
                      <a:lnTo>
                        <a:pt x="637" y="236"/>
                      </a:lnTo>
                      <a:lnTo>
                        <a:pt x="659" y="240"/>
                      </a:lnTo>
                      <a:lnTo>
                        <a:pt x="688" y="214"/>
                      </a:lnTo>
                      <a:lnTo>
                        <a:pt x="685" y="199"/>
                      </a:lnTo>
                      <a:lnTo>
                        <a:pt x="688" y="192"/>
                      </a:lnTo>
                      <a:lnTo>
                        <a:pt x="681" y="188"/>
                      </a:lnTo>
                      <a:lnTo>
                        <a:pt x="696" y="174"/>
                      </a:lnTo>
                      <a:lnTo>
                        <a:pt x="718" y="171"/>
                      </a:lnTo>
                      <a:lnTo>
                        <a:pt x="733" y="192"/>
                      </a:lnTo>
                      <a:lnTo>
                        <a:pt x="759" y="221"/>
                      </a:lnTo>
                      <a:lnTo>
                        <a:pt x="770" y="221"/>
                      </a:lnTo>
                      <a:lnTo>
                        <a:pt x="785" y="210"/>
                      </a:lnTo>
                      <a:lnTo>
                        <a:pt x="796" y="207"/>
                      </a:lnTo>
                      <a:lnTo>
                        <a:pt x="803" y="210"/>
                      </a:lnTo>
                      <a:lnTo>
                        <a:pt x="815" y="221"/>
                      </a:lnTo>
                      <a:lnTo>
                        <a:pt x="829" y="225"/>
                      </a:lnTo>
                      <a:lnTo>
                        <a:pt x="833" y="221"/>
                      </a:lnTo>
                      <a:lnTo>
                        <a:pt x="840" y="207"/>
                      </a:lnTo>
                      <a:lnTo>
                        <a:pt x="844" y="199"/>
                      </a:lnTo>
                      <a:lnTo>
                        <a:pt x="859" y="174"/>
                      </a:lnTo>
                      <a:lnTo>
                        <a:pt x="863" y="171"/>
                      </a:lnTo>
                      <a:lnTo>
                        <a:pt x="859" y="133"/>
                      </a:lnTo>
                      <a:lnTo>
                        <a:pt x="878" y="115"/>
                      </a:lnTo>
                      <a:lnTo>
                        <a:pt x="885" y="119"/>
                      </a:lnTo>
                      <a:lnTo>
                        <a:pt x="907" y="96"/>
                      </a:lnTo>
                      <a:lnTo>
                        <a:pt x="926" y="119"/>
                      </a:lnTo>
                      <a:lnTo>
                        <a:pt x="933" y="126"/>
                      </a:lnTo>
                      <a:lnTo>
                        <a:pt x="944" y="122"/>
                      </a:lnTo>
                      <a:lnTo>
                        <a:pt x="952" y="133"/>
                      </a:lnTo>
                      <a:lnTo>
                        <a:pt x="952" y="141"/>
                      </a:lnTo>
                      <a:lnTo>
                        <a:pt x="960" y="148"/>
                      </a:lnTo>
                      <a:lnTo>
                        <a:pt x="960" y="159"/>
                      </a:lnTo>
                      <a:lnTo>
                        <a:pt x="971" y="145"/>
                      </a:lnTo>
                      <a:lnTo>
                        <a:pt x="990" y="130"/>
                      </a:lnTo>
                      <a:lnTo>
                        <a:pt x="1001" y="107"/>
                      </a:lnTo>
                      <a:lnTo>
                        <a:pt x="993" y="104"/>
                      </a:lnTo>
                      <a:lnTo>
                        <a:pt x="982" y="115"/>
                      </a:lnTo>
                      <a:lnTo>
                        <a:pt x="979" y="96"/>
                      </a:lnTo>
                      <a:lnTo>
                        <a:pt x="971" y="93"/>
                      </a:lnTo>
                      <a:lnTo>
                        <a:pt x="968" y="82"/>
                      </a:lnTo>
                      <a:lnTo>
                        <a:pt x="997" y="59"/>
                      </a:lnTo>
                      <a:lnTo>
                        <a:pt x="1008" y="63"/>
                      </a:lnTo>
                      <a:lnTo>
                        <a:pt x="1012" y="48"/>
                      </a:lnTo>
                      <a:lnTo>
                        <a:pt x="1005" y="44"/>
                      </a:lnTo>
                      <a:lnTo>
                        <a:pt x="986" y="37"/>
                      </a:lnTo>
                      <a:lnTo>
                        <a:pt x="975" y="33"/>
                      </a:lnTo>
                      <a:lnTo>
                        <a:pt x="960" y="19"/>
                      </a:lnTo>
                      <a:lnTo>
                        <a:pt x="944" y="15"/>
                      </a:lnTo>
                      <a:lnTo>
                        <a:pt x="929" y="30"/>
                      </a:lnTo>
                      <a:lnTo>
                        <a:pt x="922" y="41"/>
                      </a:lnTo>
                      <a:lnTo>
                        <a:pt x="907" y="30"/>
                      </a:lnTo>
                      <a:lnTo>
                        <a:pt x="915" y="22"/>
                      </a:lnTo>
                      <a:lnTo>
                        <a:pt x="918" y="4"/>
                      </a:lnTo>
                      <a:lnTo>
                        <a:pt x="915" y="0"/>
                      </a:lnTo>
                      <a:lnTo>
                        <a:pt x="896" y="0"/>
                      </a:lnTo>
                      <a:lnTo>
                        <a:pt x="892" y="7"/>
                      </a:lnTo>
                      <a:lnTo>
                        <a:pt x="889" y="19"/>
                      </a:lnTo>
                      <a:lnTo>
                        <a:pt x="892" y="30"/>
                      </a:lnTo>
                      <a:lnTo>
                        <a:pt x="878" y="44"/>
                      </a:lnTo>
                      <a:lnTo>
                        <a:pt x="866" y="22"/>
                      </a:lnTo>
                      <a:lnTo>
                        <a:pt x="855" y="26"/>
                      </a:lnTo>
                      <a:lnTo>
                        <a:pt x="852" y="44"/>
                      </a:lnTo>
                      <a:lnTo>
                        <a:pt x="844" y="70"/>
                      </a:lnTo>
                      <a:lnTo>
                        <a:pt x="826" y="89"/>
                      </a:lnTo>
                      <a:lnTo>
                        <a:pt x="815" y="67"/>
                      </a:lnTo>
                      <a:lnTo>
                        <a:pt x="833" y="52"/>
                      </a:lnTo>
                      <a:lnTo>
                        <a:pt x="837" y="30"/>
                      </a:lnTo>
                      <a:lnTo>
                        <a:pt x="826" y="30"/>
                      </a:lnTo>
                      <a:lnTo>
                        <a:pt x="807" y="30"/>
                      </a:lnTo>
                      <a:lnTo>
                        <a:pt x="792" y="52"/>
                      </a:lnTo>
                      <a:lnTo>
                        <a:pt x="774" y="82"/>
                      </a:lnTo>
                      <a:lnTo>
                        <a:pt x="781" y="96"/>
                      </a:lnTo>
                      <a:lnTo>
                        <a:pt x="770" y="104"/>
                      </a:lnTo>
                      <a:lnTo>
                        <a:pt x="755" y="93"/>
                      </a:lnTo>
                      <a:lnTo>
                        <a:pt x="740" y="100"/>
                      </a:lnTo>
                      <a:lnTo>
                        <a:pt x="744" y="115"/>
                      </a:lnTo>
                      <a:lnTo>
                        <a:pt x="726" y="115"/>
                      </a:lnTo>
                      <a:lnTo>
                        <a:pt x="714" y="119"/>
                      </a:lnTo>
                      <a:lnTo>
                        <a:pt x="700" y="137"/>
                      </a:lnTo>
                      <a:lnTo>
                        <a:pt x="681" y="133"/>
                      </a:lnTo>
                      <a:lnTo>
                        <a:pt x="681" y="145"/>
                      </a:lnTo>
                      <a:lnTo>
                        <a:pt x="666" y="133"/>
                      </a:lnTo>
                      <a:lnTo>
                        <a:pt x="648" y="141"/>
                      </a:lnTo>
                      <a:lnTo>
                        <a:pt x="644" y="156"/>
                      </a:lnTo>
                      <a:lnTo>
                        <a:pt x="629" y="159"/>
                      </a:lnTo>
                      <a:lnTo>
                        <a:pt x="618" y="145"/>
                      </a:lnTo>
                      <a:lnTo>
                        <a:pt x="596" y="148"/>
                      </a:lnTo>
                      <a:lnTo>
                        <a:pt x="574" y="156"/>
                      </a:lnTo>
                      <a:lnTo>
                        <a:pt x="574" y="178"/>
                      </a:lnTo>
                      <a:lnTo>
                        <a:pt x="588" y="182"/>
                      </a:lnTo>
                      <a:lnTo>
                        <a:pt x="588" y="188"/>
                      </a:lnTo>
                      <a:lnTo>
                        <a:pt x="588" y="203"/>
                      </a:lnTo>
                      <a:lnTo>
                        <a:pt x="577" y="199"/>
                      </a:lnTo>
                      <a:lnTo>
                        <a:pt x="564" y="207"/>
                      </a:lnTo>
                      <a:lnTo>
                        <a:pt x="568" y="221"/>
                      </a:lnTo>
                      <a:lnTo>
                        <a:pt x="581" y="233"/>
                      </a:lnTo>
                      <a:lnTo>
                        <a:pt x="581" y="251"/>
                      </a:lnTo>
                      <a:lnTo>
                        <a:pt x="568" y="244"/>
                      </a:lnTo>
                      <a:lnTo>
                        <a:pt x="557" y="247"/>
                      </a:lnTo>
                      <a:lnTo>
                        <a:pt x="557" y="262"/>
                      </a:lnTo>
                      <a:lnTo>
                        <a:pt x="539" y="262"/>
                      </a:lnTo>
                      <a:lnTo>
                        <a:pt x="524" y="262"/>
                      </a:lnTo>
                      <a:lnTo>
                        <a:pt x="520" y="273"/>
                      </a:lnTo>
                      <a:lnTo>
                        <a:pt x="516" y="281"/>
                      </a:lnTo>
                      <a:lnTo>
                        <a:pt x="505" y="284"/>
                      </a:lnTo>
                      <a:lnTo>
                        <a:pt x="501" y="292"/>
                      </a:lnTo>
                      <a:lnTo>
                        <a:pt x="505" y="303"/>
                      </a:lnTo>
                      <a:lnTo>
                        <a:pt x="483" y="310"/>
                      </a:lnTo>
                      <a:lnTo>
                        <a:pt x="498" y="325"/>
                      </a:lnTo>
                      <a:lnTo>
                        <a:pt x="501" y="333"/>
                      </a:lnTo>
                      <a:lnTo>
                        <a:pt x="487" y="344"/>
                      </a:lnTo>
                      <a:lnTo>
                        <a:pt x="461" y="362"/>
                      </a:lnTo>
                      <a:lnTo>
                        <a:pt x="442" y="377"/>
                      </a:lnTo>
                      <a:lnTo>
                        <a:pt x="430" y="399"/>
                      </a:lnTo>
                      <a:lnTo>
                        <a:pt x="411" y="414"/>
                      </a:lnTo>
                      <a:lnTo>
                        <a:pt x="411" y="425"/>
                      </a:lnTo>
                      <a:lnTo>
                        <a:pt x="415" y="436"/>
                      </a:lnTo>
                      <a:lnTo>
                        <a:pt x="400" y="448"/>
                      </a:lnTo>
                      <a:lnTo>
                        <a:pt x="404" y="462"/>
                      </a:lnTo>
                      <a:lnTo>
                        <a:pt x="389" y="488"/>
                      </a:lnTo>
                      <a:lnTo>
                        <a:pt x="378" y="492"/>
                      </a:lnTo>
                      <a:lnTo>
                        <a:pt x="378" y="511"/>
                      </a:lnTo>
                      <a:lnTo>
                        <a:pt x="386" y="522"/>
                      </a:lnTo>
                      <a:lnTo>
                        <a:pt x="374" y="533"/>
                      </a:lnTo>
                      <a:lnTo>
                        <a:pt x="367" y="525"/>
                      </a:lnTo>
                      <a:lnTo>
                        <a:pt x="352" y="533"/>
                      </a:lnTo>
                      <a:lnTo>
                        <a:pt x="356" y="555"/>
                      </a:lnTo>
                      <a:lnTo>
                        <a:pt x="341" y="562"/>
                      </a:lnTo>
                      <a:lnTo>
                        <a:pt x="319" y="566"/>
                      </a:lnTo>
                      <a:lnTo>
                        <a:pt x="304" y="585"/>
                      </a:lnTo>
                      <a:lnTo>
                        <a:pt x="300" y="603"/>
                      </a:lnTo>
                      <a:lnTo>
                        <a:pt x="285" y="618"/>
                      </a:lnTo>
                      <a:lnTo>
                        <a:pt x="285" y="629"/>
                      </a:lnTo>
                      <a:lnTo>
                        <a:pt x="304" y="614"/>
                      </a:lnTo>
                      <a:lnTo>
                        <a:pt x="326" y="599"/>
                      </a:lnTo>
                      <a:lnTo>
                        <a:pt x="334" y="603"/>
                      </a:lnTo>
                      <a:lnTo>
                        <a:pt x="326" y="625"/>
                      </a:lnTo>
                      <a:lnTo>
                        <a:pt x="308" y="637"/>
                      </a:lnTo>
                      <a:lnTo>
                        <a:pt x="289" y="633"/>
                      </a:lnTo>
                      <a:lnTo>
                        <a:pt x="293" y="648"/>
                      </a:lnTo>
                      <a:lnTo>
                        <a:pt x="267" y="659"/>
                      </a:lnTo>
                      <a:lnTo>
                        <a:pt x="263" y="637"/>
                      </a:lnTo>
                      <a:lnTo>
                        <a:pt x="252" y="629"/>
                      </a:lnTo>
                      <a:lnTo>
                        <a:pt x="237" y="651"/>
                      </a:lnTo>
                      <a:lnTo>
                        <a:pt x="222" y="651"/>
                      </a:lnTo>
                      <a:lnTo>
                        <a:pt x="206" y="655"/>
                      </a:lnTo>
                      <a:lnTo>
                        <a:pt x="204" y="674"/>
                      </a:lnTo>
                      <a:lnTo>
                        <a:pt x="196" y="677"/>
                      </a:lnTo>
                      <a:lnTo>
                        <a:pt x="196" y="687"/>
                      </a:lnTo>
                      <a:lnTo>
                        <a:pt x="187" y="683"/>
                      </a:lnTo>
                      <a:lnTo>
                        <a:pt x="174" y="675"/>
                      </a:lnTo>
                      <a:lnTo>
                        <a:pt x="154" y="677"/>
                      </a:lnTo>
                      <a:lnTo>
                        <a:pt x="154" y="688"/>
                      </a:lnTo>
                      <a:lnTo>
                        <a:pt x="156" y="698"/>
                      </a:lnTo>
                      <a:lnTo>
                        <a:pt x="148" y="701"/>
                      </a:lnTo>
                      <a:lnTo>
                        <a:pt x="130" y="692"/>
                      </a:lnTo>
                      <a:lnTo>
                        <a:pt x="113" y="705"/>
                      </a:lnTo>
                      <a:lnTo>
                        <a:pt x="117" y="716"/>
                      </a:lnTo>
                      <a:lnTo>
                        <a:pt x="115" y="724"/>
                      </a:lnTo>
                      <a:lnTo>
                        <a:pt x="98" y="716"/>
                      </a:lnTo>
                      <a:lnTo>
                        <a:pt x="93" y="726"/>
                      </a:lnTo>
                      <a:lnTo>
                        <a:pt x="87" y="733"/>
                      </a:lnTo>
                      <a:lnTo>
                        <a:pt x="67" y="729"/>
                      </a:lnTo>
                      <a:lnTo>
                        <a:pt x="56" y="731"/>
                      </a:lnTo>
                      <a:lnTo>
                        <a:pt x="54" y="746"/>
                      </a:lnTo>
                      <a:lnTo>
                        <a:pt x="46" y="750"/>
                      </a:lnTo>
                      <a:lnTo>
                        <a:pt x="35" y="767"/>
                      </a:lnTo>
                      <a:lnTo>
                        <a:pt x="37" y="788"/>
                      </a:lnTo>
                      <a:lnTo>
                        <a:pt x="33" y="817"/>
                      </a:lnTo>
                      <a:lnTo>
                        <a:pt x="28" y="847"/>
                      </a:lnTo>
                      <a:lnTo>
                        <a:pt x="24" y="875"/>
                      </a:lnTo>
                      <a:lnTo>
                        <a:pt x="20" y="889"/>
                      </a:lnTo>
                      <a:lnTo>
                        <a:pt x="30" y="902"/>
                      </a:lnTo>
                      <a:lnTo>
                        <a:pt x="46" y="891"/>
                      </a:lnTo>
                      <a:lnTo>
                        <a:pt x="57" y="897"/>
                      </a:lnTo>
                      <a:lnTo>
                        <a:pt x="57" y="908"/>
                      </a:lnTo>
                      <a:lnTo>
                        <a:pt x="41" y="917"/>
                      </a:lnTo>
                      <a:lnTo>
                        <a:pt x="39" y="936"/>
                      </a:lnTo>
                      <a:lnTo>
                        <a:pt x="35" y="945"/>
                      </a:lnTo>
                      <a:lnTo>
                        <a:pt x="19" y="943"/>
                      </a:lnTo>
                      <a:lnTo>
                        <a:pt x="13" y="965"/>
                      </a:lnTo>
                      <a:lnTo>
                        <a:pt x="20" y="971"/>
                      </a:lnTo>
                      <a:lnTo>
                        <a:pt x="35" y="967"/>
                      </a:lnTo>
                      <a:lnTo>
                        <a:pt x="43" y="977"/>
                      </a:lnTo>
                      <a:lnTo>
                        <a:pt x="44" y="982"/>
                      </a:lnTo>
                      <a:lnTo>
                        <a:pt x="32" y="990"/>
                      </a:lnTo>
                      <a:lnTo>
                        <a:pt x="33" y="1003"/>
                      </a:lnTo>
                      <a:lnTo>
                        <a:pt x="19" y="1006"/>
                      </a:lnTo>
                      <a:lnTo>
                        <a:pt x="9" y="999"/>
                      </a:lnTo>
                      <a:lnTo>
                        <a:pt x="11" y="1017"/>
                      </a:lnTo>
                      <a:lnTo>
                        <a:pt x="9" y="1030"/>
                      </a:lnTo>
                      <a:lnTo>
                        <a:pt x="0" y="1030"/>
                      </a:lnTo>
                      <a:lnTo>
                        <a:pt x="22" y="1053"/>
                      </a:lnTo>
                      <a:lnTo>
                        <a:pt x="33" y="1066"/>
                      </a:lnTo>
                      <a:lnTo>
                        <a:pt x="39" y="1084"/>
                      </a:lnTo>
                      <a:lnTo>
                        <a:pt x="61" y="1097"/>
                      </a:lnTo>
                      <a:lnTo>
                        <a:pt x="85" y="1110"/>
                      </a:lnTo>
                      <a:lnTo>
                        <a:pt x="108" y="1110"/>
                      </a:lnTo>
                      <a:lnTo>
                        <a:pt x="141" y="1088"/>
                      </a:lnTo>
                      <a:lnTo>
                        <a:pt x="174" y="1064"/>
                      </a:lnTo>
                      <a:lnTo>
                        <a:pt x="204" y="1023"/>
                      </a:lnTo>
                      <a:lnTo>
                        <a:pt x="209" y="1019"/>
                      </a:lnTo>
                      <a:lnTo>
                        <a:pt x="217" y="1032"/>
                      </a:lnTo>
                      <a:lnTo>
                        <a:pt x="232" y="1023"/>
                      </a:lnTo>
                      <a:lnTo>
                        <a:pt x="237" y="1008"/>
                      </a:lnTo>
                      <a:lnTo>
                        <a:pt x="239" y="990"/>
                      </a:lnTo>
                      <a:lnTo>
                        <a:pt x="254" y="967"/>
                      </a:lnTo>
                      <a:lnTo>
                        <a:pt x="248" y="993"/>
                      </a:lnTo>
                      <a:lnTo>
                        <a:pt x="256" y="997"/>
                      </a:lnTo>
                      <a:lnTo>
                        <a:pt x="252" y="1008"/>
                      </a:lnTo>
                      <a:lnTo>
                        <a:pt x="256" y="1028"/>
                      </a:lnTo>
                      <a:lnTo>
                        <a:pt x="263" y="1045"/>
                      </a:lnTo>
                      <a:lnTo>
                        <a:pt x="272" y="1040"/>
                      </a:lnTo>
                      <a:lnTo>
                        <a:pt x="271" y="1045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>
                    <a:solidFill>
                      <a:prstClr val="black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16" name="Freeform 583"/>
                <p:cNvSpPr>
                  <a:spLocks/>
                </p:cNvSpPr>
                <p:nvPr/>
              </p:nvSpPr>
              <p:spPr bwMode="auto">
                <a:xfrm>
                  <a:off x="1925" y="532"/>
                  <a:ext cx="1012" cy="1110"/>
                </a:xfrm>
                <a:custGeom>
                  <a:avLst/>
                  <a:gdLst>
                    <a:gd name="T0" fmla="*/ 297 w 1012"/>
                    <a:gd name="T1" fmla="*/ 1014 h 1110"/>
                    <a:gd name="T2" fmla="*/ 337 w 1012"/>
                    <a:gd name="T3" fmla="*/ 951 h 1110"/>
                    <a:gd name="T4" fmla="*/ 326 w 1012"/>
                    <a:gd name="T5" fmla="*/ 865 h 1110"/>
                    <a:gd name="T6" fmla="*/ 334 w 1012"/>
                    <a:gd name="T7" fmla="*/ 791 h 1110"/>
                    <a:gd name="T8" fmla="*/ 352 w 1012"/>
                    <a:gd name="T9" fmla="*/ 688 h 1110"/>
                    <a:gd name="T10" fmla="*/ 404 w 1012"/>
                    <a:gd name="T11" fmla="*/ 618 h 1110"/>
                    <a:gd name="T12" fmla="*/ 430 w 1012"/>
                    <a:gd name="T13" fmla="*/ 562 h 1110"/>
                    <a:gd name="T14" fmla="*/ 450 w 1012"/>
                    <a:gd name="T15" fmla="*/ 507 h 1110"/>
                    <a:gd name="T16" fmla="*/ 505 w 1012"/>
                    <a:gd name="T17" fmla="*/ 414 h 1110"/>
                    <a:gd name="T18" fmla="*/ 535 w 1012"/>
                    <a:gd name="T19" fmla="*/ 340 h 1110"/>
                    <a:gd name="T20" fmla="*/ 603 w 1012"/>
                    <a:gd name="T21" fmla="*/ 266 h 1110"/>
                    <a:gd name="T22" fmla="*/ 659 w 1012"/>
                    <a:gd name="T23" fmla="*/ 240 h 1110"/>
                    <a:gd name="T24" fmla="*/ 696 w 1012"/>
                    <a:gd name="T25" fmla="*/ 174 h 1110"/>
                    <a:gd name="T26" fmla="*/ 785 w 1012"/>
                    <a:gd name="T27" fmla="*/ 210 h 1110"/>
                    <a:gd name="T28" fmla="*/ 833 w 1012"/>
                    <a:gd name="T29" fmla="*/ 221 h 1110"/>
                    <a:gd name="T30" fmla="*/ 859 w 1012"/>
                    <a:gd name="T31" fmla="*/ 133 h 1110"/>
                    <a:gd name="T32" fmla="*/ 933 w 1012"/>
                    <a:gd name="T33" fmla="*/ 126 h 1110"/>
                    <a:gd name="T34" fmla="*/ 960 w 1012"/>
                    <a:gd name="T35" fmla="*/ 159 h 1110"/>
                    <a:gd name="T36" fmla="*/ 982 w 1012"/>
                    <a:gd name="T37" fmla="*/ 115 h 1110"/>
                    <a:gd name="T38" fmla="*/ 1008 w 1012"/>
                    <a:gd name="T39" fmla="*/ 63 h 1110"/>
                    <a:gd name="T40" fmla="*/ 960 w 1012"/>
                    <a:gd name="T41" fmla="*/ 19 h 1110"/>
                    <a:gd name="T42" fmla="*/ 915 w 1012"/>
                    <a:gd name="T43" fmla="*/ 22 h 1110"/>
                    <a:gd name="T44" fmla="*/ 889 w 1012"/>
                    <a:gd name="T45" fmla="*/ 19 h 1110"/>
                    <a:gd name="T46" fmla="*/ 852 w 1012"/>
                    <a:gd name="T47" fmla="*/ 44 h 1110"/>
                    <a:gd name="T48" fmla="*/ 837 w 1012"/>
                    <a:gd name="T49" fmla="*/ 30 h 1110"/>
                    <a:gd name="T50" fmla="*/ 781 w 1012"/>
                    <a:gd name="T51" fmla="*/ 96 h 1110"/>
                    <a:gd name="T52" fmla="*/ 726 w 1012"/>
                    <a:gd name="T53" fmla="*/ 115 h 1110"/>
                    <a:gd name="T54" fmla="*/ 666 w 1012"/>
                    <a:gd name="T55" fmla="*/ 133 h 1110"/>
                    <a:gd name="T56" fmla="*/ 596 w 1012"/>
                    <a:gd name="T57" fmla="*/ 148 h 1110"/>
                    <a:gd name="T58" fmla="*/ 588 w 1012"/>
                    <a:gd name="T59" fmla="*/ 203 h 1110"/>
                    <a:gd name="T60" fmla="*/ 581 w 1012"/>
                    <a:gd name="T61" fmla="*/ 251 h 1110"/>
                    <a:gd name="T62" fmla="*/ 524 w 1012"/>
                    <a:gd name="T63" fmla="*/ 262 h 1110"/>
                    <a:gd name="T64" fmla="*/ 505 w 1012"/>
                    <a:gd name="T65" fmla="*/ 303 h 1110"/>
                    <a:gd name="T66" fmla="*/ 461 w 1012"/>
                    <a:gd name="T67" fmla="*/ 362 h 1110"/>
                    <a:gd name="T68" fmla="*/ 415 w 1012"/>
                    <a:gd name="T69" fmla="*/ 436 h 1110"/>
                    <a:gd name="T70" fmla="*/ 378 w 1012"/>
                    <a:gd name="T71" fmla="*/ 511 h 1110"/>
                    <a:gd name="T72" fmla="*/ 356 w 1012"/>
                    <a:gd name="T73" fmla="*/ 555 h 1110"/>
                    <a:gd name="T74" fmla="*/ 285 w 1012"/>
                    <a:gd name="T75" fmla="*/ 618 h 1110"/>
                    <a:gd name="T76" fmla="*/ 326 w 1012"/>
                    <a:gd name="T77" fmla="*/ 625 h 1110"/>
                    <a:gd name="T78" fmla="*/ 263 w 1012"/>
                    <a:gd name="T79" fmla="*/ 637 h 1110"/>
                    <a:gd name="T80" fmla="*/ 204 w 1012"/>
                    <a:gd name="T81" fmla="*/ 674 h 1110"/>
                    <a:gd name="T82" fmla="*/ 154 w 1012"/>
                    <a:gd name="T83" fmla="*/ 677 h 1110"/>
                    <a:gd name="T84" fmla="*/ 113 w 1012"/>
                    <a:gd name="T85" fmla="*/ 705 h 1110"/>
                    <a:gd name="T86" fmla="*/ 87 w 1012"/>
                    <a:gd name="T87" fmla="*/ 733 h 1110"/>
                    <a:gd name="T88" fmla="*/ 35 w 1012"/>
                    <a:gd name="T89" fmla="*/ 767 h 1110"/>
                    <a:gd name="T90" fmla="*/ 20 w 1012"/>
                    <a:gd name="T91" fmla="*/ 889 h 1110"/>
                    <a:gd name="T92" fmla="*/ 41 w 1012"/>
                    <a:gd name="T93" fmla="*/ 917 h 1110"/>
                    <a:gd name="T94" fmla="*/ 20 w 1012"/>
                    <a:gd name="T95" fmla="*/ 971 h 1110"/>
                    <a:gd name="T96" fmla="*/ 33 w 1012"/>
                    <a:gd name="T97" fmla="*/ 1003 h 1110"/>
                    <a:gd name="T98" fmla="*/ 0 w 1012"/>
                    <a:gd name="T99" fmla="*/ 1030 h 1110"/>
                    <a:gd name="T100" fmla="*/ 85 w 1012"/>
                    <a:gd name="T101" fmla="*/ 1110 h 1110"/>
                    <a:gd name="T102" fmla="*/ 209 w 1012"/>
                    <a:gd name="T103" fmla="*/ 1019 h 1110"/>
                    <a:gd name="T104" fmla="*/ 254 w 1012"/>
                    <a:gd name="T105" fmla="*/ 967 h 1110"/>
                    <a:gd name="T106" fmla="*/ 263 w 1012"/>
                    <a:gd name="T107" fmla="*/ 1045 h 111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1012" h="1110">
                      <a:moveTo>
                        <a:pt x="271" y="1045"/>
                      </a:moveTo>
                      <a:lnTo>
                        <a:pt x="274" y="1043"/>
                      </a:lnTo>
                      <a:lnTo>
                        <a:pt x="285" y="1040"/>
                      </a:lnTo>
                      <a:lnTo>
                        <a:pt x="293" y="1028"/>
                      </a:lnTo>
                      <a:lnTo>
                        <a:pt x="297" y="1014"/>
                      </a:lnTo>
                      <a:lnTo>
                        <a:pt x="300" y="1006"/>
                      </a:lnTo>
                      <a:lnTo>
                        <a:pt x="297" y="984"/>
                      </a:lnTo>
                      <a:lnTo>
                        <a:pt x="300" y="969"/>
                      </a:lnTo>
                      <a:lnTo>
                        <a:pt x="311" y="962"/>
                      </a:lnTo>
                      <a:lnTo>
                        <a:pt x="337" y="951"/>
                      </a:lnTo>
                      <a:lnTo>
                        <a:pt x="341" y="939"/>
                      </a:lnTo>
                      <a:lnTo>
                        <a:pt x="337" y="902"/>
                      </a:lnTo>
                      <a:lnTo>
                        <a:pt x="334" y="895"/>
                      </a:lnTo>
                      <a:lnTo>
                        <a:pt x="334" y="873"/>
                      </a:lnTo>
                      <a:lnTo>
                        <a:pt x="326" y="865"/>
                      </a:lnTo>
                      <a:lnTo>
                        <a:pt x="330" y="847"/>
                      </a:lnTo>
                      <a:lnTo>
                        <a:pt x="337" y="847"/>
                      </a:lnTo>
                      <a:lnTo>
                        <a:pt x="356" y="836"/>
                      </a:lnTo>
                      <a:lnTo>
                        <a:pt x="341" y="802"/>
                      </a:lnTo>
                      <a:lnTo>
                        <a:pt x="334" y="791"/>
                      </a:lnTo>
                      <a:lnTo>
                        <a:pt x="334" y="788"/>
                      </a:lnTo>
                      <a:lnTo>
                        <a:pt x="334" y="759"/>
                      </a:lnTo>
                      <a:lnTo>
                        <a:pt x="345" y="737"/>
                      </a:lnTo>
                      <a:lnTo>
                        <a:pt x="348" y="714"/>
                      </a:lnTo>
                      <a:lnTo>
                        <a:pt x="352" y="688"/>
                      </a:lnTo>
                      <a:lnTo>
                        <a:pt x="348" y="666"/>
                      </a:lnTo>
                      <a:lnTo>
                        <a:pt x="356" y="651"/>
                      </a:lnTo>
                      <a:lnTo>
                        <a:pt x="360" y="640"/>
                      </a:lnTo>
                      <a:lnTo>
                        <a:pt x="382" y="625"/>
                      </a:lnTo>
                      <a:lnTo>
                        <a:pt x="404" y="618"/>
                      </a:lnTo>
                      <a:lnTo>
                        <a:pt x="423" y="625"/>
                      </a:lnTo>
                      <a:lnTo>
                        <a:pt x="430" y="629"/>
                      </a:lnTo>
                      <a:lnTo>
                        <a:pt x="442" y="614"/>
                      </a:lnTo>
                      <a:lnTo>
                        <a:pt x="442" y="596"/>
                      </a:lnTo>
                      <a:lnTo>
                        <a:pt x="430" y="562"/>
                      </a:lnTo>
                      <a:lnTo>
                        <a:pt x="426" y="548"/>
                      </a:lnTo>
                      <a:lnTo>
                        <a:pt x="430" y="540"/>
                      </a:lnTo>
                      <a:lnTo>
                        <a:pt x="437" y="540"/>
                      </a:lnTo>
                      <a:lnTo>
                        <a:pt x="446" y="529"/>
                      </a:lnTo>
                      <a:lnTo>
                        <a:pt x="450" y="507"/>
                      </a:lnTo>
                      <a:lnTo>
                        <a:pt x="453" y="477"/>
                      </a:lnTo>
                      <a:lnTo>
                        <a:pt x="457" y="448"/>
                      </a:lnTo>
                      <a:lnTo>
                        <a:pt x="468" y="436"/>
                      </a:lnTo>
                      <a:lnTo>
                        <a:pt x="490" y="422"/>
                      </a:lnTo>
                      <a:lnTo>
                        <a:pt x="505" y="414"/>
                      </a:lnTo>
                      <a:lnTo>
                        <a:pt x="509" y="392"/>
                      </a:lnTo>
                      <a:lnTo>
                        <a:pt x="516" y="377"/>
                      </a:lnTo>
                      <a:lnTo>
                        <a:pt x="535" y="362"/>
                      </a:lnTo>
                      <a:lnTo>
                        <a:pt x="539" y="351"/>
                      </a:lnTo>
                      <a:lnTo>
                        <a:pt x="535" y="340"/>
                      </a:lnTo>
                      <a:lnTo>
                        <a:pt x="535" y="325"/>
                      </a:lnTo>
                      <a:lnTo>
                        <a:pt x="550" y="314"/>
                      </a:lnTo>
                      <a:lnTo>
                        <a:pt x="568" y="281"/>
                      </a:lnTo>
                      <a:lnTo>
                        <a:pt x="581" y="284"/>
                      </a:lnTo>
                      <a:lnTo>
                        <a:pt x="603" y="266"/>
                      </a:lnTo>
                      <a:lnTo>
                        <a:pt x="600" y="251"/>
                      </a:lnTo>
                      <a:lnTo>
                        <a:pt x="614" y="236"/>
                      </a:lnTo>
                      <a:lnTo>
                        <a:pt x="622" y="240"/>
                      </a:lnTo>
                      <a:lnTo>
                        <a:pt x="637" y="236"/>
                      </a:lnTo>
                      <a:lnTo>
                        <a:pt x="659" y="240"/>
                      </a:lnTo>
                      <a:lnTo>
                        <a:pt x="688" y="214"/>
                      </a:lnTo>
                      <a:lnTo>
                        <a:pt x="685" y="199"/>
                      </a:lnTo>
                      <a:lnTo>
                        <a:pt x="688" y="192"/>
                      </a:lnTo>
                      <a:lnTo>
                        <a:pt x="681" y="188"/>
                      </a:lnTo>
                      <a:lnTo>
                        <a:pt x="696" y="174"/>
                      </a:lnTo>
                      <a:lnTo>
                        <a:pt x="718" y="171"/>
                      </a:lnTo>
                      <a:lnTo>
                        <a:pt x="733" y="192"/>
                      </a:lnTo>
                      <a:lnTo>
                        <a:pt x="759" y="221"/>
                      </a:lnTo>
                      <a:lnTo>
                        <a:pt x="770" y="221"/>
                      </a:lnTo>
                      <a:lnTo>
                        <a:pt x="785" y="210"/>
                      </a:lnTo>
                      <a:lnTo>
                        <a:pt x="796" y="207"/>
                      </a:lnTo>
                      <a:lnTo>
                        <a:pt x="803" y="210"/>
                      </a:lnTo>
                      <a:lnTo>
                        <a:pt x="815" y="221"/>
                      </a:lnTo>
                      <a:lnTo>
                        <a:pt x="829" y="225"/>
                      </a:lnTo>
                      <a:lnTo>
                        <a:pt x="833" y="221"/>
                      </a:lnTo>
                      <a:lnTo>
                        <a:pt x="840" y="207"/>
                      </a:lnTo>
                      <a:lnTo>
                        <a:pt x="844" y="199"/>
                      </a:lnTo>
                      <a:lnTo>
                        <a:pt x="859" y="174"/>
                      </a:lnTo>
                      <a:lnTo>
                        <a:pt x="863" y="171"/>
                      </a:lnTo>
                      <a:lnTo>
                        <a:pt x="859" y="133"/>
                      </a:lnTo>
                      <a:lnTo>
                        <a:pt x="878" y="115"/>
                      </a:lnTo>
                      <a:lnTo>
                        <a:pt x="885" y="119"/>
                      </a:lnTo>
                      <a:lnTo>
                        <a:pt x="907" y="96"/>
                      </a:lnTo>
                      <a:lnTo>
                        <a:pt x="926" y="119"/>
                      </a:lnTo>
                      <a:lnTo>
                        <a:pt x="933" y="126"/>
                      </a:lnTo>
                      <a:lnTo>
                        <a:pt x="944" y="122"/>
                      </a:lnTo>
                      <a:lnTo>
                        <a:pt x="952" y="133"/>
                      </a:lnTo>
                      <a:lnTo>
                        <a:pt x="952" y="141"/>
                      </a:lnTo>
                      <a:lnTo>
                        <a:pt x="960" y="148"/>
                      </a:lnTo>
                      <a:lnTo>
                        <a:pt x="960" y="159"/>
                      </a:lnTo>
                      <a:lnTo>
                        <a:pt x="971" y="145"/>
                      </a:lnTo>
                      <a:lnTo>
                        <a:pt x="990" y="130"/>
                      </a:lnTo>
                      <a:lnTo>
                        <a:pt x="1001" y="107"/>
                      </a:lnTo>
                      <a:lnTo>
                        <a:pt x="993" y="104"/>
                      </a:lnTo>
                      <a:lnTo>
                        <a:pt x="982" y="115"/>
                      </a:lnTo>
                      <a:lnTo>
                        <a:pt x="979" y="96"/>
                      </a:lnTo>
                      <a:lnTo>
                        <a:pt x="971" y="93"/>
                      </a:lnTo>
                      <a:lnTo>
                        <a:pt x="968" y="82"/>
                      </a:lnTo>
                      <a:lnTo>
                        <a:pt x="997" y="59"/>
                      </a:lnTo>
                      <a:lnTo>
                        <a:pt x="1008" y="63"/>
                      </a:lnTo>
                      <a:lnTo>
                        <a:pt x="1012" y="48"/>
                      </a:lnTo>
                      <a:lnTo>
                        <a:pt x="1005" y="44"/>
                      </a:lnTo>
                      <a:lnTo>
                        <a:pt x="986" y="37"/>
                      </a:lnTo>
                      <a:lnTo>
                        <a:pt x="975" y="33"/>
                      </a:lnTo>
                      <a:lnTo>
                        <a:pt x="960" y="19"/>
                      </a:lnTo>
                      <a:lnTo>
                        <a:pt x="944" y="15"/>
                      </a:lnTo>
                      <a:lnTo>
                        <a:pt x="929" y="30"/>
                      </a:lnTo>
                      <a:lnTo>
                        <a:pt x="922" y="41"/>
                      </a:lnTo>
                      <a:lnTo>
                        <a:pt x="907" y="30"/>
                      </a:lnTo>
                      <a:lnTo>
                        <a:pt x="915" y="22"/>
                      </a:lnTo>
                      <a:lnTo>
                        <a:pt x="918" y="4"/>
                      </a:lnTo>
                      <a:lnTo>
                        <a:pt x="915" y="0"/>
                      </a:lnTo>
                      <a:lnTo>
                        <a:pt x="896" y="0"/>
                      </a:lnTo>
                      <a:lnTo>
                        <a:pt x="892" y="7"/>
                      </a:lnTo>
                      <a:lnTo>
                        <a:pt x="889" y="19"/>
                      </a:lnTo>
                      <a:lnTo>
                        <a:pt x="892" y="30"/>
                      </a:lnTo>
                      <a:lnTo>
                        <a:pt x="878" y="44"/>
                      </a:lnTo>
                      <a:lnTo>
                        <a:pt x="866" y="22"/>
                      </a:lnTo>
                      <a:lnTo>
                        <a:pt x="855" y="26"/>
                      </a:lnTo>
                      <a:lnTo>
                        <a:pt x="852" y="44"/>
                      </a:lnTo>
                      <a:lnTo>
                        <a:pt x="844" y="70"/>
                      </a:lnTo>
                      <a:lnTo>
                        <a:pt x="826" y="89"/>
                      </a:lnTo>
                      <a:lnTo>
                        <a:pt x="815" y="67"/>
                      </a:lnTo>
                      <a:lnTo>
                        <a:pt x="833" y="52"/>
                      </a:lnTo>
                      <a:lnTo>
                        <a:pt x="837" y="30"/>
                      </a:lnTo>
                      <a:lnTo>
                        <a:pt x="826" y="30"/>
                      </a:lnTo>
                      <a:lnTo>
                        <a:pt x="807" y="30"/>
                      </a:lnTo>
                      <a:lnTo>
                        <a:pt x="792" y="52"/>
                      </a:lnTo>
                      <a:lnTo>
                        <a:pt x="774" y="82"/>
                      </a:lnTo>
                      <a:lnTo>
                        <a:pt x="781" y="96"/>
                      </a:lnTo>
                      <a:lnTo>
                        <a:pt x="770" y="104"/>
                      </a:lnTo>
                      <a:lnTo>
                        <a:pt x="755" y="93"/>
                      </a:lnTo>
                      <a:lnTo>
                        <a:pt x="740" y="100"/>
                      </a:lnTo>
                      <a:lnTo>
                        <a:pt x="744" y="115"/>
                      </a:lnTo>
                      <a:lnTo>
                        <a:pt x="726" y="115"/>
                      </a:lnTo>
                      <a:lnTo>
                        <a:pt x="714" y="119"/>
                      </a:lnTo>
                      <a:lnTo>
                        <a:pt x="700" y="137"/>
                      </a:lnTo>
                      <a:lnTo>
                        <a:pt x="681" y="133"/>
                      </a:lnTo>
                      <a:lnTo>
                        <a:pt x="681" y="145"/>
                      </a:lnTo>
                      <a:lnTo>
                        <a:pt x="666" y="133"/>
                      </a:lnTo>
                      <a:lnTo>
                        <a:pt x="648" y="141"/>
                      </a:lnTo>
                      <a:lnTo>
                        <a:pt x="644" y="156"/>
                      </a:lnTo>
                      <a:lnTo>
                        <a:pt x="629" y="159"/>
                      </a:lnTo>
                      <a:lnTo>
                        <a:pt x="618" y="145"/>
                      </a:lnTo>
                      <a:lnTo>
                        <a:pt x="596" y="148"/>
                      </a:lnTo>
                      <a:lnTo>
                        <a:pt x="574" y="156"/>
                      </a:lnTo>
                      <a:lnTo>
                        <a:pt x="574" y="178"/>
                      </a:lnTo>
                      <a:lnTo>
                        <a:pt x="588" y="182"/>
                      </a:lnTo>
                      <a:lnTo>
                        <a:pt x="588" y="188"/>
                      </a:lnTo>
                      <a:lnTo>
                        <a:pt x="588" y="203"/>
                      </a:lnTo>
                      <a:lnTo>
                        <a:pt x="577" y="199"/>
                      </a:lnTo>
                      <a:lnTo>
                        <a:pt x="564" y="207"/>
                      </a:lnTo>
                      <a:lnTo>
                        <a:pt x="568" y="221"/>
                      </a:lnTo>
                      <a:lnTo>
                        <a:pt x="581" y="233"/>
                      </a:lnTo>
                      <a:lnTo>
                        <a:pt x="581" y="251"/>
                      </a:lnTo>
                      <a:lnTo>
                        <a:pt x="568" y="244"/>
                      </a:lnTo>
                      <a:lnTo>
                        <a:pt x="557" y="247"/>
                      </a:lnTo>
                      <a:lnTo>
                        <a:pt x="557" y="262"/>
                      </a:lnTo>
                      <a:lnTo>
                        <a:pt x="539" y="262"/>
                      </a:lnTo>
                      <a:lnTo>
                        <a:pt x="524" y="262"/>
                      </a:lnTo>
                      <a:lnTo>
                        <a:pt x="520" y="273"/>
                      </a:lnTo>
                      <a:lnTo>
                        <a:pt x="516" y="281"/>
                      </a:lnTo>
                      <a:lnTo>
                        <a:pt x="505" y="284"/>
                      </a:lnTo>
                      <a:lnTo>
                        <a:pt x="501" y="292"/>
                      </a:lnTo>
                      <a:lnTo>
                        <a:pt x="505" y="303"/>
                      </a:lnTo>
                      <a:lnTo>
                        <a:pt x="483" y="310"/>
                      </a:lnTo>
                      <a:lnTo>
                        <a:pt x="498" y="325"/>
                      </a:lnTo>
                      <a:lnTo>
                        <a:pt x="501" y="333"/>
                      </a:lnTo>
                      <a:lnTo>
                        <a:pt x="487" y="344"/>
                      </a:lnTo>
                      <a:lnTo>
                        <a:pt x="461" y="362"/>
                      </a:lnTo>
                      <a:lnTo>
                        <a:pt x="442" y="377"/>
                      </a:lnTo>
                      <a:lnTo>
                        <a:pt x="430" y="399"/>
                      </a:lnTo>
                      <a:lnTo>
                        <a:pt x="411" y="414"/>
                      </a:lnTo>
                      <a:lnTo>
                        <a:pt x="411" y="425"/>
                      </a:lnTo>
                      <a:lnTo>
                        <a:pt x="415" y="436"/>
                      </a:lnTo>
                      <a:lnTo>
                        <a:pt x="400" y="448"/>
                      </a:lnTo>
                      <a:lnTo>
                        <a:pt x="404" y="462"/>
                      </a:lnTo>
                      <a:lnTo>
                        <a:pt x="389" y="488"/>
                      </a:lnTo>
                      <a:lnTo>
                        <a:pt x="378" y="492"/>
                      </a:lnTo>
                      <a:lnTo>
                        <a:pt x="378" y="511"/>
                      </a:lnTo>
                      <a:lnTo>
                        <a:pt x="386" y="522"/>
                      </a:lnTo>
                      <a:lnTo>
                        <a:pt x="374" y="533"/>
                      </a:lnTo>
                      <a:lnTo>
                        <a:pt x="367" y="525"/>
                      </a:lnTo>
                      <a:lnTo>
                        <a:pt x="352" y="533"/>
                      </a:lnTo>
                      <a:lnTo>
                        <a:pt x="356" y="555"/>
                      </a:lnTo>
                      <a:lnTo>
                        <a:pt x="341" y="562"/>
                      </a:lnTo>
                      <a:lnTo>
                        <a:pt x="319" y="566"/>
                      </a:lnTo>
                      <a:lnTo>
                        <a:pt x="304" y="585"/>
                      </a:lnTo>
                      <a:lnTo>
                        <a:pt x="300" y="603"/>
                      </a:lnTo>
                      <a:lnTo>
                        <a:pt x="285" y="618"/>
                      </a:lnTo>
                      <a:lnTo>
                        <a:pt x="285" y="629"/>
                      </a:lnTo>
                      <a:lnTo>
                        <a:pt x="304" y="614"/>
                      </a:lnTo>
                      <a:lnTo>
                        <a:pt x="326" y="599"/>
                      </a:lnTo>
                      <a:lnTo>
                        <a:pt x="334" y="603"/>
                      </a:lnTo>
                      <a:lnTo>
                        <a:pt x="326" y="625"/>
                      </a:lnTo>
                      <a:lnTo>
                        <a:pt x="308" y="637"/>
                      </a:lnTo>
                      <a:lnTo>
                        <a:pt x="289" y="633"/>
                      </a:lnTo>
                      <a:lnTo>
                        <a:pt x="293" y="648"/>
                      </a:lnTo>
                      <a:lnTo>
                        <a:pt x="267" y="659"/>
                      </a:lnTo>
                      <a:lnTo>
                        <a:pt x="263" y="637"/>
                      </a:lnTo>
                      <a:lnTo>
                        <a:pt x="252" y="629"/>
                      </a:lnTo>
                      <a:lnTo>
                        <a:pt x="237" y="651"/>
                      </a:lnTo>
                      <a:lnTo>
                        <a:pt x="222" y="651"/>
                      </a:lnTo>
                      <a:lnTo>
                        <a:pt x="206" y="655"/>
                      </a:lnTo>
                      <a:lnTo>
                        <a:pt x="204" y="674"/>
                      </a:lnTo>
                      <a:lnTo>
                        <a:pt x="196" y="677"/>
                      </a:lnTo>
                      <a:lnTo>
                        <a:pt x="196" y="687"/>
                      </a:lnTo>
                      <a:lnTo>
                        <a:pt x="187" y="683"/>
                      </a:lnTo>
                      <a:lnTo>
                        <a:pt x="174" y="675"/>
                      </a:lnTo>
                      <a:lnTo>
                        <a:pt x="154" y="677"/>
                      </a:lnTo>
                      <a:lnTo>
                        <a:pt x="154" y="688"/>
                      </a:lnTo>
                      <a:lnTo>
                        <a:pt x="156" y="698"/>
                      </a:lnTo>
                      <a:lnTo>
                        <a:pt x="148" y="701"/>
                      </a:lnTo>
                      <a:lnTo>
                        <a:pt x="130" y="692"/>
                      </a:lnTo>
                      <a:lnTo>
                        <a:pt x="113" y="705"/>
                      </a:lnTo>
                      <a:lnTo>
                        <a:pt x="117" y="716"/>
                      </a:lnTo>
                      <a:lnTo>
                        <a:pt x="115" y="724"/>
                      </a:lnTo>
                      <a:lnTo>
                        <a:pt x="98" y="716"/>
                      </a:lnTo>
                      <a:lnTo>
                        <a:pt x="93" y="726"/>
                      </a:lnTo>
                      <a:lnTo>
                        <a:pt x="87" y="733"/>
                      </a:lnTo>
                      <a:lnTo>
                        <a:pt x="67" y="729"/>
                      </a:lnTo>
                      <a:lnTo>
                        <a:pt x="56" y="731"/>
                      </a:lnTo>
                      <a:lnTo>
                        <a:pt x="54" y="746"/>
                      </a:lnTo>
                      <a:lnTo>
                        <a:pt x="46" y="750"/>
                      </a:lnTo>
                      <a:lnTo>
                        <a:pt x="35" y="767"/>
                      </a:lnTo>
                      <a:lnTo>
                        <a:pt x="37" y="788"/>
                      </a:lnTo>
                      <a:lnTo>
                        <a:pt x="33" y="817"/>
                      </a:lnTo>
                      <a:lnTo>
                        <a:pt x="28" y="847"/>
                      </a:lnTo>
                      <a:lnTo>
                        <a:pt x="24" y="875"/>
                      </a:lnTo>
                      <a:lnTo>
                        <a:pt x="20" y="889"/>
                      </a:lnTo>
                      <a:lnTo>
                        <a:pt x="30" y="902"/>
                      </a:lnTo>
                      <a:lnTo>
                        <a:pt x="46" y="891"/>
                      </a:lnTo>
                      <a:lnTo>
                        <a:pt x="57" y="897"/>
                      </a:lnTo>
                      <a:lnTo>
                        <a:pt x="57" y="908"/>
                      </a:lnTo>
                      <a:lnTo>
                        <a:pt x="41" y="917"/>
                      </a:lnTo>
                      <a:lnTo>
                        <a:pt x="39" y="936"/>
                      </a:lnTo>
                      <a:lnTo>
                        <a:pt x="35" y="945"/>
                      </a:lnTo>
                      <a:lnTo>
                        <a:pt x="19" y="943"/>
                      </a:lnTo>
                      <a:lnTo>
                        <a:pt x="13" y="965"/>
                      </a:lnTo>
                      <a:lnTo>
                        <a:pt x="20" y="971"/>
                      </a:lnTo>
                      <a:lnTo>
                        <a:pt x="35" y="967"/>
                      </a:lnTo>
                      <a:lnTo>
                        <a:pt x="43" y="977"/>
                      </a:lnTo>
                      <a:lnTo>
                        <a:pt x="44" y="982"/>
                      </a:lnTo>
                      <a:lnTo>
                        <a:pt x="32" y="990"/>
                      </a:lnTo>
                      <a:lnTo>
                        <a:pt x="33" y="1003"/>
                      </a:lnTo>
                      <a:lnTo>
                        <a:pt x="19" y="1006"/>
                      </a:lnTo>
                      <a:lnTo>
                        <a:pt x="9" y="999"/>
                      </a:lnTo>
                      <a:lnTo>
                        <a:pt x="11" y="1017"/>
                      </a:lnTo>
                      <a:lnTo>
                        <a:pt x="9" y="1030"/>
                      </a:lnTo>
                      <a:lnTo>
                        <a:pt x="0" y="1030"/>
                      </a:lnTo>
                      <a:lnTo>
                        <a:pt x="22" y="1053"/>
                      </a:lnTo>
                      <a:lnTo>
                        <a:pt x="33" y="1066"/>
                      </a:lnTo>
                      <a:lnTo>
                        <a:pt x="39" y="1084"/>
                      </a:lnTo>
                      <a:lnTo>
                        <a:pt x="61" y="1097"/>
                      </a:lnTo>
                      <a:lnTo>
                        <a:pt x="85" y="1110"/>
                      </a:lnTo>
                      <a:lnTo>
                        <a:pt x="108" y="1110"/>
                      </a:lnTo>
                      <a:lnTo>
                        <a:pt x="141" y="1088"/>
                      </a:lnTo>
                      <a:lnTo>
                        <a:pt x="174" y="1064"/>
                      </a:lnTo>
                      <a:lnTo>
                        <a:pt x="204" y="1023"/>
                      </a:lnTo>
                      <a:lnTo>
                        <a:pt x="209" y="1019"/>
                      </a:lnTo>
                      <a:lnTo>
                        <a:pt x="217" y="1032"/>
                      </a:lnTo>
                      <a:lnTo>
                        <a:pt x="232" y="1023"/>
                      </a:lnTo>
                      <a:lnTo>
                        <a:pt x="237" y="1008"/>
                      </a:lnTo>
                      <a:lnTo>
                        <a:pt x="239" y="990"/>
                      </a:lnTo>
                      <a:lnTo>
                        <a:pt x="254" y="967"/>
                      </a:lnTo>
                      <a:lnTo>
                        <a:pt x="248" y="993"/>
                      </a:lnTo>
                      <a:lnTo>
                        <a:pt x="256" y="997"/>
                      </a:lnTo>
                      <a:lnTo>
                        <a:pt x="252" y="1008"/>
                      </a:lnTo>
                      <a:lnTo>
                        <a:pt x="256" y="1028"/>
                      </a:lnTo>
                      <a:lnTo>
                        <a:pt x="263" y="1045"/>
                      </a:lnTo>
                      <a:lnTo>
                        <a:pt x="272" y="1040"/>
                      </a:lnTo>
                    </a:path>
                  </a:pathLst>
                </a:custGeom>
                <a:solidFill>
                  <a:srgbClr val="99CCFF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>
                    <a:solidFill>
                      <a:prstClr val="black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  <p:grpSp>
            <p:nvGrpSpPr>
              <p:cNvPr id="103" name="Group 584"/>
              <p:cNvGrpSpPr>
                <a:grpSpLocks/>
              </p:cNvGrpSpPr>
              <p:nvPr/>
            </p:nvGrpSpPr>
            <p:grpSpPr bwMode="auto">
              <a:xfrm>
                <a:off x="2129" y="532"/>
                <a:ext cx="641" cy="635"/>
                <a:chOff x="2129" y="532"/>
                <a:chExt cx="641" cy="635"/>
              </a:xfrm>
            </p:grpSpPr>
            <p:sp>
              <p:nvSpPr>
                <p:cNvPr id="104" name="Freeform 585"/>
                <p:cNvSpPr>
                  <a:spLocks/>
                </p:cNvSpPr>
                <p:nvPr/>
              </p:nvSpPr>
              <p:spPr bwMode="auto">
                <a:xfrm>
                  <a:off x="2433" y="726"/>
                  <a:ext cx="30" cy="39"/>
                </a:xfrm>
                <a:custGeom>
                  <a:avLst/>
                  <a:gdLst>
                    <a:gd name="T0" fmla="*/ 30 w 30"/>
                    <a:gd name="T1" fmla="*/ 6 h 39"/>
                    <a:gd name="T2" fmla="*/ 27 w 30"/>
                    <a:gd name="T3" fmla="*/ 15 h 39"/>
                    <a:gd name="T4" fmla="*/ 30 w 30"/>
                    <a:gd name="T5" fmla="*/ 33 h 39"/>
                    <a:gd name="T6" fmla="*/ 9 w 30"/>
                    <a:gd name="T7" fmla="*/ 39 h 39"/>
                    <a:gd name="T8" fmla="*/ 0 w 30"/>
                    <a:gd name="T9" fmla="*/ 30 h 39"/>
                    <a:gd name="T10" fmla="*/ 0 w 30"/>
                    <a:gd name="T11" fmla="*/ 15 h 39"/>
                    <a:gd name="T12" fmla="*/ 6 w 30"/>
                    <a:gd name="T13" fmla="*/ 0 h 39"/>
                    <a:gd name="T14" fmla="*/ 30 w 30"/>
                    <a:gd name="T15" fmla="*/ 6 h 3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0" h="39">
                      <a:moveTo>
                        <a:pt x="30" y="6"/>
                      </a:moveTo>
                      <a:lnTo>
                        <a:pt x="27" y="15"/>
                      </a:lnTo>
                      <a:lnTo>
                        <a:pt x="30" y="33"/>
                      </a:lnTo>
                      <a:lnTo>
                        <a:pt x="9" y="39"/>
                      </a:lnTo>
                      <a:lnTo>
                        <a:pt x="0" y="30"/>
                      </a:lnTo>
                      <a:lnTo>
                        <a:pt x="0" y="15"/>
                      </a:lnTo>
                      <a:lnTo>
                        <a:pt x="6" y="0"/>
                      </a:lnTo>
                      <a:lnTo>
                        <a:pt x="30" y="6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>
                    <a:solidFill>
                      <a:prstClr val="black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05" name="Freeform 586"/>
                <p:cNvSpPr>
                  <a:spLocks/>
                </p:cNvSpPr>
                <p:nvPr/>
              </p:nvSpPr>
              <p:spPr bwMode="auto">
                <a:xfrm>
                  <a:off x="2385" y="753"/>
                  <a:ext cx="27" cy="21"/>
                </a:xfrm>
                <a:custGeom>
                  <a:avLst/>
                  <a:gdLst>
                    <a:gd name="T0" fmla="*/ 24 w 27"/>
                    <a:gd name="T1" fmla="*/ 0 h 21"/>
                    <a:gd name="T2" fmla="*/ 27 w 27"/>
                    <a:gd name="T3" fmla="*/ 15 h 21"/>
                    <a:gd name="T4" fmla="*/ 6 w 27"/>
                    <a:gd name="T5" fmla="*/ 21 h 21"/>
                    <a:gd name="T6" fmla="*/ 0 w 27"/>
                    <a:gd name="T7" fmla="*/ 6 h 21"/>
                    <a:gd name="T8" fmla="*/ 24 w 27"/>
                    <a:gd name="T9" fmla="*/ 0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7" h="21">
                      <a:moveTo>
                        <a:pt x="24" y="0"/>
                      </a:moveTo>
                      <a:lnTo>
                        <a:pt x="27" y="15"/>
                      </a:lnTo>
                      <a:lnTo>
                        <a:pt x="6" y="21"/>
                      </a:lnTo>
                      <a:lnTo>
                        <a:pt x="0" y="6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>
                    <a:solidFill>
                      <a:prstClr val="black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06" name="Freeform 587"/>
                <p:cNvSpPr>
                  <a:spLocks/>
                </p:cNvSpPr>
                <p:nvPr/>
              </p:nvSpPr>
              <p:spPr bwMode="auto">
                <a:xfrm>
                  <a:off x="2394" y="709"/>
                  <a:ext cx="33" cy="26"/>
                </a:xfrm>
                <a:custGeom>
                  <a:avLst/>
                  <a:gdLst>
                    <a:gd name="T0" fmla="*/ 0 w 33"/>
                    <a:gd name="T1" fmla="*/ 17 h 26"/>
                    <a:gd name="T2" fmla="*/ 24 w 33"/>
                    <a:gd name="T3" fmla="*/ 26 h 26"/>
                    <a:gd name="T4" fmla="*/ 33 w 33"/>
                    <a:gd name="T5" fmla="*/ 6 h 26"/>
                    <a:gd name="T6" fmla="*/ 18 w 33"/>
                    <a:gd name="T7" fmla="*/ 0 h 26"/>
                    <a:gd name="T8" fmla="*/ 9 w 33"/>
                    <a:gd name="T9" fmla="*/ 6 h 26"/>
                    <a:gd name="T10" fmla="*/ 0 w 33"/>
                    <a:gd name="T11" fmla="*/ 11 h 26"/>
                    <a:gd name="T12" fmla="*/ 0 w 33"/>
                    <a:gd name="T13" fmla="*/ 17 h 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3" h="26">
                      <a:moveTo>
                        <a:pt x="0" y="17"/>
                      </a:moveTo>
                      <a:lnTo>
                        <a:pt x="24" y="26"/>
                      </a:lnTo>
                      <a:lnTo>
                        <a:pt x="33" y="6"/>
                      </a:lnTo>
                      <a:lnTo>
                        <a:pt x="18" y="0"/>
                      </a:lnTo>
                      <a:lnTo>
                        <a:pt x="9" y="6"/>
                      </a:lnTo>
                      <a:lnTo>
                        <a:pt x="0" y="11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>
                    <a:solidFill>
                      <a:prstClr val="black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07" name="Freeform 588"/>
                <p:cNvSpPr>
                  <a:spLocks/>
                </p:cNvSpPr>
                <p:nvPr/>
              </p:nvSpPr>
              <p:spPr bwMode="auto">
                <a:xfrm>
                  <a:off x="2433" y="686"/>
                  <a:ext cx="24" cy="16"/>
                </a:xfrm>
                <a:custGeom>
                  <a:avLst/>
                  <a:gdLst>
                    <a:gd name="T0" fmla="*/ 0 w 24"/>
                    <a:gd name="T1" fmla="*/ 16 h 16"/>
                    <a:gd name="T2" fmla="*/ 18 w 24"/>
                    <a:gd name="T3" fmla="*/ 0 h 16"/>
                    <a:gd name="T4" fmla="*/ 24 w 24"/>
                    <a:gd name="T5" fmla="*/ 6 h 16"/>
                    <a:gd name="T6" fmla="*/ 0 w 24"/>
                    <a:gd name="T7" fmla="*/ 16 h 1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4" h="16">
                      <a:moveTo>
                        <a:pt x="0" y="16"/>
                      </a:moveTo>
                      <a:lnTo>
                        <a:pt x="18" y="0"/>
                      </a:lnTo>
                      <a:lnTo>
                        <a:pt x="24" y="6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>
                    <a:solidFill>
                      <a:prstClr val="black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08" name="Freeform 589"/>
                <p:cNvSpPr>
                  <a:spLocks/>
                </p:cNvSpPr>
                <p:nvPr/>
              </p:nvSpPr>
              <p:spPr bwMode="auto">
                <a:xfrm>
                  <a:off x="2345" y="762"/>
                  <a:ext cx="18" cy="18"/>
                </a:xfrm>
                <a:custGeom>
                  <a:avLst/>
                  <a:gdLst>
                    <a:gd name="T0" fmla="*/ 15 w 18"/>
                    <a:gd name="T1" fmla="*/ 0 h 18"/>
                    <a:gd name="T2" fmla="*/ 18 w 18"/>
                    <a:gd name="T3" fmla="*/ 15 h 18"/>
                    <a:gd name="T4" fmla="*/ 0 w 18"/>
                    <a:gd name="T5" fmla="*/ 18 h 18"/>
                    <a:gd name="T6" fmla="*/ 15 w 18"/>
                    <a:gd name="T7" fmla="*/ 0 h 1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8" h="18">
                      <a:moveTo>
                        <a:pt x="15" y="0"/>
                      </a:moveTo>
                      <a:lnTo>
                        <a:pt x="18" y="15"/>
                      </a:lnTo>
                      <a:lnTo>
                        <a:pt x="0" y="18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>
                    <a:solidFill>
                      <a:prstClr val="black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09" name="Freeform 590"/>
                <p:cNvSpPr>
                  <a:spLocks/>
                </p:cNvSpPr>
                <p:nvPr/>
              </p:nvSpPr>
              <p:spPr bwMode="auto">
                <a:xfrm>
                  <a:off x="2536" y="637"/>
                  <a:ext cx="33" cy="27"/>
                </a:xfrm>
                <a:custGeom>
                  <a:avLst/>
                  <a:gdLst>
                    <a:gd name="T0" fmla="*/ 15 w 33"/>
                    <a:gd name="T1" fmla="*/ 0 h 27"/>
                    <a:gd name="T2" fmla="*/ 0 w 33"/>
                    <a:gd name="T3" fmla="*/ 12 h 27"/>
                    <a:gd name="T4" fmla="*/ 21 w 33"/>
                    <a:gd name="T5" fmla="*/ 27 h 27"/>
                    <a:gd name="T6" fmla="*/ 33 w 33"/>
                    <a:gd name="T7" fmla="*/ 12 h 27"/>
                    <a:gd name="T8" fmla="*/ 15 w 33"/>
                    <a:gd name="T9" fmla="*/ 0 h 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" h="27">
                      <a:moveTo>
                        <a:pt x="15" y="0"/>
                      </a:moveTo>
                      <a:lnTo>
                        <a:pt x="0" y="12"/>
                      </a:lnTo>
                      <a:lnTo>
                        <a:pt x="21" y="27"/>
                      </a:lnTo>
                      <a:lnTo>
                        <a:pt x="33" y="12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>
                    <a:solidFill>
                      <a:prstClr val="black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10" name="Freeform 591"/>
                <p:cNvSpPr>
                  <a:spLocks/>
                </p:cNvSpPr>
                <p:nvPr/>
              </p:nvSpPr>
              <p:spPr bwMode="auto">
                <a:xfrm>
                  <a:off x="2566" y="613"/>
                  <a:ext cx="33" cy="27"/>
                </a:xfrm>
                <a:custGeom>
                  <a:avLst/>
                  <a:gdLst>
                    <a:gd name="T0" fmla="*/ 0 w 33"/>
                    <a:gd name="T1" fmla="*/ 9 h 27"/>
                    <a:gd name="T2" fmla="*/ 15 w 33"/>
                    <a:gd name="T3" fmla="*/ 27 h 27"/>
                    <a:gd name="T4" fmla="*/ 33 w 33"/>
                    <a:gd name="T5" fmla="*/ 15 h 27"/>
                    <a:gd name="T6" fmla="*/ 18 w 33"/>
                    <a:gd name="T7" fmla="*/ 0 h 27"/>
                    <a:gd name="T8" fmla="*/ 0 w 33"/>
                    <a:gd name="T9" fmla="*/ 9 h 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" h="27">
                      <a:moveTo>
                        <a:pt x="0" y="9"/>
                      </a:moveTo>
                      <a:lnTo>
                        <a:pt x="15" y="27"/>
                      </a:lnTo>
                      <a:lnTo>
                        <a:pt x="33" y="15"/>
                      </a:lnTo>
                      <a:lnTo>
                        <a:pt x="18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>
                    <a:solidFill>
                      <a:prstClr val="black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11" name="Freeform 592"/>
                <p:cNvSpPr>
                  <a:spLocks/>
                </p:cNvSpPr>
                <p:nvPr/>
              </p:nvSpPr>
              <p:spPr bwMode="auto">
                <a:xfrm>
                  <a:off x="2653" y="562"/>
                  <a:ext cx="48" cy="33"/>
                </a:xfrm>
                <a:custGeom>
                  <a:avLst/>
                  <a:gdLst>
                    <a:gd name="T0" fmla="*/ 21 w 48"/>
                    <a:gd name="T1" fmla="*/ 9 h 33"/>
                    <a:gd name="T2" fmla="*/ 30 w 48"/>
                    <a:gd name="T3" fmla="*/ 15 h 33"/>
                    <a:gd name="T4" fmla="*/ 48 w 48"/>
                    <a:gd name="T5" fmla="*/ 0 h 33"/>
                    <a:gd name="T6" fmla="*/ 39 w 48"/>
                    <a:gd name="T7" fmla="*/ 30 h 33"/>
                    <a:gd name="T8" fmla="*/ 21 w 48"/>
                    <a:gd name="T9" fmla="*/ 33 h 33"/>
                    <a:gd name="T10" fmla="*/ 0 w 48"/>
                    <a:gd name="T11" fmla="*/ 12 h 33"/>
                    <a:gd name="T12" fmla="*/ 21 w 48"/>
                    <a:gd name="T13" fmla="*/ 9 h 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8" h="33">
                      <a:moveTo>
                        <a:pt x="21" y="9"/>
                      </a:moveTo>
                      <a:lnTo>
                        <a:pt x="30" y="15"/>
                      </a:lnTo>
                      <a:lnTo>
                        <a:pt x="48" y="0"/>
                      </a:lnTo>
                      <a:lnTo>
                        <a:pt x="39" y="30"/>
                      </a:lnTo>
                      <a:lnTo>
                        <a:pt x="21" y="33"/>
                      </a:lnTo>
                      <a:lnTo>
                        <a:pt x="0" y="12"/>
                      </a:lnTo>
                      <a:lnTo>
                        <a:pt x="21" y="9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>
                    <a:solidFill>
                      <a:prstClr val="black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12" name="Freeform 593"/>
                <p:cNvSpPr>
                  <a:spLocks/>
                </p:cNvSpPr>
                <p:nvPr/>
              </p:nvSpPr>
              <p:spPr bwMode="auto">
                <a:xfrm>
                  <a:off x="2746" y="532"/>
                  <a:ext cx="24" cy="18"/>
                </a:xfrm>
                <a:custGeom>
                  <a:avLst/>
                  <a:gdLst>
                    <a:gd name="T0" fmla="*/ 12 w 24"/>
                    <a:gd name="T1" fmla="*/ 0 h 18"/>
                    <a:gd name="T2" fmla="*/ 21 w 24"/>
                    <a:gd name="T3" fmla="*/ 6 h 18"/>
                    <a:gd name="T4" fmla="*/ 24 w 24"/>
                    <a:gd name="T5" fmla="*/ 18 h 18"/>
                    <a:gd name="T6" fmla="*/ 0 w 24"/>
                    <a:gd name="T7" fmla="*/ 18 h 18"/>
                    <a:gd name="T8" fmla="*/ 12 w 24"/>
                    <a:gd name="T9" fmla="*/ 0 h 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4" h="18">
                      <a:moveTo>
                        <a:pt x="12" y="0"/>
                      </a:moveTo>
                      <a:lnTo>
                        <a:pt x="21" y="6"/>
                      </a:lnTo>
                      <a:lnTo>
                        <a:pt x="24" y="18"/>
                      </a:lnTo>
                      <a:lnTo>
                        <a:pt x="0" y="18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>
                    <a:solidFill>
                      <a:prstClr val="black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13" name="Freeform 594"/>
                <p:cNvSpPr>
                  <a:spLocks/>
                </p:cNvSpPr>
                <p:nvPr/>
              </p:nvSpPr>
              <p:spPr bwMode="auto">
                <a:xfrm>
                  <a:off x="2129" y="1146"/>
                  <a:ext cx="36" cy="21"/>
                </a:xfrm>
                <a:custGeom>
                  <a:avLst/>
                  <a:gdLst>
                    <a:gd name="T0" fmla="*/ 36 w 36"/>
                    <a:gd name="T1" fmla="*/ 12 h 21"/>
                    <a:gd name="T2" fmla="*/ 9 w 36"/>
                    <a:gd name="T3" fmla="*/ 0 h 21"/>
                    <a:gd name="T4" fmla="*/ 0 w 36"/>
                    <a:gd name="T5" fmla="*/ 9 h 21"/>
                    <a:gd name="T6" fmla="*/ 3 w 36"/>
                    <a:gd name="T7" fmla="*/ 21 h 21"/>
                    <a:gd name="T8" fmla="*/ 36 w 36"/>
                    <a:gd name="T9" fmla="*/ 12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6" h="21">
                      <a:moveTo>
                        <a:pt x="36" y="12"/>
                      </a:moveTo>
                      <a:lnTo>
                        <a:pt x="9" y="0"/>
                      </a:lnTo>
                      <a:lnTo>
                        <a:pt x="0" y="9"/>
                      </a:lnTo>
                      <a:lnTo>
                        <a:pt x="3" y="21"/>
                      </a:lnTo>
                      <a:lnTo>
                        <a:pt x="36" y="12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>
                    <a:solidFill>
                      <a:prstClr val="black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85" name="Freeform 595"/>
            <p:cNvSpPr>
              <a:spLocks/>
            </p:cNvSpPr>
            <p:nvPr/>
          </p:nvSpPr>
          <p:spPr bwMode="auto">
            <a:xfrm>
              <a:off x="913" y="1949"/>
              <a:ext cx="160" cy="76"/>
            </a:xfrm>
            <a:custGeom>
              <a:avLst/>
              <a:gdLst>
                <a:gd name="T0" fmla="*/ 0 w 352"/>
                <a:gd name="T1" fmla="*/ 0 h 157"/>
                <a:gd name="T2" fmla="*/ 0 w 352"/>
                <a:gd name="T3" fmla="*/ 0 h 157"/>
                <a:gd name="T4" fmla="*/ 0 w 352"/>
                <a:gd name="T5" fmla="*/ 0 h 157"/>
                <a:gd name="T6" fmla="*/ 0 w 352"/>
                <a:gd name="T7" fmla="*/ 0 h 157"/>
                <a:gd name="T8" fmla="*/ 0 w 352"/>
                <a:gd name="T9" fmla="*/ 0 h 157"/>
                <a:gd name="T10" fmla="*/ 0 w 352"/>
                <a:gd name="T11" fmla="*/ 0 h 157"/>
                <a:gd name="T12" fmla="*/ 0 w 352"/>
                <a:gd name="T13" fmla="*/ 0 h 157"/>
                <a:gd name="T14" fmla="*/ 0 w 352"/>
                <a:gd name="T15" fmla="*/ 0 h 157"/>
                <a:gd name="T16" fmla="*/ 0 w 352"/>
                <a:gd name="T17" fmla="*/ 0 h 157"/>
                <a:gd name="T18" fmla="*/ 0 w 352"/>
                <a:gd name="T19" fmla="*/ 0 h 157"/>
                <a:gd name="T20" fmla="*/ 0 w 352"/>
                <a:gd name="T21" fmla="*/ 0 h 157"/>
                <a:gd name="T22" fmla="*/ 0 w 352"/>
                <a:gd name="T23" fmla="*/ 0 h 157"/>
                <a:gd name="T24" fmla="*/ 0 w 352"/>
                <a:gd name="T25" fmla="*/ 0 h 157"/>
                <a:gd name="T26" fmla="*/ 0 w 352"/>
                <a:gd name="T27" fmla="*/ 0 h 157"/>
                <a:gd name="T28" fmla="*/ 0 w 352"/>
                <a:gd name="T29" fmla="*/ 0 h 157"/>
                <a:gd name="T30" fmla="*/ 0 w 352"/>
                <a:gd name="T31" fmla="*/ 0 h 157"/>
                <a:gd name="T32" fmla="*/ 0 w 352"/>
                <a:gd name="T33" fmla="*/ 0 h 157"/>
                <a:gd name="T34" fmla="*/ 0 w 352"/>
                <a:gd name="T35" fmla="*/ 0 h 157"/>
                <a:gd name="T36" fmla="*/ 0 w 352"/>
                <a:gd name="T37" fmla="*/ 0 h 157"/>
                <a:gd name="T38" fmla="*/ 0 w 352"/>
                <a:gd name="T39" fmla="*/ 0 h 157"/>
                <a:gd name="T40" fmla="*/ 0 w 352"/>
                <a:gd name="T41" fmla="*/ 0 h 157"/>
                <a:gd name="T42" fmla="*/ 0 w 352"/>
                <a:gd name="T43" fmla="*/ 0 h 157"/>
                <a:gd name="T44" fmla="*/ 0 w 352"/>
                <a:gd name="T45" fmla="*/ 0 h 157"/>
                <a:gd name="T46" fmla="*/ 0 w 352"/>
                <a:gd name="T47" fmla="*/ 0 h 157"/>
                <a:gd name="T48" fmla="*/ 0 w 352"/>
                <a:gd name="T49" fmla="*/ 0 h 157"/>
                <a:gd name="T50" fmla="*/ 0 w 352"/>
                <a:gd name="T51" fmla="*/ 0 h 157"/>
                <a:gd name="T52" fmla="*/ 0 w 352"/>
                <a:gd name="T53" fmla="*/ 0 h 157"/>
                <a:gd name="T54" fmla="*/ 0 w 352"/>
                <a:gd name="T55" fmla="*/ 0 h 157"/>
                <a:gd name="T56" fmla="*/ 0 w 352"/>
                <a:gd name="T57" fmla="*/ 0 h 157"/>
                <a:gd name="T58" fmla="*/ 0 w 352"/>
                <a:gd name="T59" fmla="*/ 0 h 157"/>
                <a:gd name="T60" fmla="*/ 0 w 352"/>
                <a:gd name="T61" fmla="*/ 0 h 157"/>
                <a:gd name="T62" fmla="*/ 0 w 352"/>
                <a:gd name="T63" fmla="*/ 0 h 157"/>
                <a:gd name="T64" fmla="*/ 0 w 352"/>
                <a:gd name="T65" fmla="*/ 0 h 157"/>
                <a:gd name="T66" fmla="*/ 0 w 352"/>
                <a:gd name="T67" fmla="*/ 0 h 157"/>
                <a:gd name="T68" fmla="*/ 0 w 352"/>
                <a:gd name="T69" fmla="*/ 0 h 157"/>
                <a:gd name="T70" fmla="*/ 0 w 352"/>
                <a:gd name="T71" fmla="*/ 0 h 157"/>
                <a:gd name="T72" fmla="*/ 0 w 352"/>
                <a:gd name="T73" fmla="*/ 0 h 157"/>
                <a:gd name="T74" fmla="*/ 0 w 352"/>
                <a:gd name="T75" fmla="*/ 0 h 157"/>
                <a:gd name="T76" fmla="*/ 0 w 352"/>
                <a:gd name="T77" fmla="*/ 0 h 157"/>
                <a:gd name="T78" fmla="*/ 0 w 352"/>
                <a:gd name="T79" fmla="*/ 0 h 157"/>
                <a:gd name="T80" fmla="*/ 0 w 352"/>
                <a:gd name="T81" fmla="*/ 0 h 157"/>
                <a:gd name="T82" fmla="*/ 0 w 352"/>
                <a:gd name="T83" fmla="*/ 0 h 157"/>
                <a:gd name="T84" fmla="*/ 0 w 352"/>
                <a:gd name="T85" fmla="*/ 0 h 157"/>
                <a:gd name="T86" fmla="*/ 0 w 352"/>
                <a:gd name="T87" fmla="*/ 0 h 1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52" h="157">
                  <a:moveTo>
                    <a:pt x="120" y="8"/>
                  </a:moveTo>
                  <a:lnTo>
                    <a:pt x="132" y="0"/>
                  </a:lnTo>
                  <a:lnTo>
                    <a:pt x="146" y="0"/>
                  </a:lnTo>
                  <a:lnTo>
                    <a:pt x="152" y="11"/>
                  </a:lnTo>
                  <a:lnTo>
                    <a:pt x="165" y="2"/>
                  </a:lnTo>
                  <a:lnTo>
                    <a:pt x="178" y="6"/>
                  </a:lnTo>
                  <a:lnTo>
                    <a:pt x="198" y="27"/>
                  </a:lnTo>
                  <a:lnTo>
                    <a:pt x="220" y="36"/>
                  </a:lnTo>
                  <a:lnTo>
                    <a:pt x="228" y="38"/>
                  </a:lnTo>
                  <a:lnTo>
                    <a:pt x="239" y="29"/>
                  </a:lnTo>
                  <a:lnTo>
                    <a:pt x="250" y="25"/>
                  </a:lnTo>
                  <a:lnTo>
                    <a:pt x="280" y="33"/>
                  </a:lnTo>
                  <a:lnTo>
                    <a:pt x="320" y="42"/>
                  </a:lnTo>
                  <a:lnTo>
                    <a:pt x="352" y="51"/>
                  </a:lnTo>
                  <a:lnTo>
                    <a:pt x="341" y="64"/>
                  </a:lnTo>
                  <a:lnTo>
                    <a:pt x="320" y="85"/>
                  </a:lnTo>
                  <a:lnTo>
                    <a:pt x="315" y="92"/>
                  </a:lnTo>
                  <a:lnTo>
                    <a:pt x="317" y="107"/>
                  </a:lnTo>
                  <a:lnTo>
                    <a:pt x="302" y="107"/>
                  </a:lnTo>
                  <a:lnTo>
                    <a:pt x="287" y="96"/>
                  </a:lnTo>
                  <a:lnTo>
                    <a:pt x="272" y="92"/>
                  </a:lnTo>
                  <a:lnTo>
                    <a:pt x="233" y="101"/>
                  </a:lnTo>
                  <a:lnTo>
                    <a:pt x="223" y="110"/>
                  </a:lnTo>
                  <a:lnTo>
                    <a:pt x="212" y="124"/>
                  </a:lnTo>
                  <a:lnTo>
                    <a:pt x="191" y="137"/>
                  </a:lnTo>
                  <a:lnTo>
                    <a:pt x="179" y="137"/>
                  </a:lnTo>
                  <a:lnTo>
                    <a:pt x="166" y="126"/>
                  </a:lnTo>
                  <a:lnTo>
                    <a:pt x="155" y="126"/>
                  </a:lnTo>
                  <a:lnTo>
                    <a:pt x="115" y="145"/>
                  </a:lnTo>
                  <a:lnTo>
                    <a:pt x="96" y="155"/>
                  </a:lnTo>
                  <a:lnTo>
                    <a:pt x="82" y="157"/>
                  </a:lnTo>
                  <a:lnTo>
                    <a:pt x="50" y="155"/>
                  </a:lnTo>
                  <a:lnTo>
                    <a:pt x="37" y="155"/>
                  </a:lnTo>
                  <a:lnTo>
                    <a:pt x="27" y="140"/>
                  </a:lnTo>
                  <a:lnTo>
                    <a:pt x="22" y="135"/>
                  </a:lnTo>
                  <a:lnTo>
                    <a:pt x="11" y="129"/>
                  </a:lnTo>
                  <a:lnTo>
                    <a:pt x="5" y="122"/>
                  </a:lnTo>
                  <a:lnTo>
                    <a:pt x="0" y="107"/>
                  </a:lnTo>
                  <a:lnTo>
                    <a:pt x="0" y="90"/>
                  </a:lnTo>
                  <a:lnTo>
                    <a:pt x="34" y="76"/>
                  </a:lnTo>
                  <a:lnTo>
                    <a:pt x="72" y="76"/>
                  </a:lnTo>
                  <a:lnTo>
                    <a:pt x="95" y="55"/>
                  </a:lnTo>
                  <a:lnTo>
                    <a:pt x="98" y="19"/>
                  </a:lnTo>
                  <a:lnTo>
                    <a:pt x="120" y="8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6" name="Freeform 596"/>
            <p:cNvSpPr>
              <a:spLocks/>
            </p:cNvSpPr>
            <p:nvPr/>
          </p:nvSpPr>
          <p:spPr bwMode="auto">
            <a:xfrm>
              <a:off x="874" y="2136"/>
              <a:ext cx="107" cy="108"/>
            </a:xfrm>
            <a:custGeom>
              <a:avLst/>
              <a:gdLst>
                <a:gd name="T0" fmla="*/ 0 w 238"/>
                <a:gd name="T1" fmla="*/ 0 h 221"/>
                <a:gd name="T2" fmla="*/ 0 w 238"/>
                <a:gd name="T3" fmla="*/ 0 h 221"/>
                <a:gd name="T4" fmla="*/ 0 w 238"/>
                <a:gd name="T5" fmla="*/ 0 h 221"/>
                <a:gd name="T6" fmla="*/ 0 w 238"/>
                <a:gd name="T7" fmla="*/ 0 h 221"/>
                <a:gd name="T8" fmla="*/ 0 w 238"/>
                <a:gd name="T9" fmla="*/ 0 h 221"/>
                <a:gd name="T10" fmla="*/ 0 w 238"/>
                <a:gd name="T11" fmla="*/ 0 h 221"/>
                <a:gd name="T12" fmla="*/ 0 w 238"/>
                <a:gd name="T13" fmla="*/ 0 h 221"/>
                <a:gd name="T14" fmla="*/ 0 w 238"/>
                <a:gd name="T15" fmla="*/ 0 h 221"/>
                <a:gd name="T16" fmla="*/ 0 w 238"/>
                <a:gd name="T17" fmla="*/ 0 h 221"/>
                <a:gd name="T18" fmla="*/ 0 w 238"/>
                <a:gd name="T19" fmla="*/ 0 h 221"/>
                <a:gd name="T20" fmla="*/ 0 w 238"/>
                <a:gd name="T21" fmla="*/ 0 h 221"/>
                <a:gd name="T22" fmla="*/ 0 w 238"/>
                <a:gd name="T23" fmla="*/ 0 h 221"/>
                <a:gd name="T24" fmla="*/ 0 w 238"/>
                <a:gd name="T25" fmla="*/ 0 h 221"/>
                <a:gd name="T26" fmla="*/ 0 w 238"/>
                <a:gd name="T27" fmla="*/ 0 h 221"/>
                <a:gd name="T28" fmla="*/ 0 w 238"/>
                <a:gd name="T29" fmla="*/ 0 h 221"/>
                <a:gd name="T30" fmla="*/ 0 w 238"/>
                <a:gd name="T31" fmla="*/ 0 h 221"/>
                <a:gd name="T32" fmla="*/ 0 w 238"/>
                <a:gd name="T33" fmla="*/ 0 h 221"/>
                <a:gd name="T34" fmla="*/ 0 w 238"/>
                <a:gd name="T35" fmla="*/ 0 h 221"/>
                <a:gd name="T36" fmla="*/ 0 w 238"/>
                <a:gd name="T37" fmla="*/ 0 h 221"/>
                <a:gd name="T38" fmla="*/ 0 w 238"/>
                <a:gd name="T39" fmla="*/ 0 h 221"/>
                <a:gd name="T40" fmla="*/ 0 w 238"/>
                <a:gd name="T41" fmla="*/ 0 h 221"/>
                <a:gd name="T42" fmla="*/ 0 w 238"/>
                <a:gd name="T43" fmla="*/ 0 h 221"/>
                <a:gd name="T44" fmla="*/ 0 w 238"/>
                <a:gd name="T45" fmla="*/ 0 h 221"/>
                <a:gd name="T46" fmla="*/ 0 w 238"/>
                <a:gd name="T47" fmla="*/ 0 h 221"/>
                <a:gd name="T48" fmla="*/ 0 w 238"/>
                <a:gd name="T49" fmla="*/ 0 h 221"/>
                <a:gd name="T50" fmla="*/ 0 w 238"/>
                <a:gd name="T51" fmla="*/ 0 h 221"/>
                <a:gd name="T52" fmla="*/ 0 w 238"/>
                <a:gd name="T53" fmla="*/ 0 h 221"/>
                <a:gd name="T54" fmla="*/ 0 w 238"/>
                <a:gd name="T55" fmla="*/ 0 h 221"/>
                <a:gd name="T56" fmla="*/ 0 w 238"/>
                <a:gd name="T57" fmla="*/ 0 h 221"/>
                <a:gd name="T58" fmla="*/ 0 w 238"/>
                <a:gd name="T59" fmla="*/ 0 h 221"/>
                <a:gd name="T60" fmla="*/ 0 w 238"/>
                <a:gd name="T61" fmla="*/ 0 h 221"/>
                <a:gd name="T62" fmla="*/ 0 w 238"/>
                <a:gd name="T63" fmla="*/ 0 h 221"/>
                <a:gd name="T64" fmla="*/ 0 w 238"/>
                <a:gd name="T65" fmla="*/ 0 h 221"/>
                <a:gd name="T66" fmla="*/ 0 w 238"/>
                <a:gd name="T67" fmla="*/ 0 h 22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38" h="221">
                  <a:moveTo>
                    <a:pt x="220" y="31"/>
                  </a:moveTo>
                  <a:lnTo>
                    <a:pt x="208" y="31"/>
                  </a:lnTo>
                  <a:lnTo>
                    <a:pt x="195" y="22"/>
                  </a:lnTo>
                  <a:lnTo>
                    <a:pt x="178" y="13"/>
                  </a:lnTo>
                  <a:lnTo>
                    <a:pt x="157" y="24"/>
                  </a:lnTo>
                  <a:lnTo>
                    <a:pt x="138" y="19"/>
                  </a:lnTo>
                  <a:lnTo>
                    <a:pt x="121" y="27"/>
                  </a:lnTo>
                  <a:lnTo>
                    <a:pt x="120" y="19"/>
                  </a:lnTo>
                  <a:lnTo>
                    <a:pt x="105" y="18"/>
                  </a:lnTo>
                  <a:lnTo>
                    <a:pt x="87" y="0"/>
                  </a:lnTo>
                  <a:lnTo>
                    <a:pt x="60" y="30"/>
                  </a:lnTo>
                  <a:lnTo>
                    <a:pt x="17" y="16"/>
                  </a:lnTo>
                  <a:lnTo>
                    <a:pt x="0" y="21"/>
                  </a:lnTo>
                  <a:lnTo>
                    <a:pt x="0" y="31"/>
                  </a:lnTo>
                  <a:lnTo>
                    <a:pt x="46" y="78"/>
                  </a:lnTo>
                  <a:lnTo>
                    <a:pt x="57" y="109"/>
                  </a:lnTo>
                  <a:lnTo>
                    <a:pt x="81" y="127"/>
                  </a:lnTo>
                  <a:lnTo>
                    <a:pt x="91" y="124"/>
                  </a:lnTo>
                  <a:lnTo>
                    <a:pt x="150" y="187"/>
                  </a:lnTo>
                  <a:lnTo>
                    <a:pt x="154" y="201"/>
                  </a:lnTo>
                  <a:lnTo>
                    <a:pt x="150" y="211"/>
                  </a:lnTo>
                  <a:lnTo>
                    <a:pt x="154" y="221"/>
                  </a:lnTo>
                  <a:lnTo>
                    <a:pt x="171" y="212"/>
                  </a:lnTo>
                  <a:lnTo>
                    <a:pt x="184" y="207"/>
                  </a:lnTo>
                  <a:lnTo>
                    <a:pt x="184" y="186"/>
                  </a:lnTo>
                  <a:lnTo>
                    <a:pt x="201" y="172"/>
                  </a:lnTo>
                  <a:lnTo>
                    <a:pt x="208" y="157"/>
                  </a:lnTo>
                  <a:lnTo>
                    <a:pt x="226" y="150"/>
                  </a:lnTo>
                  <a:lnTo>
                    <a:pt x="229" y="132"/>
                  </a:lnTo>
                  <a:lnTo>
                    <a:pt x="226" y="115"/>
                  </a:lnTo>
                  <a:lnTo>
                    <a:pt x="235" y="108"/>
                  </a:lnTo>
                  <a:lnTo>
                    <a:pt x="219" y="85"/>
                  </a:lnTo>
                  <a:lnTo>
                    <a:pt x="238" y="52"/>
                  </a:lnTo>
                  <a:lnTo>
                    <a:pt x="220" y="31"/>
                  </a:lnTo>
                  <a:close/>
                </a:path>
              </a:pathLst>
            </a:custGeom>
            <a:solidFill>
              <a:srgbClr val="D4DEF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7" name="Freeform 597"/>
            <p:cNvSpPr>
              <a:spLocks/>
            </p:cNvSpPr>
            <p:nvPr/>
          </p:nvSpPr>
          <p:spPr bwMode="auto">
            <a:xfrm>
              <a:off x="1021" y="2277"/>
              <a:ext cx="74" cy="54"/>
            </a:xfrm>
            <a:custGeom>
              <a:avLst/>
              <a:gdLst>
                <a:gd name="T0" fmla="*/ 0 w 162"/>
                <a:gd name="T1" fmla="*/ 0 h 110"/>
                <a:gd name="T2" fmla="*/ 0 w 162"/>
                <a:gd name="T3" fmla="*/ 0 h 110"/>
                <a:gd name="T4" fmla="*/ 0 w 162"/>
                <a:gd name="T5" fmla="*/ 0 h 110"/>
                <a:gd name="T6" fmla="*/ 0 w 162"/>
                <a:gd name="T7" fmla="*/ 0 h 110"/>
                <a:gd name="T8" fmla="*/ 0 w 162"/>
                <a:gd name="T9" fmla="*/ 0 h 110"/>
                <a:gd name="T10" fmla="*/ 0 w 162"/>
                <a:gd name="T11" fmla="*/ 0 h 110"/>
                <a:gd name="T12" fmla="*/ 0 w 162"/>
                <a:gd name="T13" fmla="*/ 0 h 110"/>
                <a:gd name="T14" fmla="*/ 0 w 162"/>
                <a:gd name="T15" fmla="*/ 0 h 110"/>
                <a:gd name="T16" fmla="*/ 0 w 162"/>
                <a:gd name="T17" fmla="*/ 0 h 110"/>
                <a:gd name="T18" fmla="*/ 0 w 162"/>
                <a:gd name="T19" fmla="*/ 0 h 110"/>
                <a:gd name="T20" fmla="*/ 0 w 162"/>
                <a:gd name="T21" fmla="*/ 0 h 110"/>
                <a:gd name="T22" fmla="*/ 0 w 162"/>
                <a:gd name="T23" fmla="*/ 0 h 110"/>
                <a:gd name="T24" fmla="*/ 0 w 162"/>
                <a:gd name="T25" fmla="*/ 0 h 110"/>
                <a:gd name="T26" fmla="*/ 0 w 162"/>
                <a:gd name="T27" fmla="*/ 0 h 110"/>
                <a:gd name="T28" fmla="*/ 0 w 162"/>
                <a:gd name="T29" fmla="*/ 0 h 110"/>
                <a:gd name="T30" fmla="*/ 0 w 162"/>
                <a:gd name="T31" fmla="*/ 0 h 110"/>
                <a:gd name="T32" fmla="*/ 0 w 162"/>
                <a:gd name="T33" fmla="*/ 0 h 110"/>
                <a:gd name="T34" fmla="*/ 0 w 162"/>
                <a:gd name="T35" fmla="*/ 0 h 110"/>
                <a:gd name="T36" fmla="*/ 0 w 162"/>
                <a:gd name="T37" fmla="*/ 0 h 110"/>
                <a:gd name="T38" fmla="*/ 0 w 162"/>
                <a:gd name="T39" fmla="*/ 0 h 110"/>
                <a:gd name="T40" fmla="*/ 0 w 162"/>
                <a:gd name="T41" fmla="*/ 0 h 110"/>
                <a:gd name="T42" fmla="*/ 0 w 162"/>
                <a:gd name="T43" fmla="*/ 0 h 110"/>
                <a:gd name="T44" fmla="*/ 0 w 162"/>
                <a:gd name="T45" fmla="*/ 0 h 110"/>
                <a:gd name="T46" fmla="*/ 0 w 162"/>
                <a:gd name="T47" fmla="*/ 0 h 1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62" h="110">
                  <a:moveTo>
                    <a:pt x="6" y="33"/>
                  </a:moveTo>
                  <a:lnTo>
                    <a:pt x="34" y="14"/>
                  </a:lnTo>
                  <a:lnTo>
                    <a:pt x="52" y="11"/>
                  </a:lnTo>
                  <a:lnTo>
                    <a:pt x="70" y="6"/>
                  </a:lnTo>
                  <a:lnTo>
                    <a:pt x="85" y="6"/>
                  </a:lnTo>
                  <a:lnTo>
                    <a:pt x="100" y="0"/>
                  </a:lnTo>
                  <a:lnTo>
                    <a:pt x="126" y="6"/>
                  </a:lnTo>
                  <a:lnTo>
                    <a:pt x="141" y="5"/>
                  </a:lnTo>
                  <a:lnTo>
                    <a:pt x="156" y="20"/>
                  </a:lnTo>
                  <a:lnTo>
                    <a:pt x="154" y="63"/>
                  </a:lnTo>
                  <a:lnTo>
                    <a:pt x="162" y="68"/>
                  </a:lnTo>
                  <a:lnTo>
                    <a:pt x="151" y="86"/>
                  </a:lnTo>
                  <a:lnTo>
                    <a:pt x="115" y="93"/>
                  </a:lnTo>
                  <a:lnTo>
                    <a:pt x="100" y="89"/>
                  </a:lnTo>
                  <a:lnTo>
                    <a:pt x="90" y="110"/>
                  </a:lnTo>
                  <a:lnTo>
                    <a:pt x="63" y="108"/>
                  </a:lnTo>
                  <a:lnTo>
                    <a:pt x="52" y="105"/>
                  </a:lnTo>
                  <a:lnTo>
                    <a:pt x="36" y="104"/>
                  </a:lnTo>
                  <a:lnTo>
                    <a:pt x="27" y="95"/>
                  </a:lnTo>
                  <a:lnTo>
                    <a:pt x="21" y="98"/>
                  </a:lnTo>
                  <a:lnTo>
                    <a:pt x="9" y="89"/>
                  </a:lnTo>
                  <a:lnTo>
                    <a:pt x="0" y="63"/>
                  </a:lnTo>
                  <a:lnTo>
                    <a:pt x="7" y="50"/>
                  </a:lnTo>
                  <a:lnTo>
                    <a:pt x="6" y="33"/>
                  </a:lnTo>
                  <a:close/>
                </a:path>
              </a:pathLst>
            </a:custGeom>
            <a:solidFill>
              <a:srgbClr val="D4DEF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8" name="Freeform 598"/>
            <p:cNvSpPr>
              <a:spLocks/>
            </p:cNvSpPr>
            <p:nvPr/>
          </p:nvSpPr>
          <p:spPr bwMode="auto">
            <a:xfrm>
              <a:off x="1181" y="1998"/>
              <a:ext cx="103" cy="122"/>
            </a:xfrm>
            <a:custGeom>
              <a:avLst/>
              <a:gdLst>
                <a:gd name="T0" fmla="*/ 0 w 225"/>
                <a:gd name="T1" fmla="*/ 0 h 249"/>
                <a:gd name="T2" fmla="*/ 0 w 225"/>
                <a:gd name="T3" fmla="*/ 0 h 249"/>
                <a:gd name="T4" fmla="*/ 0 w 225"/>
                <a:gd name="T5" fmla="*/ 0 h 249"/>
                <a:gd name="T6" fmla="*/ 0 w 225"/>
                <a:gd name="T7" fmla="*/ 0 h 249"/>
                <a:gd name="T8" fmla="*/ 0 w 225"/>
                <a:gd name="T9" fmla="*/ 0 h 249"/>
                <a:gd name="T10" fmla="*/ 0 w 225"/>
                <a:gd name="T11" fmla="*/ 0 h 249"/>
                <a:gd name="T12" fmla="*/ 0 w 225"/>
                <a:gd name="T13" fmla="*/ 0 h 249"/>
                <a:gd name="T14" fmla="*/ 0 w 225"/>
                <a:gd name="T15" fmla="*/ 0 h 249"/>
                <a:gd name="T16" fmla="*/ 0 w 225"/>
                <a:gd name="T17" fmla="*/ 0 h 249"/>
                <a:gd name="T18" fmla="*/ 0 w 225"/>
                <a:gd name="T19" fmla="*/ 0 h 249"/>
                <a:gd name="T20" fmla="*/ 0 w 225"/>
                <a:gd name="T21" fmla="*/ 0 h 249"/>
                <a:gd name="T22" fmla="*/ 0 w 225"/>
                <a:gd name="T23" fmla="*/ 0 h 249"/>
                <a:gd name="T24" fmla="*/ 0 w 225"/>
                <a:gd name="T25" fmla="*/ 0 h 249"/>
                <a:gd name="T26" fmla="*/ 0 w 225"/>
                <a:gd name="T27" fmla="*/ 0 h 249"/>
                <a:gd name="T28" fmla="*/ 0 w 225"/>
                <a:gd name="T29" fmla="*/ 0 h 249"/>
                <a:gd name="T30" fmla="*/ 0 w 225"/>
                <a:gd name="T31" fmla="*/ 0 h 249"/>
                <a:gd name="T32" fmla="*/ 0 w 225"/>
                <a:gd name="T33" fmla="*/ 0 h 249"/>
                <a:gd name="T34" fmla="*/ 0 w 225"/>
                <a:gd name="T35" fmla="*/ 0 h 249"/>
                <a:gd name="T36" fmla="*/ 0 w 225"/>
                <a:gd name="T37" fmla="*/ 0 h 249"/>
                <a:gd name="T38" fmla="*/ 0 w 225"/>
                <a:gd name="T39" fmla="*/ 0 h 249"/>
                <a:gd name="T40" fmla="*/ 0 w 225"/>
                <a:gd name="T41" fmla="*/ 0 h 249"/>
                <a:gd name="T42" fmla="*/ 0 w 225"/>
                <a:gd name="T43" fmla="*/ 0 h 249"/>
                <a:gd name="T44" fmla="*/ 0 w 225"/>
                <a:gd name="T45" fmla="*/ 0 h 249"/>
                <a:gd name="T46" fmla="*/ 0 w 225"/>
                <a:gd name="T47" fmla="*/ 0 h 249"/>
                <a:gd name="T48" fmla="*/ 0 w 225"/>
                <a:gd name="T49" fmla="*/ 0 h 249"/>
                <a:gd name="T50" fmla="*/ 0 w 225"/>
                <a:gd name="T51" fmla="*/ 0 h 249"/>
                <a:gd name="T52" fmla="*/ 0 w 225"/>
                <a:gd name="T53" fmla="*/ 0 h 249"/>
                <a:gd name="T54" fmla="*/ 0 w 225"/>
                <a:gd name="T55" fmla="*/ 0 h 249"/>
                <a:gd name="T56" fmla="*/ 0 w 225"/>
                <a:gd name="T57" fmla="*/ 0 h 249"/>
                <a:gd name="T58" fmla="*/ 0 w 225"/>
                <a:gd name="T59" fmla="*/ 0 h 249"/>
                <a:gd name="T60" fmla="*/ 0 w 225"/>
                <a:gd name="T61" fmla="*/ 0 h 249"/>
                <a:gd name="T62" fmla="*/ 0 w 225"/>
                <a:gd name="T63" fmla="*/ 0 h 249"/>
                <a:gd name="T64" fmla="*/ 0 w 225"/>
                <a:gd name="T65" fmla="*/ 0 h 249"/>
                <a:gd name="T66" fmla="*/ 0 w 225"/>
                <a:gd name="T67" fmla="*/ 0 h 249"/>
                <a:gd name="T68" fmla="*/ 0 w 225"/>
                <a:gd name="T69" fmla="*/ 0 h 2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25" h="249">
                  <a:moveTo>
                    <a:pt x="121" y="249"/>
                  </a:moveTo>
                  <a:lnTo>
                    <a:pt x="108" y="235"/>
                  </a:lnTo>
                  <a:lnTo>
                    <a:pt x="105" y="202"/>
                  </a:lnTo>
                  <a:lnTo>
                    <a:pt x="91" y="178"/>
                  </a:lnTo>
                  <a:lnTo>
                    <a:pt x="90" y="157"/>
                  </a:lnTo>
                  <a:lnTo>
                    <a:pt x="94" y="142"/>
                  </a:lnTo>
                  <a:lnTo>
                    <a:pt x="82" y="120"/>
                  </a:lnTo>
                  <a:lnTo>
                    <a:pt x="67" y="103"/>
                  </a:lnTo>
                  <a:lnTo>
                    <a:pt x="61" y="85"/>
                  </a:lnTo>
                  <a:lnTo>
                    <a:pt x="58" y="73"/>
                  </a:lnTo>
                  <a:lnTo>
                    <a:pt x="40" y="61"/>
                  </a:lnTo>
                  <a:lnTo>
                    <a:pt x="30" y="45"/>
                  </a:lnTo>
                  <a:lnTo>
                    <a:pt x="19" y="27"/>
                  </a:lnTo>
                  <a:lnTo>
                    <a:pt x="0" y="15"/>
                  </a:lnTo>
                  <a:lnTo>
                    <a:pt x="30" y="0"/>
                  </a:lnTo>
                  <a:lnTo>
                    <a:pt x="54" y="3"/>
                  </a:lnTo>
                  <a:lnTo>
                    <a:pt x="69" y="6"/>
                  </a:lnTo>
                  <a:lnTo>
                    <a:pt x="108" y="34"/>
                  </a:lnTo>
                  <a:lnTo>
                    <a:pt x="117" y="39"/>
                  </a:lnTo>
                  <a:lnTo>
                    <a:pt x="145" y="45"/>
                  </a:lnTo>
                  <a:lnTo>
                    <a:pt x="162" y="69"/>
                  </a:lnTo>
                  <a:lnTo>
                    <a:pt x="154" y="87"/>
                  </a:lnTo>
                  <a:lnTo>
                    <a:pt x="165" y="111"/>
                  </a:lnTo>
                  <a:lnTo>
                    <a:pt x="192" y="129"/>
                  </a:lnTo>
                  <a:lnTo>
                    <a:pt x="202" y="144"/>
                  </a:lnTo>
                  <a:lnTo>
                    <a:pt x="219" y="150"/>
                  </a:lnTo>
                  <a:lnTo>
                    <a:pt x="225" y="151"/>
                  </a:lnTo>
                  <a:lnTo>
                    <a:pt x="214" y="159"/>
                  </a:lnTo>
                  <a:lnTo>
                    <a:pt x="186" y="159"/>
                  </a:lnTo>
                  <a:lnTo>
                    <a:pt x="162" y="157"/>
                  </a:lnTo>
                  <a:lnTo>
                    <a:pt x="151" y="162"/>
                  </a:lnTo>
                  <a:lnTo>
                    <a:pt x="154" y="189"/>
                  </a:lnTo>
                  <a:lnTo>
                    <a:pt x="150" y="210"/>
                  </a:lnTo>
                  <a:lnTo>
                    <a:pt x="126" y="235"/>
                  </a:lnTo>
                  <a:lnTo>
                    <a:pt x="121" y="249"/>
                  </a:lnTo>
                  <a:close/>
                </a:path>
              </a:pathLst>
            </a:custGeom>
            <a:solidFill>
              <a:srgbClr val="D4DEF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9" name="Freeform 599"/>
            <p:cNvSpPr>
              <a:spLocks/>
            </p:cNvSpPr>
            <p:nvPr/>
          </p:nvSpPr>
          <p:spPr bwMode="auto">
            <a:xfrm>
              <a:off x="1077" y="1656"/>
              <a:ext cx="243" cy="213"/>
            </a:xfrm>
            <a:custGeom>
              <a:avLst/>
              <a:gdLst>
                <a:gd name="T0" fmla="*/ 0 w 535"/>
                <a:gd name="T1" fmla="*/ 0 h 437"/>
                <a:gd name="T2" fmla="*/ 0 w 535"/>
                <a:gd name="T3" fmla="*/ 0 h 437"/>
                <a:gd name="T4" fmla="*/ 0 w 535"/>
                <a:gd name="T5" fmla="*/ 0 h 437"/>
                <a:gd name="T6" fmla="*/ 0 w 535"/>
                <a:gd name="T7" fmla="*/ 0 h 437"/>
                <a:gd name="T8" fmla="*/ 0 w 535"/>
                <a:gd name="T9" fmla="*/ 0 h 437"/>
                <a:gd name="T10" fmla="*/ 0 w 535"/>
                <a:gd name="T11" fmla="*/ 0 h 437"/>
                <a:gd name="T12" fmla="*/ 0 w 535"/>
                <a:gd name="T13" fmla="*/ 0 h 437"/>
                <a:gd name="T14" fmla="*/ 0 w 535"/>
                <a:gd name="T15" fmla="*/ 0 h 437"/>
                <a:gd name="T16" fmla="*/ 0 w 535"/>
                <a:gd name="T17" fmla="*/ 0 h 437"/>
                <a:gd name="T18" fmla="*/ 0 w 535"/>
                <a:gd name="T19" fmla="*/ 0 h 437"/>
                <a:gd name="T20" fmla="*/ 0 w 535"/>
                <a:gd name="T21" fmla="*/ 0 h 437"/>
                <a:gd name="T22" fmla="*/ 0 w 535"/>
                <a:gd name="T23" fmla="*/ 0 h 437"/>
                <a:gd name="T24" fmla="*/ 0 w 535"/>
                <a:gd name="T25" fmla="*/ 0 h 437"/>
                <a:gd name="T26" fmla="*/ 0 w 535"/>
                <a:gd name="T27" fmla="*/ 0 h 437"/>
                <a:gd name="T28" fmla="*/ 0 w 535"/>
                <a:gd name="T29" fmla="*/ 0 h 437"/>
                <a:gd name="T30" fmla="*/ 0 w 535"/>
                <a:gd name="T31" fmla="*/ 0 h 437"/>
                <a:gd name="T32" fmla="*/ 0 w 535"/>
                <a:gd name="T33" fmla="*/ 0 h 437"/>
                <a:gd name="T34" fmla="*/ 0 w 535"/>
                <a:gd name="T35" fmla="*/ 0 h 437"/>
                <a:gd name="T36" fmla="*/ 0 w 535"/>
                <a:gd name="T37" fmla="*/ 0 h 437"/>
                <a:gd name="T38" fmla="*/ 0 w 535"/>
                <a:gd name="T39" fmla="*/ 0 h 437"/>
                <a:gd name="T40" fmla="*/ 0 w 535"/>
                <a:gd name="T41" fmla="*/ 0 h 437"/>
                <a:gd name="T42" fmla="*/ 0 w 535"/>
                <a:gd name="T43" fmla="*/ 0 h 437"/>
                <a:gd name="T44" fmla="*/ 0 w 535"/>
                <a:gd name="T45" fmla="*/ 0 h 437"/>
                <a:gd name="T46" fmla="*/ 0 w 535"/>
                <a:gd name="T47" fmla="*/ 0 h 437"/>
                <a:gd name="T48" fmla="*/ 0 w 535"/>
                <a:gd name="T49" fmla="*/ 0 h 437"/>
                <a:gd name="T50" fmla="*/ 0 w 535"/>
                <a:gd name="T51" fmla="*/ 0 h 437"/>
                <a:gd name="T52" fmla="*/ 0 w 535"/>
                <a:gd name="T53" fmla="*/ 0 h 437"/>
                <a:gd name="T54" fmla="*/ 0 w 535"/>
                <a:gd name="T55" fmla="*/ 0 h 437"/>
                <a:gd name="T56" fmla="*/ 0 w 535"/>
                <a:gd name="T57" fmla="*/ 0 h 437"/>
                <a:gd name="T58" fmla="*/ 0 w 535"/>
                <a:gd name="T59" fmla="*/ 0 h 437"/>
                <a:gd name="T60" fmla="*/ 0 w 535"/>
                <a:gd name="T61" fmla="*/ 0 h 437"/>
                <a:gd name="T62" fmla="*/ 0 w 535"/>
                <a:gd name="T63" fmla="*/ 0 h 437"/>
                <a:gd name="T64" fmla="*/ 0 w 535"/>
                <a:gd name="T65" fmla="*/ 0 h 437"/>
                <a:gd name="T66" fmla="*/ 0 w 535"/>
                <a:gd name="T67" fmla="*/ 0 h 43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35" h="437">
                  <a:moveTo>
                    <a:pt x="217" y="10"/>
                  </a:moveTo>
                  <a:lnTo>
                    <a:pt x="203" y="28"/>
                  </a:lnTo>
                  <a:lnTo>
                    <a:pt x="193" y="45"/>
                  </a:lnTo>
                  <a:lnTo>
                    <a:pt x="175" y="47"/>
                  </a:lnTo>
                  <a:lnTo>
                    <a:pt x="157" y="53"/>
                  </a:lnTo>
                  <a:lnTo>
                    <a:pt x="165" y="65"/>
                  </a:lnTo>
                  <a:lnTo>
                    <a:pt x="165" y="71"/>
                  </a:lnTo>
                  <a:lnTo>
                    <a:pt x="165" y="95"/>
                  </a:lnTo>
                  <a:lnTo>
                    <a:pt x="149" y="97"/>
                  </a:lnTo>
                  <a:lnTo>
                    <a:pt x="133" y="113"/>
                  </a:lnTo>
                  <a:lnTo>
                    <a:pt x="133" y="131"/>
                  </a:lnTo>
                  <a:lnTo>
                    <a:pt x="131" y="139"/>
                  </a:lnTo>
                  <a:lnTo>
                    <a:pt x="125" y="149"/>
                  </a:lnTo>
                  <a:lnTo>
                    <a:pt x="125" y="197"/>
                  </a:lnTo>
                  <a:lnTo>
                    <a:pt x="115" y="203"/>
                  </a:lnTo>
                  <a:lnTo>
                    <a:pt x="100" y="195"/>
                  </a:lnTo>
                  <a:lnTo>
                    <a:pt x="74" y="215"/>
                  </a:lnTo>
                  <a:lnTo>
                    <a:pt x="56" y="233"/>
                  </a:lnTo>
                  <a:lnTo>
                    <a:pt x="38" y="221"/>
                  </a:lnTo>
                  <a:lnTo>
                    <a:pt x="30" y="221"/>
                  </a:lnTo>
                  <a:lnTo>
                    <a:pt x="14" y="225"/>
                  </a:lnTo>
                  <a:lnTo>
                    <a:pt x="18" y="251"/>
                  </a:lnTo>
                  <a:lnTo>
                    <a:pt x="26" y="277"/>
                  </a:lnTo>
                  <a:lnTo>
                    <a:pt x="30" y="295"/>
                  </a:lnTo>
                  <a:lnTo>
                    <a:pt x="28" y="319"/>
                  </a:lnTo>
                  <a:lnTo>
                    <a:pt x="18" y="339"/>
                  </a:lnTo>
                  <a:lnTo>
                    <a:pt x="0" y="355"/>
                  </a:lnTo>
                  <a:lnTo>
                    <a:pt x="6" y="363"/>
                  </a:lnTo>
                  <a:lnTo>
                    <a:pt x="20" y="373"/>
                  </a:lnTo>
                  <a:lnTo>
                    <a:pt x="10" y="391"/>
                  </a:lnTo>
                  <a:lnTo>
                    <a:pt x="12" y="425"/>
                  </a:lnTo>
                  <a:lnTo>
                    <a:pt x="38" y="425"/>
                  </a:lnTo>
                  <a:lnTo>
                    <a:pt x="50" y="413"/>
                  </a:lnTo>
                  <a:lnTo>
                    <a:pt x="111" y="409"/>
                  </a:lnTo>
                  <a:lnTo>
                    <a:pt x="163" y="411"/>
                  </a:lnTo>
                  <a:lnTo>
                    <a:pt x="213" y="419"/>
                  </a:lnTo>
                  <a:lnTo>
                    <a:pt x="257" y="427"/>
                  </a:lnTo>
                  <a:lnTo>
                    <a:pt x="301" y="425"/>
                  </a:lnTo>
                  <a:lnTo>
                    <a:pt x="321" y="419"/>
                  </a:lnTo>
                  <a:lnTo>
                    <a:pt x="341" y="417"/>
                  </a:lnTo>
                  <a:lnTo>
                    <a:pt x="365" y="429"/>
                  </a:lnTo>
                  <a:lnTo>
                    <a:pt x="407" y="419"/>
                  </a:lnTo>
                  <a:lnTo>
                    <a:pt x="417" y="437"/>
                  </a:lnTo>
                  <a:lnTo>
                    <a:pt x="429" y="417"/>
                  </a:lnTo>
                  <a:lnTo>
                    <a:pt x="431" y="383"/>
                  </a:lnTo>
                  <a:lnTo>
                    <a:pt x="461" y="367"/>
                  </a:lnTo>
                  <a:lnTo>
                    <a:pt x="487" y="363"/>
                  </a:lnTo>
                  <a:lnTo>
                    <a:pt x="487" y="357"/>
                  </a:lnTo>
                  <a:lnTo>
                    <a:pt x="469" y="317"/>
                  </a:lnTo>
                  <a:lnTo>
                    <a:pt x="461" y="293"/>
                  </a:lnTo>
                  <a:lnTo>
                    <a:pt x="477" y="285"/>
                  </a:lnTo>
                  <a:lnTo>
                    <a:pt x="501" y="289"/>
                  </a:lnTo>
                  <a:lnTo>
                    <a:pt x="535" y="275"/>
                  </a:lnTo>
                  <a:lnTo>
                    <a:pt x="535" y="237"/>
                  </a:lnTo>
                  <a:lnTo>
                    <a:pt x="499" y="225"/>
                  </a:lnTo>
                  <a:lnTo>
                    <a:pt x="467" y="219"/>
                  </a:lnTo>
                  <a:lnTo>
                    <a:pt x="449" y="187"/>
                  </a:lnTo>
                  <a:lnTo>
                    <a:pt x="451" y="155"/>
                  </a:lnTo>
                  <a:lnTo>
                    <a:pt x="419" y="123"/>
                  </a:lnTo>
                  <a:lnTo>
                    <a:pt x="401" y="99"/>
                  </a:lnTo>
                  <a:lnTo>
                    <a:pt x="399" y="77"/>
                  </a:lnTo>
                  <a:lnTo>
                    <a:pt x="403" y="63"/>
                  </a:lnTo>
                  <a:lnTo>
                    <a:pt x="403" y="34"/>
                  </a:lnTo>
                  <a:lnTo>
                    <a:pt x="371" y="12"/>
                  </a:lnTo>
                  <a:lnTo>
                    <a:pt x="335" y="12"/>
                  </a:lnTo>
                  <a:lnTo>
                    <a:pt x="303" y="18"/>
                  </a:lnTo>
                  <a:lnTo>
                    <a:pt x="289" y="6"/>
                  </a:lnTo>
                  <a:lnTo>
                    <a:pt x="251" y="0"/>
                  </a:lnTo>
                  <a:lnTo>
                    <a:pt x="217" y="10"/>
                  </a:lnTo>
                  <a:close/>
                </a:path>
              </a:pathLst>
            </a:custGeom>
            <a:solidFill>
              <a:srgbClr val="D4DEF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0" name="Freeform 600"/>
            <p:cNvSpPr>
              <a:spLocks/>
            </p:cNvSpPr>
            <p:nvPr/>
          </p:nvSpPr>
          <p:spPr bwMode="auto">
            <a:xfrm>
              <a:off x="1054" y="1823"/>
              <a:ext cx="471" cy="332"/>
            </a:xfrm>
            <a:custGeom>
              <a:avLst/>
              <a:gdLst>
                <a:gd name="T0" fmla="*/ 0 w 1032"/>
                <a:gd name="T1" fmla="*/ 0 h 677"/>
                <a:gd name="T2" fmla="*/ 0 w 1032"/>
                <a:gd name="T3" fmla="*/ 0 h 677"/>
                <a:gd name="T4" fmla="*/ 0 w 1032"/>
                <a:gd name="T5" fmla="*/ 0 h 677"/>
                <a:gd name="T6" fmla="*/ 0 w 1032"/>
                <a:gd name="T7" fmla="*/ 0 h 677"/>
                <a:gd name="T8" fmla="*/ 0 w 1032"/>
                <a:gd name="T9" fmla="*/ 0 h 677"/>
                <a:gd name="T10" fmla="*/ 0 w 1032"/>
                <a:gd name="T11" fmla="*/ 0 h 677"/>
                <a:gd name="T12" fmla="*/ 0 w 1032"/>
                <a:gd name="T13" fmla="*/ 0 h 677"/>
                <a:gd name="T14" fmla="*/ 0 w 1032"/>
                <a:gd name="T15" fmla="*/ 0 h 677"/>
                <a:gd name="T16" fmla="*/ 0 w 1032"/>
                <a:gd name="T17" fmla="*/ 0 h 677"/>
                <a:gd name="T18" fmla="*/ 0 w 1032"/>
                <a:gd name="T19" fmla="*/ 0 h 677"/>
                <a:gd name="T20" fmla="*/ 0 w 1032"/>
                <a:gd name="T21" fmla="*/ 0 h 677"/>
                <a:gd name="T22" fmla="*/ 0 w 1032"/>
                <a:gd name="T23" fmla="*/ 0 h 677"/>
                <a:gd name="T24" fmla="*/ 0 w 1032"/>
                <a:gd name="T25" fmla="*/ 0 h 677"/>
                <a:gd name="T26" fmla="*/ 0 w 1032"/>
                <a:gd name="T27" fmla="*/ 0 h 677"/>
                <a:gd name="T28" fmla="*/ 0 w 1032"/>
                <a:gd name="T29" fmla="*/ 0 h 677"/>
                <a:gd name="T30" fmla="*/ 0 w 1032"/>
                <a:gd name="T31" fmla="*/ 0 h 677"/>
                <a:gd name="T32" fmla="*/ 0 w 1032"/>
                <a:gd name="T33" fmla="*/ 0 h 677"/>
                <a:gd name="T34" fmla="*/ 0 w 1032"/>
                <a:gd name="T35" fmla="*/ 0 h 677"/>
                <a:gd name="T36" fmla="*/ 0 w 1032"/>
                <a:gd name="T37" fmla="*/ 0 h 677"/>
                <a:gd name="T38" fmla="*/ 0 w 1032"/>
                <a:gd name="T39" fmla="*/ 0 h 677"/>
                <a:gd name="T40" fmla="*/ 0 w 1032"/>
                <a:gd name="T41" fmla="*/ 0 h 677"/>
                <a:gd name="T42" fmla="*/ 0 w 1032"/>
                <a:gd name="T43" fmla="*/ 0 h 677"/>
                <a:gd name="T44" fmla="*/ 0 w 1032"/>
                <a:gd name="T45" fmla="*/ 0 h 677"/>
                <a:gd name="T46" fmla="*/ 0 w 1032"/>
                <a:gd name="T47" fmla="*/ 0 h 677"/>
                <a:gd name="T48" fmla="*/ 0 w 1032"/>
                <a:gd name="T49" fmla="*/ 0 h 677"/>
                <a:gd name="T50" fmla="*/ 0 w 1032"/>
                <a:gd name="T51" fmla="*/ 0 h 677"/>
                <a:gd name="T52" fmla="*/ 0 w 1032"/>
                <a:gd name="T53" fmla="*/ 0 h 677"/>
                <a:gd name="T54" fmla="*/ 0 w 1032"/>
                <a:gd name="T55" fmla="*/ 0 h 677"/>
                <a:gd name="T56" fmla="*/ 0 w 1032"/>
                <a:gd name="T57" fmla="*/ 0 h 677"/>
                <a:gd name="T58" fmla="*/ 0 w 1032"/>
                <a:gd name="T59" fmla="*/ 0 h 677"/>
                <a:gd name="T60" fmla="*/ 0 w 1032"/>
                <a:gd name="T61" fmla="*/ 0 h 677"/>
                <a:gd name="T62" fmla="*/ 0 w 1032"/>
                <a:gd name="T63" fmla="*/ 0 h 677"/>
                <a:gd name="T64" fmla="*/ 0 w 1032"/>
                <a:gd name="T65" fmla="*/ 0 h 677"/>
                <a:gd name="T66" fmla="*/ 0 w 1032"/>
                <a:gd name="T67" fmla="*/ 0 h 677"/>
                <a:gd name="T68" fmla="*/ 0 w 1032"/>
                <a:gd name="T69" fmla="*/ 0 h 677"/>
                <a:gd name="T70" fmla="*/ 0 w 1032"/>
                <a:gd name="T71" fmla="*/ 0 h 677"/>
                <a:gd name="T72" fmla="*/ 0 w 1032"/>
                <a:gd name="T73" fmla="*/ 0 h 677"/>
                <a:gd name="T74" fmla="*/ 0 w 1032"/>
                <a:gd name="T75" fmla="*/ 0 h 677"/>
                <a:gd name="T76" fmla="*/ 0 w 1032"/>
                <a:gd name="T77" fmla="*/ 0 h 677"/>
                <a:gd name="T78" fmla="*/ 0 w 1032"/>
                <a:gd name="T79" fmla="*/ 0 h 677"/>
                <a:gd name="T80" fmla="*/ 0 w 1032"/>
                <a:gd name="T81" fmla="*/ 0 h 677"/>
                <a:gd name="T82" fmla="*/ 0 w 1032"/>
                <a:gd name="T83" fmla="*/ 0 h 677"/>
                <a:gd name="T84" fmla="*/ 0 w 1032"/>
                <a:gd name="T85" fmla="*/ 0 h 677"/>
                <a:gd name="T86" fmla="*/ 0 w 1032"/>
                <a:gd name="T87" fmla="*/ 0 h 677"/>
                <a:gd name="T88" fmla="*/ 0 w 1032"/>
                <a:gd name="T89" fmla="*/ 0 h 677"/>
                <a:gd name="T90" fmla="*/ 0 w 1032"/>
                <a:gd name="T91" fmla="*/ 0 h 67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032" h="677">
                  <a:moveTo>
                    <a:pt x="537" y="20"/>
                  </a:moveTo>
                  <a:lnTo>
                    <a:pt x="563" y="16"/>
                  </a:lnTo>
                  <a:lnTo>
                    <a:pt x="597" y="6"/>
                  </a:lnTo>
                  <a:lnTo>
                    <a:pt x="631" y="0"/>
                  </a:lnTo>
                  <a:lnTo>
                    <a:pt x="665" y="6"/>
                  </a:lnTo>
                  <a:lnTo>
                    <a:pt x="682" y="36"/>
                  </a:lnTo>
                  <a:lnTo>
                    <a:pt x="706" y="62"/>
                  </a:lnTo>
                  <a:lnTo>
                    <a:pt x="752" y="86"/>
                  </a:lnTo>
                  <a:lnTo>
                    <a:pt x="782" y="112"/>
                  </a:lnTo>
                  <a:lnTo>
                    <a:pt x="808" y="140"/>
                  </a:lnTo>
                  <a:lnTo>
                    <a:pt x="872" y="140"/>
                  </a:lnTo>
                  <a:lnTo>
                    <a:pt x="892" y="154"/>
                  </a:lnTo>
                  <a:lnTo>
                    <a:pt x="928" y="168"/>
                  </a:lnTo>
                  <a:lnTo>
                    <a:pt x="968" y="170"/>
                  </a:lnTo>
                  <a:lnTo>
                    <a:pt x="1012" y="182"/>
                  </a:lnTo>
                  <a:lnTo>
                    <a:pt x="1032" y="234"/>
                  </a:lnTo>
                  <a:lnTo>
                    <a:pt x="1022" y="293"/>
                  </a:lnTo>
                  <a:lnTo>
                    <a:pt x="1000" y="321"/>
                  </a:lnTo>
                  <a:lnTo>
                    <a:pt x="964" y="333"/>
                  </a:lnTo>
                  <a:lnTo>
                    <a:pt x="952" y="349"/>
                  </a:lnTo>
                  <a:lnTo>
                    <a:pt x="948" y="367"/>
                  </a:lnTo>
                  <a:lnTo>
                    <a:pt x="866" y="391"/>
                  </a:lnTo>
                  <a:lnTo>
                    <a:pt x="820" y="423"/>
                  </a:lnTo>
                  <a:lnTo>
                    <a:pt x="750" y="451"/>
                  </a:lnTo>
                  <a:lnTo>
                    <a:pt x="730" y="473"/>
                  </a:lnTo>
                  <a:lnTo>
                    <a:pt x="676" y="481"/>
                  </a:lnTo>
                  <a:lnTo>
                    <a:pt x="696" y="503"/>
                  </a:lnTo>
                  <a:lnTo>
                    <a:pt x="722" y="503"/>
                  </a:lnTo>
                  <a:lnTo>
                    <a:pt x="762" y="541"/>
                  </a:lnTo>
                  <a:lnTo>
                    <a:pt x="766" y="567"/>
                  </a:lnTo>
                  <a:lnTo>
                    <a:pt x="788" y="571"/>
                  </a:lnTo>
                  <a:lnTo>
                    <a:pt x="800" y="571"/>
                  </a:lnTo>
                  <a:lnTo>
                    <a:pt x="810" y="559"/>
                  </a:lnTo>
                  <a:lnTo>
                    <a:pt x="824" y="571"/>
                  </a:lnTo>
                  <a:lnTo>
                    <a:pt x="838" y="559"/>
                  </a:lnTo>
                  <a:lnTo>
                    <a:pt x="856" y="561"/>
                  </a:lnTo>
                  <a:lnTo>
                    <a:pt x="840" y="593"/>
                  </a:lnTo>
                  <a:lnTo>
                    <a:pt x="820" y="605"/>
                  </a:lnTo>
                  <a:lnTo>
                    <a:pt x="796" y="595"/>
                  </a:lnTo>
                  <a:lnTo>
                    <a:pt x="784" y="589"/>
                  </a:lnTo>
                  <a:lnTo>
                    <a:pt x="778" y="609"/>
                  </a:lnTo>
                  <a:lnTo>
                    <a:pt x="738" y="637"/>
                  </a:lnTo>
                  <a:lnTo>
                    <a:pt x="726" y="655"/>
                  </a:lnTo>
                  <a:lnTo>
                    <a:pt x="714" y="677"/>
                  </a:lnTo>
                  <a:lnTo>
                    <a:pt x="684" y="669"/>
                  </a:lnTo>
                  <a:lnTo>
                    <a:pt x="684" y="657"/>
                  </a:lnTo>
                  <a:lnTo>
                    <a:pt x="690" y="637"/>
                  </a:lnTo>
                  <a:lnTo>
                    <a:pt x="678" y="601"/>
                  </a:lnTo>
                  <a:lnTo>
                    <a:pt x="661" y="599"/>
                  </a:lnTo>
                  <a:lnTo>
                    <a:pt x="645" y="599"/>
                  </a:lnTo>
                  <a:lnTo>
                    <a:pt x="617" y="591"/>
                  </a:lnTo>
                  <a:lnTo>
                    <a:pt x="623" y="571"/>
                  </a:lnTo>
                  <a:lnTo>
                    <a:pt x="637" y="551"/>
                  </a:lnTo>
                  <a:lnTo>
                    <a:pt x="641" y="531"/>
                  </a:lnTo>
                  <a:lnTo>
                    <a:pt x="667" y="513"/>
                  </a:lnTo>
                  <a:lnTo>
                    <a:pt x="661" y="495"/>
                  </a:lnTo>
                  <a:lnTo>
                    <a:pt x="631" y="503"/>
                  </a:lnTo>
                  <a:lnTo>
                    <a:pt x="613" y="511"/>
                  </a:lnTo>
                  <a:lnTo>
                    <a:pt x="593" y="507"/>
                  </a:lnTo>
                  <a:lnTo>
                    <a:pt x="593" y="515"/>
                  </a:lnTo>
                  <a:lnTo>
                    <a:pt x="567" y="501"/>
                  </a:lnTo>
                  <a:lnTo>
                    <a:pt x="569" y="493"/>
                  </a:lnTo>
                  <a:lnTo>
                    <a:pt x="591" y="485"/>
                  </a:lnTo>
                  <a:lnTo>
                    <a:pt x="579" y="469"/>
                  </a:lnTo>
                  <a:lnTo>
                    <a:pt x="559" y="473"/>
                  </a:lnTo>
                  <a:lnTo>
                    <a:pt x="545" y="487"/>
                  </a:lnTo>
                  <a:lnTo>
                    <a:pt x="533" y="493"/>
                  </a:lnTo>
                  <a:lnTo>
                    <a:pt x="531" y="511"/>
                  </a:lnTo>
                  <a:lnTo>
                    <a:pt x="517" y="513"/>
                  </a:lnTo>
                  <a:lnTo>
                    <a:pt x="531" y="527"/>
                  </a:lnTo>
                  <a:lnTo>
                    <a:pt x="531" y="541"/>
                  </a:lnTo>
                  <a:lnTo>
                    <a:pt x="515" y="559"/>
                  </a:lnTo>
                  <a:lnTo>
                    <a:pt x="495" y="551"/>
                  </a:lnTo>
                  <a:lnTo>
                    <a:pt x="509" y="571"/>
                  </a:lnTo>
                  <a:lnTo>
                    <a:pt x="501" y="575"/>
                  </a:lnTo>
                  <a:lnTo>
                    <a:pt x="475" y="551"/>
                  </a:lnTo>
                  <a:lnTo>
                    <a:pt x="483" y="583"/>
                  </a:lnTo>
                  <a:lnTo>
                    <a:pt x="501" y="595"/>
                  </a:lnTo>
                  <a:lnTo>
                    <a:pt x="483" y="613"/>
                  </a:lnTo>
                  <a:lnTo>
                    <a:pt x="475" y="603"/>
                  </a:lnTo>
                  <a:lnTo>
                    <a:pt x="455" y="601"/>
                  </a:lnTo>
                  <a:lnTo>
                    <a:pt x="443" y="607"/>
                  </a:lnTo>
                  <a:lnTo>
                    <a:pt x="401" y="609"/>
                  </a:lnTo>
                  <a:lnTo>
                    <a:pt x="403" y="591"/>
                  </a:lnTo>
                  <a:lnTo>
                    <a:pt x="431" y="563"/>
                  </a:lnTo>
                  <a:lnTo>
                    <a:pt x="433" y="537"/>
                  </a:lnTo>
                  <a:lnTo>
                    <a:pt x="435" y="517"/>
                  </a:lnTo>
                  <a:lnTo>
                    <a:pt x="459" y="513"/>
                  </a:lnTo>
                  <a:lnTo>
                    <a:pt x="495" y="515"/>
                  </a:lnTo>
                  <a:lnTo>
                    <a:pt x="503" y="507"/>
                  </a:lnTo>
                  <a:lnTo>
                    <a:pt x="479" y="499"/>
                  </a:lnTo>
                  <a:lnTo>
                    <a:pt x="471" y="485"/>
                  </a:lnTo>
                  <a:lnTo>
                    <a:pt x="443" y="469"/>
                  </a:lnTo>
                  <a:lnTo>
                    <a:pt x="433" y="441"/>
                  </a:lnTo>
                  <a:lnTo>
                    <a:pt x="439" y="427"/>
                  </a:lnTo>
                  <a:lnTo>
                    <a:pt x="423" y="399"/>
                  </a:lnTo>
                  <a:lnTo>
                    <a:pt x="385" y="393"/>
                  </a:lnTo>
                  <a:lnTo>
                    <a:pt x="345" y="361"/>
                  </a:lnTo>
                  <a:lnTo>
                    <a:pt x="309" y="359"/>
                  </a:lnTo>
                  <a:lnTo>
                    <a:pt x="283" y="367"/>
                  </a:lnTo>
                  <a:lnTo>
                    <a:pt x="273" y="381"/>
                  </a:lnTo>
                  <a:lnTo>
                    <a:pt x="261" y="389"/>
                  </a:lnTo>
                  <a:lnTo>
                    <a:pt x="231" y="391"/>
                  </a:lnTo>
                  <a:lnTo>
                    <a:pt x="215" y="405"/>
                  </a:lnTo>
                  <a:lnTo>
                    <a:pt x="187" y="405"/>
                  </a:lnTo>
                  <a:lnTo>
                    <a:pt x="177" y="393"/>
                  </a:lnTo>
                  <a:lnTo>
                    <a:pt x="165" y="389"/>
                  </a:lnTo>
                  <a:lnTo>
                    <a:pt x="136" y="399"/>
                  </a:lnTo>
                  <a:lnTo>
                    <a:pt x="116" y="401"/>
                  </a:lnTo>
                  <a:lnTo>
                    <a:pt x="102" y="389"/>
                  </a:lnTo>
                  <a:lnTo>
                    <a:pt x="80" y="393"/>
                  </a:lnTo>
                  <a:lnTo>
                    <a:pt x="60" y="405"/>
                  </a:lnTo>
                  <a:lnTo>
                    <a:pt x="50" y="401"/>
                  </a:lnTo>
                  <a:lnTo>
                    <a:pt x="24" y="401"/>
                  </a:lnTo>
                  <a:lnTo>
                    <a:pt x="0" y="361"/>
                  </a:lnTo>
                  <a:lnTo>
                    <a:pt x="4" y="343"/>
                  </a:lnTo>
                  <a:lnTo>
                    <a:pt x="50" y="301"/>
                  </a:lnTo>
                  <a:lnTo>
                    <a:pt x="36" y="252"/>
                  </a:lnTo>
                  <a:lnTo>
                    <a:pt x="90" y="208"/>
                  </a:lnTo>
                  <a:lnTo>
                    <a:pt x="106" y="182"/>
                  </a:lnTo>
                  <a:lnTo>
                    <a:pt x="104" y="156"/>
                  </a:lnTo>
                  <a:lnTo>
                    <a:pt x="92" y="124"/>
                  </a:lnTo>
                  <a:lnTo>
                    <a:pt x="78" y="96"/>
                  </a:lnTo>
                  <a:lnTo>
                    <a:pt x="60" y="82"/>
                  </a:lnTo>
                  <a:lnTo>
                    <a:pt x="90" y="84"/>
                  </a:lnTo>
                  <a:lnTo>
                    <a:pt x="102" y="70"/>
                  </a:lnTo>
                  <a:lnTo>
                    <a:pt x="158" y="68"/>
                  </a:lnTo>
                  <a:lnTo>
                    <a:pt x="213" y="68"/>
                  </a:lnTo>
                  <a:lnTo>
                    <a:pt x="227" y="68"/>
                  </a:lnTo>
                  <a:lnTo>
                    <a:pt x="299" y="84"/>
                  </a:lnTo>
                  <a:lnTo>
                    <a:pt x="351" y="84"/>
                  </a:lnTo>
                  <a:lnTo>
                    <a:pt x="373" y="76"/>
                  </a:lnTo>
                  <a:lnTo>
                    <a:pt x="393" y="76"/>
                  </a:lnTo>
                  <a:lnTo>
                    <a:pt x="415" y="84"/>
                  </a:lnTo>
                  <a:lnTo>
                    <a:pt x="459" y="78"/>
                  </a:lnTo>
                  <a:lnTo>
                    <a:pt x="467" y="92"/>
                  </a:lnTo>
                  <a:lnTo>
                    <a:pt x="483" y="74"/>
                  </a:lnTo>
                  <a:lnTo>
                    <a:pt x="481" y="42"/>
                  </a:lnTo>
                  <a:lnTo>
                    <a:pt x="517" y="22"/>
                  </a:lnTo>
                  <a:lnTo>
                    <a:pt x="537" y="20"/>
                  </a:lnTo>
                  <a:close/>
                </a:path>
              </a:pathLst>
            </a:custGeom>
            <a:solidFill>
              <a:srgbClr val="D4DEF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1" name="Freeform 601" descr="Diagonal weit nach oben"/>
            <p:cNvSpPr>
              <a:spLocks/>
            </p:cNvSpPr>
            <p:nvPr/>
          </p:nvSpPr>
          <p:spPr bwMode="auto">
            <a:xfrm>
              <a:off x="1021" y="1657"/>
              <a:ext cx="132" cy="111"/>
            </a:xfrm>
            <a:custGeom>
              <a:avLst/>
              <a:gdLst>
                <a:gd name="T0" fmla="*/ 0 w 288"/>
                <a:gd name="T1" fmla="*/ 0 h 225"/>
                <a:gd name="T2" fmla="*/ 0 w 288"/>
                <a:gd name="T3" fmla="*/ 0 h 225"/>
                <a:gd name="T4" fmla="*/ 0 w 288"/>
                <a:gd name="T5" fmla="*/ 0 h 225"/>
                <a:gd name="T6" fmla="*/ 0 w 288"/>
                <a:gd name="T7" fmla="*/ 0 h 225"/>
                <a:gd name="T8" fmla="*/ 0 w 288"/>
                <a:gd name="T9" fmla="*/ 0 h 225"/>
                <a:gd name="T10" fmla="*/ 0 w 288"/>
                <a:gd name="T11" fmla="*/ 0 h 225"/>
                <a:gd name="T12" fmla="*/ 0 w 288"/>
                <a:gd name="T13" fmla="*/ 0 h 225"/>
                <a:gd name="T14" fmla="*/ 0 w 288"/>
                <a:gd name="T15" fmla="*/ 0 h 225"/>
                <a:gd name="T16" fmla="*/ 0 w 288"/>
                <a:gd name="T17" fmla="*/ 0 h 225"/>
                <a:gd name="T18" fmla="*/ 0 w 288"/>
                <a:gd name="T19" fmla="*/ 0 h 225"/>
                <a:gd name="T20" fmla="*/ 0 w 288"/>
                <a:gd name="T21" fmla="*/ 0 h 225"/>
                <a:gd name="T22" fmla="*/ 0 w 288"/>
                <a:gd name="T23" fmla="*/ 0 h 225"/>
                <a:gd name="T24" fmla="*/ 0 w 288"/>
                <a:gd name="T25" fmla="*/ 0 h 225"/>
                <a:gd name="T26" fmla="*/ 0 w 288"/>
                <a:gd name="T27" fmla="*/ 0 h 225"/>
                <a:gd name="T28" fmla="*/ 0 w 288"/>
                <a:gd name="T29" fmla="*/ 0 h 225"/>
                <a:gd name="T30" fmla="*/ 0 w 288"/>
                <a:gd name="T31" fmla="*/ 0 h 225"/>
                <a:gd name="T32" fmla="*/ 0 w 288"/>
                <a:gd name="T33" fmla="*/ 0 h 225"/>
                <a:gd name="T34" fmla="*/ 0 w 288"/>
                <a:gd name="T35" fmla="*/ 0 h 225"/>
                <a:gd name="T36" fmla="*/ 0 w 288"/>
                <a:gd name="T37" fmla="*/ 0 h 225"/>
                <a:gd name="T38" fmla="*/ 0 w 288"/>
                <a:gd name="T39" fmla="*/ 0 h 225"/>
                <a:gd name="T40" fmla="*/ 0 w 288"/>
                <a:gd name="T41" fmla="*/ 0 h 225"/>
                <a:gd name="T42" fmla="*/ 0 w 288"/>
                <a:gd name="T43" fmla="*/ 0 h 225"/>
                <a:gd name="T44" fmla="*/ 0 w 288"/>
                <a:gd name="T45" fmla="*/ 0 h 225"/>
                <a:gd name="T46" fmla="*/ 0 w 288"/>
                <a:gd name="T47" fmla="*/ 0 h 225"/>
                <a:gd name="T48" fmla="*/ 0 w 288"/>
                <a:gd name="T49" fmla="*/ 0 h 225"/>
                <a:gd name="T50" fmla="*/ 0 w 288"/>
                <a:gd name="T51" fmla="*/ 0 h 225"/>
                <a:gd name="T52" fmla="*/ 0 w 288"/>
                <a:gd name="T53" fmla="*/ 0 h 225"/>
                <a:gd name="T54" fmla="*/ 0 w 288"/>
                <a:gd name="T55" fmla="*/ 0 h 225"/>
                <a:gd name="T56" fmla="*/ 0 w 288"/>
                <a:gd name="T57" fmla="*/ 0 h 225"/>
                <a:gd name="T58" fmla="*/ 0 w 288"/>
                <a:gd name="T59" fmla="*/ 0 h 225"/>
                <a:gd name="T60" fmla="*/ 0 w 288"/>
                <a:gd name="T61" fmla="*/ 0 h 225"/>
                <a:gd name="T62" fmla="*/ 0 w 288"/>
                <a:gd name="T63" fmla="*/ 0 h 225"/>
                <a:gd name="T64" fmla="*/ 0 w 288"/>
                <a:gd name="T65" fmla="*/ 0 h 225"/>
                <a:gd name="T66" fmla="*/ 0 w 288"/>
                <a:gd name="T67" fmla="*/ 0 h 225"/>
                <a:gd name="T68" fmla="*/ 0 w 288"/>
                <a:gd name="T69" fmla="*/ 0 h 225"/>
                <a:gd name="T70" fmla="*/ 0 w 288"/>
                <a:gd name="T71" fmla="*/ 0 h 225"/>
                <a:gd name="T72" fmla="*/ 0 w 288"/>
                <a:gd name="T73" fmla="*/ 0 h 225"/>
                <a:gd name="T74" fmla="*/ 0 w 288"/>
                <a:gd name="T75" fmla="*/ 0 h 225"/>
                <a:gd name="T76" fmla="*/ 0 w 288"/>
                <a:gd name="T77" fmla="*/ 0 h 225"/>
                <a:gd name="T78" fmla="*/ 0 w 288"/>
                <a:gd name="T79" fmla="*/ 0 h 225"/>
                <a:gd name="T80" fmla="*/ 0 w 288"/>
                <a:gd name="T81" fmla="*/ 0 h 225"/>
                <a:gd name="T82" fmla="*/ 0 w 288"/>
                <a:gd name="T83" fmla="*/ 0 h 225"/>
                <a:gd name="T84" fmla="*/ 0 w 288"/>
                <a:gd name="T85" fmla="*/ 0 h 225"/>
                <a:gd name="T86" fmla="*/ 0 w 288"/>
                <a:gd name="T87" fmla="*/ 0 h 225"/>
                <a:gd name="T88" fmla="*/ 0 w 288"/>
                <a:gd name="T89" fmla="*/ 0 h 225"/>
                <a:gd name="T90" fmla="*/ 0 w 288"/>
                <a:gd name="T91" fmla="*/ 0 h 225"/>
                <a:gd name="T92" fmla="*/ 0 w 288"/>
                <a:gd name="T93" fmla="*/ 0 h 225"/>
                <a:gd name="T94" fmla="*/ 0 w 288"/>
                <a:gd name="T95" fmla="*/ 0 h 225"/>
                <a:gd name="T96" fmla="*/ 0 w 288"/>
                <a:gd name="T97" fmla="*/ 0 h 225"/>
                <a:gd name="T98" fmla="*/ 0 w 288"/>
                <a:gd name="T99" fmla="*/ 0 h 225"/>
                <a:gd name="T100" fmla="*/ 0 w 288"/>
                <a:gd name="T101" fmla="*/ 0 h 225"/>
                <a:gd name="T102" fmla="*/ 0 w 288"/>
                <a:gd name="T103" fmla="*/ 0 h 2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88" h="225">
                  <a:moveTo>
                    <a:pt x="2" y="24"/>
                  </a:moveTo>
                  <a:lnTo>
                    <a:pt x="0" y="31"/>
                  </a:lnTo>
                  <a:lnTo>
                    <a:pt x="4" y="58"/>
                  </a:lnTo>
                  <a:lnTo>
                    <a:pt x="17" y="97"/>
                  </a:lnTo>
                  <a:lnTo>
                    <a:pt x="28" y="108"/>
                  </a:lnTo>
                  <a:lnTo>
                    <a:pt x="54" y="118"/>
                  </a:lnTo>
                  <a:lnTo>
                    <a:pt x="65" y="121"/>
                  </a:lnTo>
                  <a:lnTo>
                    <a:pt x="67" y="134"/>
                  </a:lnTo>
                  <a:lnTo>
                    <a:pt x="67" y="156"/>
                  </a:lnTo>
                  <a:lnTo>
                    <a:pt x="93" y="182"/>
                  </a:lnTo>
                  <a:lnTo>
                    <a:pt x="109" y="190"/>
                  </a:lnTo>
                  <a:lnTo>
                    <a:pt x="117" y="194"/>
                  </a:lnTo>
                  <a:lnTo>
                    <a:pt x="139" y="221"/>
                  </a:lnTo>
                  <a:lnTo>
                    <a:pt x="146" y="216"/>
                  </a:lnTo>
                  <a:lnTo>
                    <a:pt x="161" y="214"/>
                  </a:lnTo>
                  <a:lnTo>
                    <a:pt x="178" y="225"/>
                  </a:lnTo>
                  <a:lnTo>
                    <a:pt x="191" y="218"/>
                  </a:lnTo>
                  <a:lnTo>
                    <a:pt x="209" y="197"/>
                  </a:lnTo>
                  <a:lnTo>
                    <a:pt x="222" y="190"/>
                  </a:lnTo>
                  <a:lnTo>
                    <a:pt x="236" y="195"/>
                  </a:lnTo>
                  <a:lnTo>
                    <a:pt x="244" y="192"/>
                  </a:lnTo>
                  <a:lnTo>
                    <a:pt x="245" y="184"/>
                  </a:lnTo>
                  <a:lnTo>
                    <a:pt x="247" y="142"/>
                  </a:lnTo>
                  <a:lnTo>
                    <a:pt x="255" y="129"/>
                  </a:lnTo>
                  <a:lnTo>
                    <a:pt x="255" y="110"/>
                  </a:lnTo>
                  <a:lnTo>
                    <a:pt x="258" y="103"/>
                  </a:lnTo>
                  <a:lnTo>
                    <a:pt x="273" y="92"/>
                  </a:lnTo>
                  <a:lnTo>
                    <a:pt x="288" y="90"/>
                  </a:lnTo>
                  <a:lnTo>
                    <a:pt x="288" y="69"/>
                  </a:lnTo>
                  <a:lnTo>
                    <a:pt x="284" y="53"/>
                  </a:lnTo>
                  <a:lnTo>
                    <a:pt x="273" y="47"/>
                  </a:lnTo>
                  <a:lnTo>
                    <a:pt x="268" y="49"/>
                  </a:lnTo>
                  <a:lnTo>
                    <a:pt x="249" y="31"/>
                  </a:lnTo>
                  <a:lnTo>
                    <a:pt x="238" y="19"/>
                  </a:lnTo>
                  <a:lnTo>
                    <a:pt x="224" y="19"/>
                  </a:lnTo>
                  <a:lnTo>
                    <a:pt x="198" y="19"/>
                  </a:lnTo>
                  <a:lnTo>
                    <a:pt x="193" y="15"/>
                  </a:lnTo>
                  <a:lnTo>
                    <a:pt x="187" y="2"/>
                  </a:lnTo>
                  <a:lnTo>
                    <a:pt x="180" y="0"/>
                  </a:lnTo>
                  <a:lnTo>
                    <a:pt x="157" y="0"/>
                  </a:lnTo>
                  <a:lnTo>
                    <a:pt x="148" y="11"/>
                  </a:lnTo>
                  <a:lnTo>
                    <a:pt x="139" y="9"/>
                  </a:lnTo>
                  <a:lnTo>
                    <a:pt x="124" y="6"/>
                  </a:lnTo>
                  <a:lnTo>
                    <a:pt x="117" y="4"/>
                  </a:lnTo>
                  <a:lnTo>
                    <a:pt x="106" y="7"/>
                  </a:lnTo>
                  <a:lnTo>
                    <a:pt x="98" y="13"/>
                  </a:lnTo>
                  <a:lnTo>
                    <a:pt x="83" y="7"/>
                  </a:lnTo>
                  <a:lnTo>
                    <a:pt x="52" y="2"/>
                  </a:lnTo>
                  <a:lnTo>
                    <a:pt x="44" y="0"/>
                  </a:lnTo>
                  <a:lnTo>
                    <a:pt x="35" y="7"/>
                  </a:lnTo>
                  <a:lnTo>
                    <a:pt x="20" y="17"/>
                  </a:lnTo>
                  <a:lnTo>
                    <a:pt x="2" y="24"/>
                  </a:lnTo>
                  <a:close/>
                </a:path>
              </a:pathLst>
            </a:custGeom>
            <a:pattFill prst="wdUpDiag">
              <a:fgClr>
                <a:srgbClr val="99CCFF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2" name="Freeform 602"/>
            <p:cNvSpPr>
              <a:spLocks/>
            </p:cNvSpPr>
            <p:nvPr/>
          </p:nvSpPr>
          <p:spPr bwMode="auto">
            <a:xfrm>
              <a:off x="938" y="2225"/>
              <a:ext cx="70" cy="64"/>
            </a:xfrm>
            <a:custGeom>
              <a:avLst/>
              <a:gdLst>
                <a:gd name="T0" fmla="*/ 109 w 65"/>
                <a:gd name="T1" fmla="*/ 232 h 58"/>
                <a:gd name="T2" fmla="*/ 0 w 65"/>
                <a:gd name="T3" fmla="*/ 85 h 58"/>
                <a:gd name="T4" fmla="*/ 30 w 65"/>
                <a:gd name="T5" fmla="*/ 62 h 58"/>
                <a:gd name="T6" fmla="*/ 46 w 65"/>
                <a:gd name="T7" fmla="*/ 1 h 58"/>
                <a:gd name="T8" fmla="*/ 109 w 65"/>
                <a:gd name="T9" fmla="*/ 0 h 58"/>
                <a:gd name="T10" fmla="*/ 145 w 65"/>
                <a:gd name="T11" fmla="*/ 38 h 58"/>
                <a:gd name="T12" fmla="*/ 182 w 65"/>
                <a:gd name="T13" fmla="*/ 38 h 58"/>
                <a:gd name="T14" fmla="*/ 159 w 65"/>
                <a:gd name="T15" fmla="*/ 131 h 58"/>
                <a:gd name="T16" fmla="*/ 126 w 65"/>
                <a:gd name="T17" fmla="*/ 131 h 58"/>
                <a:gd name="T18" fmla="*/ 109 w 65"/>
                <a:gd name="T19" fmla="*/ 232 h 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5" h="58">
                  <a:moveTo>
                    <a:pt x="39" y="58"/>
                  </a:moveTo>
                  <a:lnTo>
                    <a:pt x="0" y="22"/>
                  </a:lnTo>
                  <a:lnTo>
                    <a:pt x="11" y="15"/>
                  </a:lnTo>
                  <a:lnTo>
                    <a:pt x="17" y="1"/>
                  </a:lnTo>
                  <a:lnTo>
                    <a:pt x="39" y="0"/>
                  </a:lnTo>
                  <a:lnTo>
                    <a:pt x="51" y="10"/>
                  </a:lnTo>
                  <a:lnTo>
                    <a:pt x="65" y="10"/>
                  </a:lnTo>
                  <a:lnTo>
                    <a:pt x="57" y="33"/>
                  </a:lnTo>
                  <a:lnTo>
                    <a:pt x="45" y="33"/>
                  </a:lnTo>
                  <a:lnTo>
                    <a:pt x="39" y="58"/>
                  </a:lnTo>
                  <a:close/>
                </a:path>
              </a:pathLst>
            </a:custGeom>
            <a:solidFill>
              <a:srgbClr val="D4DEF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3" name="Freeform 603"/>
            <p:cNvSpPr>
              <a:spLocks/>
            </p:cNvSpPr>
            <p:nvPr/>
          </p:nvSpPr>
          <p:spPr bwMode="auto">
            <a:xfrm>
              <a:off x="1002" y="2233"/>
              <a:ext cx="52" cy="59"/>
            </a:xfrm>
            <a:custGeom>
              <a:avLst/>
              <a:gdLst>
                <a:gd name="T0" fmla="*/ 24 w 48"/>
                <a:gd name="T1" fmla="*/ 2 h 54"/>
                <a:gd name="T2" fmla="*/ 74 w 48"/>
                <a:gd name="T3" fmla="*/ 0 h 54"/>
                <a:gd name="T4" fmla="*/ 113 w 48"/>
                <a:gd name="T5" fmla="*/ 61 h 54"/>
                <a:gd name="T6" fmla="*/ 150 w 48"/>
                <a:gd name="T7" fmla="*/ 123 h 54"/>
                <a:gd name="T8" fmla="*/ 140 w 48"/>
                <a:gd name="T9" fmla="*/ 154 h 54"/>
                <a:gd name="T10" fmla="*/ 102 w 48"/>
                <a:gd name="T11" fmla="*/ 164 h 54"/>
                <a:gd name="T12" fmla="*/ 65 w 48"/>
                <a:gd name="T13" fmla="*/ 184 h 54"/>
                <a:gd name="T14" fmla="*/ 65 w 48"/>
                <a:gd name="T15" fmla="*/ 137 h 54"/>
                <a:gd name="T16" fmla="*/ 39 w 48"/>
                <a:gd name="T17" fmla="*/ 114 h 54"/>
                <a:gd name="T18" fmla="*/ 0 w 48"/>
                <a:gd name="T19" fmla="*/ 81 h 54"/>
                <a:gd name="T20" fmla="*/ 24 w 48"/>
                <a:gd name="T21" fmla="*/ 2 h 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8" h="54">
                  <a:moveTo>
                    <a:pt x="7" y="2"/>
                  </a:moveTo>
                  <a:lnTo>
                    <a:pt x="24" y="0"/>
                  </a:lnTo>
                  <a:lnTo>
                    <a:pt x="37" y="17"/>
                  </a:lnTo>
                  <a:lnTo>
                    <a:pt x="48" y="35"/>
                  </a:lnTo>
                  <a:lnTo>
                    <a:pt x="46" y="45"/>
                  </a:lnTo>
                  <a:lnTo>
                    <a:pt x="33" y="47"/>
                  </a:lnTo>
                  <a:lnTo>
                    <a:pt x="21" y="54"/>
                  </a:lnTo>
                  <a:lnTo>
                    <a:pt x="21" y="39"/>
                  </a:lnTo>
                  <a:lnTo>
                    <a:pt x="13" y="33"/>
                  </a:lnTo>
                  <a:lnTo>
                    <a:pt x="0" y="24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D4DEF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pic>
          <p:nvPicPr>
            <p:cNvPr id="94" name="Picture 604" descr="CMSAFLogo_gradient_CMYK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6" t="23033" r="45303" b="43636"/>
            <a:stretch>
              <a:fillRect/>
            </a:stretch>
          </p:blipFill>
          <p:spPr bwMode="auto">
            <a:xfrm>
              <a:off x="712" y="1863"/>
              <a:ext cx="73" cy="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5" name="Picture 605" descr="HSAFLogo_gradient_CMYK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69" t="23033" r="39880" b="43636"/>
            <a:stretch>
              <a:fillRect/>
            </a:stretch>
          </p:blipFill>
          <p:spPr bwMode="auto">
            <a:xfrm>
              <a:off x="736" y="2248"/>
              <a:ext cx="74" cy="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6" name="Picture 606" descr="O3MSAFLogo_gradient_CMYK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78" t="23033" r="48604" b="43636"/>
            <a:stretch>
              <a:fillRect/>
            </a:stretch>
          </p:blipFill>
          <p:spPr bwMode="auto">
            <a:xfrm>
              <a:off x="1056" y="1440"/>
              <a:ext cx="7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" name="Picture 607" descr="LSASAFLogo_gradient_CMYK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01" t="23033" r="47264" b="43636"/>
            <a:stretch>
              <a:fillRect/>
            </a:stretch>
          </p:blipFill>
          <p:spPr bwMode="auto">
            <a:xfrm>
              <a:off x="61" y="2210"/>
              <a:ext cx="73" cy="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8" name="Picture 608" descr="NWCSAFLogo_gradient_CMYK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46" t="23033" r="48714" b="43764"/>
            <a:stretch>
              <a:fillRect/>
            </a:stretch>
          </p:blipFill>
          <p:spPr bwMode="auto">
            <a:xfrm>
              <a:off x="245" y="2198"/>
              <a:ext cx="74" cy="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9" name="Picture 609" descr="OSISAFLogo_gradient_CMYK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24" t="23033" r="45897" b="43764"/>
            <a:stretch>
              <a:fillRect/>
            </a:stretch>
          </p:blipFill>
          <p:spPr bwMode="auto">
            <a:xfrm>
              <a:off x="368" y="1863"/>
              <a:ext cx="74" cy="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0" name="Picture 610" descr="NWPSAFLogo_gradient_CMYK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63" t="23033" r="48633" b="43636"/>
            <a:stretch>
              <a:fillRect/>
            </a:stretch>
          </p:blipFill>
          <p:spPr bwMode="auto">
            <a:xfrm>
              <a:off x="393" y="1776"/>
              <a:ext cx="73" cy="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1" name="Picture 611" descr="GRASSAFLogo_gradient_CMYK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38" t="23033" r="51869" b="43636"/>
            <a:stretch>
              <a:fillRect/>
            </a:stretch>
          </p:blipFill>
          <p:spPr bwMode="auto">
            <a:xfrm>
              <a:off x="773" y="1664"/>
              <a:ext cx="74" cy="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75" name="Text Box 801"/>
          <p:cNvSpPr txBox="1">
            <a:spLocks noChangeArrowheads="1"/>
          </p:cNvSpPr>
          <p:nvPr/>
        </p:nvSpPr>
        <p:spPr bwMode="auto">
          <a:xfrm>
            <a:off x="810904" y="5477162"/>
            <a:ext cx="26125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de-DE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EUMETSAT Member States</a:t>
            </a:r>
          </a:p>
          <a:p>
            <a:pPr eaLnBrk="1" hangingPunct="1">
              <a:lnSpc>
                <a:spcPts val="1200"/>
              </a:lnSpc>
            </a:pPr>
            <a:r>
              <a:rPr lang="de-DE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EUMETSAT </a:t>
            </a:r>
            <a:r>
              <a:rPr lang="de-DE" sz="1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Cooperating</a:t>
            </a:r>
            <a:r>
              <a:rPr lang="de-DE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States</a:t>
            </a:r>
          </a:p>
        </p:txBody>
      </p:sp>
      <p:sp>
        <p:nvSpPr>
          <p:cNvPr id="176" name="Rectangle 802"/>
          <p:cNvSpPr>
            <a:spLocks noChangeArrowheads="1"/>
          </p:cNvSpPr>
          <p:nvPr/>
        </p:nvSpPr>
        <p:spPr bwMode="auto">
          <a:xfrm>
            <a:off x="700543" y="5533790"/>
            <a:ext cx="148027" cy="119191"/>
          </a:xfrm>
          <a:prstGeom prst="rect">
            <a:avLst/>
          </a:prstGeom>
          <a:solidFill>
            <a:srgbClr val="99CC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77" name="Rectangle 803" descr="Diagonal weit nach oben"/>
          <p:cNvSpPr>
            <a:spLocks noChangeArrowheads="1"/>
          </p:cNvSpPr>
          <p:nvPr/>
        </p:nvSpPr>
        <p:spPr bwMode="auto">
          <a:xfrm>
            <a:off x="700543" y="5687324"/>
            <a:ext cx="148027" cy="119191"/>
          </a:xfrm>
          <a:prstGeom prst="rect">
            <a:avLst/>
          </a:prstGeom>
          <a:pattFill prst="wdUpDiag">
            <a:fgClr>
              <a:srgbClr val="99CCFF"/>
            </a:fgClr>
            <a:bgClr>
              <a:srgbClr val="FFFFFF"/>
            </a:bgClr>
          </a:patt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78" name="Picture 35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DDE5F3"/>
              </a:clrFrom>
              <a:clrTo>
                <a:srgbClr val="DDE5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4" t="10953" r="10477" b="13905"/>
          <a:stretch>
            <a:fillRect/>
          </a:stretch>
        </p:blipFill>
        <p:spPr bwMode="auto">
          <a:xfrm>
            <a:off x="3563496" y="1920923"/>
            <a:ext cx="5328984" cy="363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 bwMode="auto">
          <a:xfrm>
            <a:off x="3423492" y="1772816"/>
            <a:ext cx="5468988" cy="58841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9771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5859079" y="947336"/>
            <a:ext cx="288938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prstClr val="black"/>
                </a:solidFill>
                <a:cs typeface="Arial" charset="0"/>
              </a:rPr>
              <a:t>Free </a:t>
            </a:r>
            <a:r>
              <a:rPr lang="de-DE" dirty="0" err="1">
                <a:solidFill>
                  <a:prstClr val="black"/>
                </a:solidFill>
                <a:cs typeface="Arial" charset="0"/>
              </a:rPr>
              <a:t>and</a:t>
            </a:r>
            <a:r>
              <a:rPr lang="de-DE" dirty="0">
                <a:solidFill>
                  <a:prstClr val="black"/>
                </a:solidFill>
                <a:cs typeface="Arial" charset="0"/>
              </a:rPr>
              <a:t> easy </a:t>
            </a:r>
            <a:r>
              <a:rPr lang="de-DE" dirty="0" err="1">
                <a:solidFill>
                  <a:prstClr val="black"/>
                </a:solidFill>
                <a:cs typeface="Arial" charset="0"/>
              </a:rPr>
              <a:t>access</a:t>
            </a:r>
            <a:r>
              <a:rPr lang="de-DE" dirty="0">
                <a:solidFill>
                  <a:prstClr val="black"/>
                </a:solidFill>
                <a:cs typeface="Arial" charset="0"/>
              </a:rPr>
              <a:t> via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2000" b="1" dirty="0">
                <a:solidFill>
                  <a:prstClr val="black"/>
                </a:solidFill>
                <a:cs typeface="Arial" charset="0"/>
                <a:hlinkClick r:id="rId3"/>
              </a:rPr>
              <a:t>https://wui.cmsaf.eu/</a:t>
            </a:r>
            <a:endParaRPr lang="de-DE" sz="20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836794" y="3539570"/>
            <a:ext cx="4271710" cy="291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2D4B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</a:t>
            </a:r>
            <a:r>
              <a:rPr lang="de-DE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eb </a:t>
            </a:r>
            <a:r>
              <a:rPr lang="de-DE" sz="1600" b="1" dirty="0">
                <a:solidFill>
                  <a:srgbClr val="2D4B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</a:t>
            </a:r>
            <a:r>
              <a:rPr lang="de-DE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 </a:t>
            </a:r>
            <a:r>
              <a:rPr lang="de-DE" sz="1600" b="1" dirty="0">
                <a:solidFill>
                  <a:srgbClr val="2D4B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de-DE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nterface </a:t>
            </a:r>
            <a:r>
              <a:rPr lang="de-DE" sz="1600" b="1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allows</a:t>
            </a:r>
            <a:r>
              <a:rPr lang="de-DE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285750" indent="-28575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Easy </a:t>
            </a:r>
            <a:r>
              <a:rPr lang="de-DE" sz="16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selection</a:t>
            </a:r>
            <a:r>
              <a:rPr lang="de-DE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de-DE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online </a:t>
            </a:r>
            <a:r>
              <a:rPr lang="de-DE" sz="16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ordering</a:t>
            </a:r>
            <a:r>
              <a:rPr lang="de-DE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de-DE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16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de-DE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Data Records (DOI-</a:t>
            </a:r>
            <a:r>
              <a:rPr lang="de-DE" sz="16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referenced</a:t>
            </a:r>
            <a:r>
              <a:rPr lang="de-DE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285750" indent="-28575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Standing </a:t>
            </a:r>
            <a:r>
              <a:rPr lang="de-DE" sz="16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orders</a:t>
            </a:r>
            <a:endParaRPr lang="de-DE" sz="16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Postprocessing</a:t>
            </a:r>
            <a:r>
              <a:rPr lang="de-DE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i.a.</a:t>
            </a:r>
          </a:p>
          <a:p>
            <a:pPr marL="742950" lvl="1" indent="-28575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Reformating</a:t>
            </a:r>
            <a:r>
              <a:rPr lang="de-DE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de-DE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</a:t>
            </a:r>
            <a:endParaRPr lang="de-DE" sz="16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lvl="1" indent="-28575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 </a:t>
            </a:r>
            <a:r>
              <a:rPr lang="de-DE" sz="16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selection</a:t>
            </a:r>
            <a:r>
              <a:rPr lang="de-DE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(also CORDEX </a:t>
            </a:r>
            <a:r>
              <a:rPr lang="de-DE" sz="16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areas</a:t>
            </a:r>
            <a:r>
              <a:rPr lang="de-DE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742950" lvl="1" indent="-28575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 </a:t>
            </a:r>
            <a:r>
              <a:rPr lang="de-DE" sz="16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request</a:t>
            </a:r>
            <a:r>
              <a:rPr lang="de-DE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some</a:t>
            </a:r>
            <a:r>
              <a:rPr lang="de-DE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</a:t>
            </a:r>
            <a:r>
              <a:rPr lang="de-DE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</a:t>
            </a:r>
            <a:r>
              <a:rPr lang="de-DE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available</a:t>
            </a:r>
            <a:r>
              <a:rPr lang="de-DE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compliant</a:t>
            </a:r>
            <a:r>
              <a:rPr lang="de-DE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de-DE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Ops4MIPs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916832"/>
            <a:ext cx="2016224" cy="151216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3206750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250825" y="2230091"/>
            <a:ext cx="4680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/>
              <a:t>The EUMETSAT Satellite Application Facility on Climate Monitoring develops, generates, archives and distributes high-quality satellite-derived products of the energy &amp; water cycle in support to monitor, understand and adapt to climate variability and climate change.</a:t>
            </a:r>
            <a:endParaRPr lang="de-DE" sz="1600" b="1" i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54334"/>
            <a:ext cx="2293534" cy="1955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feld 1027"/>
          <p:cNvSpPr txBox="1">
            <a:spLocks noChangeArrowheads="1"/>
          </p:cNvSpPr>
          <p:nvPr/>
        </p:nvSpPr>
        <p:spPr bwMode="auto">
          <a:xfrm>
            <a:off x="14693900" y="18024475"/>
            <a:ext cx="14549438" cy="42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5250" indent="-95250" defTabSz="40322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0322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0322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0322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0322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032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032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032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032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95250" marR="0" lvl="0" indent="-95250" defTabSz="403225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2687056" y="4095827"/>
            <a:ext cx="2077730" cy="1853453"/>
            <a:chOff x="3905434" y="7576825"/>
            <a:chExt cx="3436416" cy="2818651"/>
          </a:xfrm>
        </p:grpSpPr>
        <p:pic>
          <p:nvPicPr>
            <p:cNvPr id="38" name="Picture 72" descr="meteoswiss_wappen"/>
            <p:cNvPicPr preferRelativeResize="0"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" r="4607"/>
            <a:stretch>
              <a:fillRect/>
            </a:stretch>
          </p:blipFill>
          <p:spPr bwMode="auto">
            <a:xfrm>
              <a:off x="3955090" y="8562609"/>
              <a:ext cx="717503" cy="834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6" descr="smhi_neu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2650" y="8721528"/>
              <a:ext cx="1219200" cy="495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25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78" r="74135" b="8401"/>
            <a:stretch>
              <a:fillRect/>
            </a:stretch>
          </p:blipFill>
          <p:spPr bwMode="auto">
            <a:xfrm>
              <a:off x="5292080" y="9047678"/>
              <a:ext cx="576027" cy="1347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25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0188" y="7576825"/>
              <a:ext cx="688918" cy="9017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25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5434" y="7576825"/>
              <a:ext cx="905380" cy="8287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257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090" y="9458844"/>
              <a:ext cx="924959" cy="936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351" descr="fmi_logo_1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0188" y="9566159"/>
              <a:ext cx="884959" cy="829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6" descr="K:\Deutscher Wetterdienst\Corporate Design Aktuell\DWD-Logo-Komplett\70mm\RGB\Wortbildmarke-und-Claim-positiv-transparent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45"/>
            <a:stretch>
              <a:fillRect/>
            </a:stretch>
          </p:blipFill>
          <p:spPr bwMode="auto">
            <a:xfrm>
              <a:off x="5243987" y="7576825"/>
              <a:ext cx="576816" cy="82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996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Inhaltsplatzhalt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867283"/>
              </p:ext>
            </p:extLst>
          </p:nvPr>
        </p:nvGraphicFramePr>
        <p:xfrm>
          <a:off x="467544" y="1700808"/>
          <a:ext cx="7991475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467544" y="2492896"/>
            <a:ext cx="7992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PP (Project Phase), IOP (Initial Operations Phase), CDOP (Continuous Development and Operations Phase)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206" y="2687532"/>
            <a:ext cx="4062969" cy="356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005632" y="6027104"/>
            <a:ext cx="1824574" cy="216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 kern="0" dirty="0" smtClean="0"/>
              <a:t>www.cmsaf.eu/tools</a:t>
            </a:r>
            <a:endParaRPr lang="de-DE" altLang="de-DE" sz="1400" kern="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41" y="5549963"/>
            <a:ext cx="595156" cy="461246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43727" y="6027104"/>
            <a:ext cx="1824574" cy="216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 kern="0" dirty="0" smtClean="0"/>
              <a:t>www.cmsaf.eu</a:t>
            </a:r>
            <a:endParaRPr lang="de-DE" altLang="de-DE" sz="1400" kern="0" dirty="0"/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323528" y="2852935"/>
            <a:ext cx="4248472" cy="315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2425" indent="-3524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anose="05000000000000000000" pitchFamily="2" charset="2"/>
              <a:buChar char=""/>
            </a:pPr>
            <a:r>
              <a:rPr lang="en-US" b="1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Main topics addressed from 2012 – 2017</a:t>
            </a:r>
          </a:p>
          <a:p>
            <a:pPr marL="742950" lvl="1" indent="-285750" eaLnBrk="1" hangingPunct="1">
              <a:buFont typeface="Wingdings" panose="05000000000000000000" pitchFamily="2" charset="2"/>
              <a:buChar char=""/>
            </a:pPr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Cyclic update of CDR‘s of variables related to GCOS and the E &amp; W cycle</a:t>
            </a:r>
          </a:p>
          <a:p>
            <a:pPr marL="742950" lvl="1" indent="-285750" eaLnBrk="1" hangingPunct="1">
              <a:buFont typeface="Wingdings" panose="05000000000000000000" pitchFamily="2" charset="2"/>
              <a:buChar char=""/>
            </a:pPr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Comprehensive user support and training</a:t>
            </a:r>
          </a:p>
          <a:p>
            <a:pPr marL="742950" lvl="1" indent="-285750" eaLnBrk="1" hangingPunct="1">
              <a:buFont typeface="Wingdings" panose="05000000000000000000" pitchFamily="2" charset="2"/>
              <a:buChar char=""/>
            </a:pPr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Continued data provision</a:t>
            </a:r>
          </a:p>
          <a:p>
            <a:pPr marL="742950" lvl="1" indent="-285750" eaLnBrk="1" hangingPunct="1">
              <a:buFont typeface="Wingdings" panose="05000000000000000000" pitchFamily="2" charset="2"/>
              <a:buChar char=""/>
            </a:pPr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Co-leading GDAP Assessment</a:t>
            </a:r>
          </a:p>
          <a:p>
            <a:pPr marL="403225" indent="-285750" eaLnBrk="1" hangingPunct="1">
              <a:buFont typeface="Wingdings" panose="05000000000000000000" pitchFamily="2" charset="2"/>
              <a:buChar char=""/>
            </a:pPr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In an agile 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framework </a:t>
            </a:r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using 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opportunities and </a:t>
            </a:r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chances</a:t>
            </a:r>
          </a:p>
          <a:p>
            <a:pPr eaLnBrk="1" hangingPunct="1">
              <a:buClr>
                <a:srgbClr val="2D4B9B"/>
              </a:buClr>
            </a:pPr>
            <a:endParaRPr lang="en-US" altLang="de-DE" kern="0" dirty="0">
              <a:solidFill>
                <a:srgbClr val="000000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95288" y="1196975"/>
            <a:ext cx="83534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500" b="1" i="0" u="none" strike="noStrike" kern="0" cap="none" spc="0" normalizeH="0" baseline="0" noProof="0" dirty="0" smtClean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CM SAF:</a:t>
            </a:r>
            <a:r>
              <a:rPr kumimoji="0" lang="en-US" altLang="de-DE" sz="2500" b="1" i="0" u="none" strike="noStrike" kern="0" cap="none" spc="0" normalizeH="0" noProof="0" dirty="0" smtClean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L</a:t>
            </a:r>
            <a:r>
              <a:rPr kumimoji="0" lang="en-US" altLang="de-DE" sz="2500" b="1" i="0" u="none" strike="noStrike" kern="0" cap="none" spc="0" normalizeH="0" baseline="0" noProof="0" dirty="0" smtClean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ong-term sustained</a:t>
            </a:r>
            <a:r>
              <a:rPr kumimoji="0" lang="en-US" altLang="de-DE" sz="2500" b="1" i="0" u="none" strike="noStrike" kern="0" cap="none" spc="0" normalizeH="0" noProof="0" dirty="0" smtClean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efforts </a:t>
            </a:r>
            <a:r>
              <a:rPr kumimoji="0" lang="en-US" altLang="de-DE" sz="2500" b="1" i="0" u="none" strike="noStrike" kern="0" cap="none" spc="0" normalizeH="0" baseline="0" noProof="0" dirty="0" smtClean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for climate</a:t>
            </a:r>
          </a:p>
        </p:txBody>
      </p:sp>
    </p:spTree>
    <p:extLst>
      <p:ext uri="{BB962C8B-B14F-4D97-AF65-F5344CB8AC3E}">
        <p14:creationId xmlns:p14="http://schemas.microsoft.com/office/powerpoint/2010/main" val="413573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Inhaltsplatzhalt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4079330"/>
              </p:ext>
            </p:extLst>
          </p:nvPr>
        </p:nvGraphicFramePr>
        <p:xfrm>
          <a:off x="467544" y="1700808"/>
          <a:ext cx="7991475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467544" y="2852936"/>
            <a:ext cx="4248472" cy="323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2425" indent="-3524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anose="05000000000000000000" pitchFamily="2" charset="2"/>
              <a:buChar char=""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Objectives for 2017 – 2022</a:t>
            </a:r>
          </a:p>
          <a:p>
            <a:pPr lvl="1" eaLnBrk="1" hangingPunct="1">
              <a:buFont typeface="Wingdings" panose="05000000000000000000" pitchFamily="2" charset="2"/>
              <a:buChar char=""/>
            </a:pPr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Continuation with the overall successful data records</a:t>
            </a:r>
          </a:p>
          <a:p>
            <a:pPr lvl="1" eaLnBrk="1" hangingPunct="1">
              <a:buFont typeface="Wingdings" panose="05000000000000000000" pitchFamily="2" charset="2"/>
              <a:buChar char=""/>
            </a:pPr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Extended CDR portfolio:</a:t>
            </a:r>
          </a:p>
          <a:p>
            <a:pPr marL="1193800" lvl="2" indent="-285750" eaLnBrk="1" hangingPunct="1">
              <a:buFont typeface="Wingdings" panose="05000000000000000000" pitchFamily="2" charset="2"/>
              <a:buChar char=""/>
            </a:pPr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Global Precipitation CDR</a:t>
            </a:r>
          </a:p>
          <a:p>
            <a:pPr marL="1193800" lvl="2" indent="-285750" eaLnBrk="1" hangingPunct="1">
              <a:buFont typeface="Wingdings" panose="05000000000000000000" pitchFamily="2" charset="2"/>
              <a:buChar char=""/>
            </a:pPr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Regional Evapotranspiration CDR</a:t>
            </a:r>
          </a:p>
          <a:p>
            <a:pPr marL="742950" lvl="1" indent="-285750" eaLnBrk="1" hangingPunct="1">
              <a:buFont typeface="Wingdings" panose="05000000000000000000" pitchFamily="2" charset="2"/>
              <a:buChar char=""/>
            </a:pPr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Support to SCOPE-CM &amp; GSICS</a:t>
            </a:r>
          </a:p>
          <a:p>
            <a:pPr marL="403225" indent="-285750" eaLnBrk="1" hangingPunct="1">
              <a:buFont typeface="Wingdings" panose="05000000000000000000" pitchFamily="2" charset="2"/>
              <a:buChar char=""/>
            </a:pPr>
            <a:r>
              <a:rPr lang="en-US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In an agile framework using opportunities and </a:t>
            </a:r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chances</a:t>
            </a:r>
            <a:endParaRPr lang="en-US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7544" y="2492896"/>
            <a:ext cx="7992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PP (Project Phase), IOP (Initial Operations Phase), CDOP (Continuous Development and Operations Phase)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206" y="2687532"/>
            <a:ext cx="4062969" cy="356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95288" y="1196975"/>
            <a:ext cx="83534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500" b="1" i="0" u="none" strike="noStrike" kern="0" cap="none" spc="0" normalizeH="0" baseline="0" noProof="0" dirty="0" smtClean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CM SAF: Long-term sustained effort for climate</a:t>
            </a:r>
          </a:p>
        </p:txBody>
      </p:sp>
    </p:spTree>
    <p:extLst>
      <p:ext uri="{BB962C8B-B14F-4D97-AF65-F5344CB8AC3E}">
        <p14:creationId xmlns:p14="http://schemas.microsoft.com/office/powerpoint/2010/main" val="18355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052736"/>
            <a:ext cx="8353425" cy="431800"/>
          </a:xfrm>
          <a:noFill/>
        </p:spPr>
        <p:txBody>
          <a:bodyPr/>
          <a:lstStyle/>
          <a:p>
            <a:pPr eaLnBrk="1" hangingPunct="1"/>
            <a:r>
              <a:rPr lang="de-DE" altLang="de-DE" sz="2500" dirty="0" smtClean="0"/>
              <a:t>CM SAF Products </a:t>
            </a:r>
            <a:r>
              <a:rPr lang="de-DE" altLang="de-DE" sz="2500" dirty="0" err="1" smtClean="0"/>
              <a:t>and</a:t>
            </a:r>
            <a:r>
              <a:rPr lang="de-DE" altLang="de-DE" sz="2500" dirty="0" smtClean="0"/>
              <a:t> </a:t>
            </a:r>
            <a:r>
              <a:rPr lang="de-DE" altLang="de-DE" sz="2500" dirty="0" err="1" smtClean="0"/>
              <a:t>achievements</a:t>
            </a:r>
            <a:endParaRPr lang="de-DE" altLang="de-DE" sz="2500" dirty="0" smtClean="0"/>
          </a:p>
        </p:txBody>
      </p:sp>
      <p:grpSp>
        <p:nvGrpSpPr>
          <p:cNvPr id="20" name="Gruppieren 19"/>
          <p:cNvGrpSpPr>
            <a:grpSpLocks noChangeAspect="1"/>
          </p:cNvGrpSpPr>
          <p:nvPr/>
        </p:nvGrpSpPr>
        <p:grpSpPr>
          <a:xfrm>
            <a:off x="251520" y="1701288"/>
            <a:ext cx="6470282" cy="4320000"/>
            <a:chOff x="809086" y="985683"/>
            <a:chExt cx="7524003" cy="4988054"/>
          </a:xfrm>
        </p:grpSpPr>
        <p:pic>
          <p:nvPicPr>
            <p:cNvPr id="21" name="Picture 2" descr="Q:\CM_SAF\Science\WGradiation\RAD-Presentations\GCOS-meeting\Wild2013_energy_flows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086" y="985683"/>
              <a:ext cx="7524003" cy="4988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Abgerundetes Rechteck 21"/>
            <p:cNvSpPr/>
            <p:nvPr/>
          </p:nvSpPr>
          <p:spPr bwMode="auto">
            <a:xfrm>
              <a:off x="1247082" y="1247104"/>
              <a:ext cx="1237356" cy="1125160"/>
            </a:xfrm>
            <a:prstGeom prst="roundRect">
              <a:avLst/>
            </a:prstGeom>
            <a:noFill/>
            <a:ln w="31750" cap="flat" cmpd="sng" algn="ctr">
              <a:solidFill>
                <a:schemeClr val="accent6">
                  <a:alpha val="6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3" name="Abgerundetes Rechteck 22"/>
            <p:cNvSpPr/>
            <p:nvPr/>
          </p:nvSpPr>
          <p:spPr bwMode="auto">
            <a:xfrm>
              <a:off x="3261681" y="1255729"/>
              <a:ext cx="1309406" cy="1126800"/>
            </a:xfrm>
            <a:prstGeom prst="roundRect">
              <a:avLst/>
            </a:prstGeom>
            <a:noFill/>
            <a:ln w="31750" cap="flat" cmpd="sng" algn="ctr">
              <a:solidFill>
                <a:schemeClr val="accent6">
                  <a:alpha val="6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4" name="Abgerundetes Rechteck 23"/>
            <p:cNvSpPr/>
            <p:nvPr/>
          </p:nvSpPr>
          <p:spPr bwMode="auto">
            <a:xfrm>
              <a:off x="6372191" y="1255729"/>
              <a:ext cx="1382955" cy="1126800"/>
            </a:xfrm>
            <a:prstGeom prst="roundRect">
              <a:avLst/>
            </a:prstGeom>
            <a:noFill/>
            <a:ln w="31750" cap="flat" cmpd="sng" algn="ctr">
              <a:solidFill>
                <a:schemeClr val="accent6">
                  <a:alpha val="6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5" name="Abgerundetes Rechteck 24"/>
            <p:cNvSpPr/>
            <p:nvPr/>
          </p:nvSpPr>
          <p:spPr bwMode="auto">
            <a:xfrm>
              <a:off x="5132717" y="4775757"/>
              <a:ext cx="1362974" cy="1174724"/>
            </a:xfrm>
            <a:prstGeom prst="roundRect">
              <a:avLst/>
            </a:prstGeom>
            <a:noFill/>
            <a:ln w="31750" cap="flat" cmpd="sng" algn="ctr">
              <a:solidFill>
                <a:schemeClr val="accent6">
                  <a:alpha val="6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6" name="Abgerundetes Rechteck 25"/>
            <p:cNvSpPr/>
            <p:nvPr/>
          </p:nvSpPr>
          <p:spPr bwMode="auto">
            <a:xfrm>
              <a:off x="6657195" y="4775757"/>
              <a:ext cx="1270481" cy="1174724"/>
            </a:xfrm>
            <a:prstGeom prst="roundRect">
              <a:avLst/>
            </a:prstGeom>
            <a:noFill/>
            <a:ln w="31750" cap="flat" cmpd="sng" algn="ctr">
              <a:solidFill>
                <a:schemeClr val="accent6">
                  <a:alpha val="6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7" name="Abgerundetes Rechteck 26"/>
            <p:cNvSpPr/>
            <p:nvPr/>
          </p:nvSpPr>
          <p:spPr bwMode="auto">
            <a:xfrm>
              <a:off x="1877037" y="4248743"/>
              <a:ext cx="1734497" cy="1724993"/>
            </a:xfrm>
            <a:prstGeom prst="roundRect">
              <a:avLst/>
            </a:prstGeom>
            <a:noFill/>
            <a:ln w="31750" cap="flat" cmpd="sng" algn="ctr">
              <a:solidFill>
                <a:schemeClr val="accent6">
                  <a:alpha val="6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8" name="Abgerundetes Rechteck 27"/>
            <p:cNvSpPr/>
            <p:nvPr/>
          </p:nvSpPr>
          <p:spPr bwMode="auto">
            <a:xfrm flipH="1">
              <a:off x="3877336" y="2625532"/>
              <a:ext cx="2342308" cy="1140132"/>
            </a:xfrm>
            <a:prstGeom prst="roundRect">
              <a:avLst/>
            </a:prstGeom>
            <a:noFill/>
            <a:ln w="31750" cap="flat" cmpd="sng" algn="ctr">
              <a:solidFill>
                <a:schemeClr val="accent6">
                  <a:alpha val="6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" name="Abgerundetes Rechteck 28"/>
            <p:cNvSpPr/>
            <p:nvPr/>
          </p:nvSpPr>
          <p:spPr bwMode="auto">
            <a:xfrm>
              <a:off x="3782499" y="3765663"/>
              <a:ext cx="599719" cy="757237"/>
            </a:xfrm>
            <a:prstGeom prst="roundRect">
              <a:avLst/>
            </a:prstGeom>
            <a:noFill/>
            <a:ln w="31750" cap="flat" cmpd="sng" algn="ctr">
              <a:solidFill>
                <a:schemeClr val="accent6">
                  <a:alpha val="6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" name="Abgerundetes Rechteck 29"/>
            <p:cNvSpPr/>
            <p:nvPr/>
          </p:nvSpPr>
          <p:spPr bwMode="auto">
            <a:xfrm>
              <a:off x="3654665" y="5420081"/>
              <a:ext cx="470824" cy="553656"/>
            </a:xfrm>
            <a:prstGeom prst="roundRect">
              <a:avLst/>
            </a:prstGeom>
            <a:noFill/>
            <a:ln w="31750" cap="flat" cmpd="sng" algn="ctr">
              <a:solidFill>
                <a:schemeClr val="accent6">
                  <a:alpha val="6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4283968" y="6052918"/>
            <a:ext cx="22551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Source: Wild et al., 2013</a:t>
            </a:r>
            <a:endParaRPr lang="de-DE" sz="1000" dirty="0"/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6745673" y="1052736"/>
            <a:ext cx="2398327" cy="882431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500" kern="0" dirty="0" smtClean="0"/>
              <a:t>CM SAF CDRs</a:t>
            </a:r>
          </a:p>
          <a:p>
            <a:pPr eaLnBrk="1" hangingPunct="1"/>
            <a:r>
              <a:rPr lang="de-DE" altLang="de-DE" sz="2500" kern="0" dirty="0" err="1" smtClean="0"/>
              <a:t>available</a:t>
            </a:r>
            <a:endParaRPr lang="de-DE" altLang="de-DE" sz="2500" kern="0" dirty="0" smtClean="0"/>
          </a:p>
        </p:txBody>
      </p:sp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6732240" y="1991309"/>
            <a:ext cx="2448272" cy="4307830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500" kern="0" dirty="0" smtClean="0">
                <a:solidFill>
                  <a:srgbClr val="FF0000"/>
                </a:solidFill>
              </a:rPr>
              <a:t>CLAAS-2</a:t>
            </a:r>
          </a:p>
          <a:p>
            <a:pPr eaLnBrk="1" hangingPunct="1"/>
            <a:r>
              <a:rPr lang="de-DE" altLang="de-DE" sz="2500" kern="0" dirty="0" smtClean="0">
                <a:solidFill>
                  <a:srgbClr val="FF0000"/>
                </a:solidFill>
              </a:rPr>
              <a:t>CLARA-A2</a:t>
            </a:r>
          </a:p>
          <a:p>
            <a:pPr eaLnBrk="1" hangingPunct="1"/>
            <a:r>
              <a:rPr lang="de-DE" altLang="de-DE" sz="2500" kern="0" dirty="0" smtClean="0">
                <a:solidFill>
                  <a:srgbClr val="FF0000"/>
                </a:solidFill>
              </a:rPr>
              <a:t>FCDR MW</a:t>
            </a:r>
          </a:p>
          <a:p>
            <a:pPr eaLnBrk="1" hangingPunct="1"/>
            <a:r>
              <a:rPr lang="de-DE" altLang="de-DE" sz="2500" kern="0" dirty="0" smtClean="0">
                <a:solidFill>
                  <a:srgbClr val="FF0000"/>
                </a:solidFill>
              </a:rPr>
              <a:t>HOAPS</a:t>
            </a:r>
          </a:p>
          <a:p>
            <a:pPr eaLnBrk="1" hangingPunct="1"/>
            <a:r>
              <a:rPr lang="de-DE" altLang="de-DE" sz="2500" kern="0" dirty="0" smtClean="0">
                <a:solidFill>
                  <a:srgbClr val="FF0000"/>
                </a:solidFill>
              </a:rPr>
              <a:t>SARAH-2</a:t>
            </a:r>
          </a:p>
          <a:p>
            <a:pPr eaLnBrk="1" hangingPunct="1"/>
            <a:r>
              <a:rPr lang="de-DE" altLang="de-DE" sz="2500" kern="0" dirty="0" smtClean="0">
                <a:solidFill>
                  <a:srgbClr val="FF0000"/>
                </a:solidFill>
              </a:rPr>
              <a:t>COMET</a:t>
            </a:r>
          </a:p>
          <a:p>
            <a:pPr eaLnBrk="1" hangingPunct="1"/>
            <a:r>
              <a:rPr lang="de-DE" altLang="de-DE" sz="2500" kern="0" dirty="0" smtClean="0">
                <a:solidFill>
                  <a:srgbClr val="FF0000"/>
                </a:solidFill>
              </a:rPr>
              <a:t>SUMET</a:t>
            </a:r>
          </a:p>
          <a:p>
            <a:pPr eaLnBrk="1" hangingPunct="1"/>
            <a:r>
              <a:rPr lang="de-DE" altLang="de-DE" sz="2500" kern="0" dirty="0" smtClean="0">
                <a:solidFill>
                  <a:srgbClr val="FF0000"/>
                </a:solidFill>
              </a:rPr>
              <a:t>TOA Rad</a:t>
            </a:r>
          </a:p>
          <a:p>
            <a:pPr eaLnBrk="1" hangingPunct="1"/>
            <a:r>
              <a:rPr lang="de-DE" altLang="de-DE" sz="2500" kern="0" dirty="0" smtClean="0">
                <a:solidFill>
                  <a:srgbClr val="FF0000"/>
                </a:solidFill>
              </a:rPr>
              <a:t>Aerosols</a:t>
            </a:r>
          </a:p>
          <a:p>
            <a:pPr eaLnBrk="1" hangingPunct="1"/>
            <a:r>
              <a:rPr lang="de-DE" altLang="de-DE" sz="2500" kern="0" dirty="0" smtClean="0">
                <a:solidFill>
                  <a:srgbClr val="FF0000"/>
                </a:solidFill>
              </a:rPr>
              <a:t>UTH</a:t>
            </a:r>
          </a:p>
        </p:txBody>
      </p:sp>
    </p:spTree>
    <p:extLst>
      <p:ext uri="{BB962C8B-B14F-4D97-AF65-F5344CB8AC3E}">
        <p14:creationId xmlns:p14="http://schemas.microsoft.com/office/powerpoint/2010/main" val="27742355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-5631" y="1671638"/>
            <a:ext cx="9144000" cy="4566592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de-DE" kern="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" name="Titel 1"/>
          <p:cNvSpPr txBox="1">
            <a:spLocks/>
          </p:cNvSpPr>
          <p:nvPr/>
        </p:nvSpPr>
        <p:spPr bwMode="auto">
          <a:xfrm>
            <a:off x="400534" y="1239838"/>
            <a:ext cx="86359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20 % of Climate Data Records from CM SAF</a:t>
            </a:r>
            <a:endParaRPr lang="de-DE" sz="20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94074" y="1870738"/>
            <a:ext cx="5246052" cy="276999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pPr algn="l"/>
            <a:r>
              <a:rPr lang="en-GB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CEOS </a:t>
            </a:r>
            <a:r>
              <a:rPr lang="en-GB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&amp; CGMS WG Climate ECV Inventory</a:t>
            </a:r>
          </a:p>
        </p:txBody>
      </p:sp>
      <p:sp>
        <p:nvSpPr>
          <p:cNvPr id="15" name="Rechteck 14"/>
          <p:cNvSpPr/>
          <p:nvPr/>
        </p:nvSpPr>
        <p:spPr>
          <a:xfrm>
            <a:off x="2286000" y="-1809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/>
              <a:t> 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34817" name="Gleichschenkliges Dreieck 34816"/>
          <p:cNvSpPr/>
          <p:nvPr/>
        </p:nvSpPr>
        <p:spPr bwMode="auto">
          <a:xfrm rot="10800000">
            <a:off x="145092" y="2081320"/>
            <a:ext cx="370255" cy="231126"/>
          </a:xfrm>
          <a:prstGeom prst="triangle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hangingPunct="0"/>
            <a:endParaRPr lang="de-DE" ker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7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6761956" y="6474460"/>
            <a:ext cx="2133600" cy="2476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Page </a:t>
            </a:r>
            <a:fld id="{69B45E2C-77DA-462B-8BDD-5294642DF06C}" type="slidenum">
              <a:rPr lang="de-DE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defRPr/>
              </a:pPr>
              <a:t>9</a:t>
            </a:fld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25" name="Diagramm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7552224"/>
              </p:ext>
            </p:extLst>
          </p:nvPr>
        </p:nvGraphicFramePr>
        <p:xfrm>
          <a:off x="3856037" y="2231754"/>
          <a:ext cx="4976255" cy="3861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6" name="Picture 2" descr="C:\Users\ngromotk\Desktop\CEOS.jpg">
            <a:hlinkClick r:id="rId3" action="ppaction://hlinksldjump" tooltip="/c Commitee on Earth Observation Satellites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" y="3429000"/>
            <a:ext cx="1844675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ngromotk\Desktop\CGMS.png">
            <a:hlinkClick r:id="rId5" tooltip="Coordination Group for Meteorological Satellites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5" y="3503519"/>
            <a:ext cx="671512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 descr="C:\Users\ngromotk\Desktop\GCOS.png">
            <a:hlinkClick r:id="rId7" tooltip="Global Climate Observing System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17"/>
          <a:stretch>
            <a:fillRect/>
          </a:stretch>
        </p:blipFill>
        <p:spPr bwMode="auto">
          <a:xfrm>
            <a:off x="746919" y="4581128"/>
            <a:ext cx="2773362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feld 13"/>
          <p:cNvSpPr txBox="1">
            <a:spLocks noChangeArrowheads="1"/>
          </p:cNvSpPr>
          <p:nvPr/>
        </p:nvSpPr>
        <p:spPr bwMode="auto">
          <a:xfrm>
            <a:off x="769144" y="5300266"/>
            <a:ext cx="27273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600" u="sng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</a:t>
            </a:r>
            <a:r>
              <a:rPr lang="de-DE" altLang="de-DE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ssential </a:t>
            </a:r>
            <a:r>
              <a:rPr lang="de-DE" altLang="de-DE" sz="1600" u="sng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</a:t>
            </a:r>
            <a:r>
              <a:rPr lang="de-DE" altLang="de-DE" sz="16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limate</a:t>
            </a:r>
            <a:r>
              <a:rPr lang="de-DE" altLang="de-DE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de-DE" sz="1600" u="sng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</a:t>
            </a:r>
            <a:r>
              <a:rPr lang="de-DE" altLang="de-DE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ariables</a:t>
            </a:r>
          </a:p>
        </p:txBody>
      </p:sp>
    </p:spTree>
    <p:extLst>
      <p:ext uri="{BB962C8B-B14F-4D97-AF65-F5344CB8AC3E}">
        <p14:creationId xmlns:p14="http://schemas.microsoft.com/office/powerpoint/2010/main" val="11335641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2D4B9B"/>
    </a:dk2>
    <a:lt2>
      <a:srgbClr val="D2E1F5"/>
    </a:lt2>
    <a:accent1>
      <a:srgbClr val="96B9DC"/>
    </a:accent1>
    <a:accent2>
      <a:srgbClr val="E10019"/>
    </a:accent2>
    <a:accent3>
      <a:srgbClr val="FFFFFF"/>
    </a:accent3>
    <a:accent4>
      <a:srgbClr val="000000"/>
    </a:accent4>
    <a:accent5>
      <a:srgbClr val="C9D9EB"/>
    </a:accent5>
    <a:accent6>
      <a:srgbClr val="CC0016"/>
    </a:accent6>
    <a:hlink>
      <a:srgbClr val="2D4B9B"/>
    </a:hlink>
    <a:folHlink>
      <a:srgbClr val="96B9DC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2D4B9B"/>
    </a:dk2>
    <a:lt2>
      <a:srgbClr val="D2E1F5"/>
    </a:lt2>
    <a:accent1>
      <a:srgbClr val="96B9DC"/>
    </a:accent1>
    <a:accent2>
      <a:srgbClr val="E10019"/>
    </a:accent2>
    <a:accent3>
      <a:srgbClr val="FFFFFF"/>
    </a:accent3>
    <a:accent4>
      <a:srgbClr val="000000"/>
    </a:accent4>
    <a:accent5>
      <a:srgbClr val="C9D9EB"/>
    </a:accent5>
    <a:accent6>
      <a:srgbClr val="CC0016"/>
    </a:accent6>
    <a:hlink>
      <a:srgbClr val="2D4B9B"/>
    </a:hlink>
    <a:folHlink>
      <a:srgbClr val="96B9DC"/>
    </a:folHlink>
  </a:clrScheme>
  <a:fontScheme name="DWD Standard Master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2D4B9B"/>
    </a:dk2>
    <a:lt2>
      <a:srgbClr val="D2E1F5"/>
    </a:lt2>
    <a:accent1>
      <a:srgbClr val="96B9DC"/>
    </a:accent1>
    <a:accent2>
      <a:srgbClr val="E10019"/>
    </a:accent2>
    <a:accent3>
      <a:srgbClr val="FFFFFF"/>
    </a:accent3>
    <a:accent4>
      <a:srgbClr val="000000"/>
    </a:accent4>
    <a:accent5>
      <a:srgbClr val="C9D9EB"/>
    </a:accent5>
    <a:accent6>
      <a:srgbClr val="CC0016"/>
    </a:accent6>
    <a:hlink>
      <a:srgbClr val="2D4B9B"/>
    </a:hlink>
    <a:folHlink>
      <a:srgbClr val="96B9DC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2D4B9B"/>
    </a:dk2>
    <a:lt2>
      <a:srgbClr val="D2E1F5"/>
    </a:lt2>
    <a:accent1>
      <a:srgbClr val="96B9DC"/>
    </a:accent1>
    <a:accent2>
      <a:srgbClr val="E10019"/>
    </a:accent2>
    <a:accent3>
      <a:srgbClr val="FFFFFF"/>
    </a:accent3>
    <a:accent4>
      <a:srgbClr val="000000"/>
    </a:accent4>
    <a:accent5>
      <a:srgbClr val="C9D9EB"/>
    </a:accent5>
    <a:accent6>
      <a:srgbClr val="CC0016"/>
    </a:accent6>
    <a:hlink>
      <a:srgbClr val="2D4B9B"/>
    </a:hlink>
    <a:folHlink>
      <a:srgbClr val="96B9DC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2D4B9B"/>
    </a:dk2>
    <a:lt2>
      <a:srgbClr val="D2E1F5"/>
    </a:lt2>
    <a:accent1>
      <a:srgbClr val="96B9DC"/>
    </a:accent1>
    <a:accent2>
      <a:srgbClr val="E10019"/>
    </a:accent2>
    <a:accent3>
      <a:srgbClr val="FFFFFF"/>
    </a:accent3>
    <a:accent4>
      <a:srgbClr val="000000"/>
    </a:accent4>
    <a:accent5>
      <a:srgbClr val="C9D9EB"/>
    </a:accent5>
    <a:accent6>
      <a:srgbClr val="CC0016"/>
    </a:accent6>
    <a:hlink>
      <a:srgbClr val="2D4B9B"/>
    </a:hlink>
    <a:folHlink>
      <a:srgbClr val="96B9D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847</Words>
  <Application>Microsoft Office PowerPoint</Application>
  <PresentationFormat>Bildschirmpräsentation (4:3)</PresentationFormat>
  <Paragraphs>187</Paragraphs>
  <Slides>15</Slides>
  <Notes>10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6" baseType="lpstr">
      <vt:lpstr>DWD Standard Master</vt:lpstr>
      <vt:lpstr>Climate Monitoring SAF: An overview  R. Hollmann and CM SAF team</vt:lpstr>
      <vt:lpstr>Overview</vt:lpstr>
      <vt:lpstr>Personal background </vt:lpstr>
      <vt:lpstr>International Effort: EUMETSAT SAF network</vt:lpstr>
      <vt:lpstr>PowerPoint-Präsentation</vt:lpstr>
      <vt:lpstr>PowerPoint-Präsentation</vt:lpstr>
      <vt:lpstr>PowerPoint-Präsentation</vt:lpstr>
      <vt:lpstr>CM SAF Products and achievements</vt:lpstr>
      <vt:lpstr>PowerPoint-Präsentation</vt:lpstr>
      <vt:lpstr>CLARA-A1 / CLARA A2 released in early 2017</vt:lpstr>
      <vt:lpstr>FCDR SSM/I, SSMIS, SMMR released in 2017</vt:lpstr>
      <vt:lpstr>PowerPoint-Präsentation</vt:lpstr>
      <vt:lpstr>PowerPoint-Präsentation</vt:lpstr>
      <vt:lpstr>PowerPoint-Präsentation</vt:lpstr>
      <vt:lpstr>Conclusion CM SAF</vt:lpstr>
    </vt:vector>
  </TitlesOfParts>
  <Company>mpm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Administrator</dc:creator>
  <cp:lastModifiedBy>Hollmann Rainer</cp:lastModifiedBy>
  <cp:revision>582</cp:revision>
  <cp:lastPrinted>2016-03-11T09:25:44Z</cp:lastPrinted>
  <dcterms:created xsi:type="dcterms:W3CDTF">2006-12-01T09:57:45Z</dcterms:created>
  <dcterms:modified xsi:type="dcterms:W3CDTF">2018-03-06T08:48:39Z</dcterms:modified>
</cp:coreProperties>
</file>