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 Target="docProps/thumbnail.jpeg" Type="http://schemas.openxmlformats.org/package/2006/relationships/metadata/thumbnail"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1" r:id="rId2"/>
  </p:sldMasterIdLst>
  <p:notesMasterIdLst>
    <p:notesMasterId r:id="rId21"/>
  </p:notesMasterIdLst>
  <p:sldIdLst>
    <p:sldId id="287" r:id="rId3"/>
    <p:sldId id="289" r:id="rId4"/>
    <p:sldId id="318" r:id="rId5"/>
    <p:sldId id="316" r:id="rId6"/>
    <p:sldId id="319" r:id="rId7"/>
    <p:sldId id="313" r:id="rId8"/>
    <p:sldId id="314" r:id="rId9"/>
    <p:sldId id="296" r:id="rId10"/>
    <p:sldId id="315" r:id="rId11"/>
    <p:sldId id="298" r:id="rId12"/>
    <p:sldId id="320" r:id="rId13"/>
    <p:sldId id="321" r:id="rId14"/>
    <p:sldId id="322" r:id="rId15"/>
    <p:sldId id="323" r:id="rId16"/>
    <p:sldId id="324" r:id="rId17"/>
    <p:sldId id="300" r:id="rId18"/>
    <p:sldId id="301" r:id="rId19"/>
    <p:sldId id="32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22" autoAdjust="0"/>
  </p:normalViewPr>
  <p:slideViewPr>
    <p:cSldViewPr snapToGrid="0" snapToObjects="1" showGuides="1">
      <p:cViewPr varScale="1">
        <p:scale>
          <a:sx n="101" d="100"/>
          <a:sy n="101" d="100"/>
        </p:scale>
        <p:origin x="850" y="72"/>
      </p:cViewPr>
      <p:guideLst>
        <p:guide orient="horz" pos="1620"/>
        <p:guide pos="2880"/>
      </p:guideLst>
    </p:cSldViewPr>
  </p:slideViewPr>
  <p:notesTextViewPr>
    <p:cViewPr>
      <p:scale>
        <a:sx n="100" d="100"/>
        <a:sy n="100" d="100"/>
      </p:scale>
      <p:origin x="0" y="0"/>
    </p:cViewPr>
  </p:notesTextViewPr>
  <p:sorterViewPr>
    <p:cViewPr>
      <p:scale>
        <a:sx n="132" d="100"/>
        <a:sy n="132" d="100"/>
      </p:scale>
      <p:origin x="0" y="2248"/>
    </p:cViewPr>
  </p:sorterViewPr>
  <p:gridSpacing cx="72008" cy="72008"/>
</p:viewPr>
</file>

<file path=ppt/_rels/presentation.xml.rels><?xml version="1.0" encoding="UTF-8" ?><Relationships xmlns="http://schemas.openxmlformats.org/package/2006/relationships"><Relationship Target="slides/slide6.xml" Type="http://schemas.openxmlformats.org/officeDocument/2006/relationships/slide" Id="rId8"></Relationship><Relationship Target="slides/slide11.xml" Type="http://schemas.openxmlformats.org/officeDocument/2006/relationships/slide" Id="rId13"></Relationship><Relationship Target="slides/slide16.xml" Type="http://schemas.openxmlformats.org/officeDocument/2006/relationships/slide" Id="rId18"></Relationship><Relationship Target="slides/slide1.xml" Type="http://schemas.openxmlformats.org/officeDocument/2006/relationships/slide" Id="rId3"></Relationship><Relationship Target="notesMasters/notesMaster1.xml" Type="http://schemas.openxmlformats.org/officeDocument/2006/relationships/notesMaster" Id="rId21"></Relationship><Relationship Target="slides/slide5.xml" Type="http://schemas.openxmlformats.org/officeDocument/2006/relationships/slide" Id="rId7"></Relationship><Relationship Target="slides/slide10.xml" Type="http://schemas.openxmlformats.org/officeDocument/2006/relationships/slide" Id="rId12"></Relationship><Relationship Target="slides/slide15.xml" Type="http://schemas.openxmlformats.org/officeDocument/2006/relationships/slide" Id="rId17"></Relationship><Relationship Target="tableStyles.xml" Type="http://schemas.openxmlformats.org/officeDocument/2006/relationships/tableStyles" Id="rId25"></Relationship><Relationship Target="slideMasters/slideMaster2.xml" Type="http://schemas.openxmlformats.org/officeDocument/2006/relationships/slideMaster" Id="rId2"></Relationship><Relationship Target="slides/slide14.xml" Type="http://schemas.openxmlformats.org/officeDocument/2006/relationships/slide" Id="rId16"></Relationship><Relationship Target="slides/slide18.xml" Type="http://schemas.openxmlformats.org/officeDocument/2006/relationships/slide" Id="rId20"></Relationship><Relationship Target="slideMasters/slideMaster1.xml" Type="http://schemas.openxmlformats.org/officeDocument/2006/relationships/slideMaster" Id="rId1"></Relationship><Relationship Target="slides/slide4.xml" Type="http://schemas.openxmlformats.org/officeDocument/2006/relationships/slide" Id="rId6"></Relationship><Relationship Target="slides/slide9.xml" Type="http://schemas.openxmlformats.org/officeDocument/2006/relationships/slide" Id="rId11"></Relationship><Relationship Target="theme/theme1.xml" Type="http://schemas.openxmlformats.org/officeDocument/2006/relationships/theme" Id="rId24"></Relationship><Relationship Target="slides/slide3.xml" Type="http://schemas.openxmlformats.org/officeDocument/2006/relationships/slide" Id="rId5"></Relationship><Relationship Target="slides/slide13.xml" Type="http://schemas.openxmlformats.org/officeDocument/2006/relationships/slide" Id="rId15"></Relationship><Relationship Target="viewProps.xml" Type="http://schemas.openxmlformats.org/officeDocument/2006/relationships/viewProps" Id="rId23"></Relationship><Relationship Target="slides/slide8.xml" Type="http://schemas.openxmlformats.org/officeDocument/2006/relationships/slide" Id="rId10"></Relationship><Relationship Target="slides/slide17.xml" Type="http://schemas.openxmlformats.org/officeDocument/2006/relationships/slide" Id="rId19"></Relationship><Relationship Target="slides/slide2.xml" Type="http://schemas.openxmlformats.org/officeDocument/2006/relationships/slide" Id="rId4"></Relationship><Relationship Target="slides/slide7.xml" Type="http://schemas.openxmlformats.org/officeDocument/2006/relationships/slide" Id="rId9"></Relationship><Relationship Target="slides/slide12.xml" Type="http://schemas.openxmlformats.org/officeDocument/2006/relationships/slide" Id="rId14"></Relationship><Relationship Target="presProps.xml" Type="http://schemas.openxmlformats.org/officeDocument/2006/relationships/presProps" Id="rId22"></Relationship></Relationships>
</file>

<file path=ppt/charts/_rels/chart1.xml.rels><?xml version="1.0" encoding="UTF-8" standalone="yes"?>
<Relationships xmlns="http://schemas.openxmlformats.org/package/2006/relationships"><Relationship Id="rId1" Type="http://schemas.openxmlformats.org/officeDocument/2006/relationships/oleObject" Target="file:///C:\Users\Nunes\Dropbox\EUMETSAT_work\CEOS_CGMS_WGClimate\WGClimate\7.Meeting_02.2017\Statistics_agenci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Nunes\Dropbox\EUMETSAT_work\CEOS_CGMS_WGClimate\GapAnalysis\Statistics_datasets_verifi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unes\Dropbox\EUMETSAT_work\CEOS_CGMS_WGClimate\GapAnalysis\Statistics_datasets_verifi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solidFill>
                  <a:schemeClr val="bg1">
                    <a:lumMod val="50000"/>
                  </a:schemeClr>
                </a:solidFill>
              </a:defRPr>
            </a:pPr>
            <a:r>
              <a:rPr lang="en-US" sz="1600">
                <a:solidFill>
                  <a:schemeClr val="bg1">
                    <a:lumMod val="50000"/>
                  </a:schemeClr>
                </a:solidFill>
              </a:rPr>
              <a:t>Total</a:t>
            </a:r>
            <a:r>
              <a:rPr lang="en-US" sz="1600" baseline="0">
                <a:solidFill>
                  <a:schemeClr val="bg1">
                    <a:lumMod val="50000"/>
                  </a:schemeClr>
                </a:solidFill>
              </a:rPr>
              <a:t> c</a:t>
            </a:r>
            <a:r>
              <a:rPr lang="en-US" sz="1600">
                <a:solidFill>
                  <a:schemeClr val="bg1">
                    <a:lumMod val="50000"/>
                  </a:schemeClr>
                </a:solidFill>
              </a:rPr>
              <a:t>ontribution per Agency (%)</a:t>
            </a:r>
          </a:p>
        </c:rich>
      </c:tx>
      <c:layout/>
      <c:overlay val="0"/>
    </c:title>
    <c:autoTitleDeleted val="0"/>
    <c:plotArea>
      <c:layout/>
      <c:pieChart>
        <c:varyColors val="1"/>
        <c:ser>
          <c:idx val="0"/>
          <c:order val="0"/>
          <c:dLbls>
            <c:dLbl>
              <c:idx val="0"/>
              <c:layout>
                <c:manualLayout>
                  <c:x val="-0.15864394226352024"/>
                  <c:y val="0.10494558683761659"/>
                </c:manualLayout>
              </c:layout>
              <c:tx>
                <c:rich>
                  <a:bodyPr/>
                  <a:lstStyle/>
                  <a:p>
                    <a:r>
                      <a:rPr lang="en-US">
                        <a:solidFill>
                          <a:schemeClr val="bg1"/>
                        </a:solidFill>
                      </a:rPr>
                      <a:t>NASA </a:t>
                    </a:r>
                  </a:p>
                </c:rich>
              </c:tx>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5011838993135933E-2"/>
                  <c:y val="-0.18134028210502801"/>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9.3580610929049748E-2"/>
                  <c:y val="-2.0303756994404482E-2"/>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8.2049407232822363E-2"/>
                  <c:y val="4.1715037418884014E-2"/>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8.4918704632620329E-2"/>
                  <c:y val="9.2668919982124537E-2"/>
                </c:manualLayout>
              </c:layout>
              <c:spPr/>
              <c:txPr>
                <a:bodyPr/>
                <a:lstStyle/>
                <a:p>
                  <a:pPr>
                    <a:defRPr>
                      <a:solidFill>
                        <a:schemeClr val="bg1"/>
                      </a:solidFill>
                    </a:defRPr>
                  </a:pPr>
                  <a:endParaRPr lang="en-US"/>
                </a:p>
              </c:txPr>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3.3543207855162085E-2"/>
                  <c:y val="2.5746206184658602E-2"/>
                </c:manualLayout>
              </c:layout>
              <c:tx>
                <c:rich>
                  <a:bodyPr/>
                  <a:lstStyle/>
                  <a:p>
                    <a:pPr>
                      <a:defRPr>
                        <a:solidFill>
                          <a:sysClr val="windowText" lastClr="000000"/>
                        </a:solidFill>
                      </a:defRPr>
                    </a:pPr>
                    <a:r>
                      <a:rPr lang="en-US">
                        <a:solidFill>
                          <a:sysClr val="windowText" lastClr="000000"/>
                        </a:solidFill>
                      </a:rPr>
                      <a:t>EC / C3S</a:t>
                    </a:r>
                  </a:p>
                </c:rich>
              </c:tx>
              <c:spPr/>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17108847454763695"/>
                  <c:y val="3.4147170452614923E-3"/>
                </c:manualLayout>
              </c:layout>
              <c:showLegendKey val="0"/>
              <c:showVal val="0"/>
              <c:showCatName val="1"/>
              <c:showSerName val="0"/>
              <c:showPercent val="0"/>
              <c:showBubbleSize val="0"/>
              <c:extLst>
                <c:ext xmlns:c15="http://schemas.microsoft.com/office/drawing/2012/chart" uri="{CE6537A1-D6FC-4f65-9D91-7224C49458BB}">
                  <c15:layout/>
                </c:ext>
              </c:extLst>
            </c:dLbl>
            <c:dLbl>
              <c:idx val="14"/>
              <c:layout>
                <c:manualLayout>
                  <c:x val="0.1894157917760321"/>
                  <c:y val="2.6982949549442452E-2"/>
                </c:manualLayout>
              </c:layout>
              <c:showLegendKey val="0"/>
              <c:showVal val="0"/>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'Sheet1 (2)'!$A$2:$A$13</c:f>
              <c:strCache>
                <c:ptCount val="12"/>
                <c:pt idx="0">
                  <c:v>NASA</c:v>
                </c:pt>
                <c:pt idx="1">
                  <c:v>EUMETSAT / SAFs</c:v>
                </c:pt>
                <c:pt idx="2">
                  <c:v>CNES</c:v>
                </c:pt>
                <c:pt idx="3">
                  <c:v>ESA</c:v>
                </c:pt>
                <c:pt idx="4">
                  <c:v>NOAA</c:v>
                </c:pt>
                <c:pt idx="5">
                  <c:v>EC/C3S</c:v>
                </c:pt>
                <c:pt idx="6">
                  <c:v>UKSA</c:v>
                </c:pt>
                <c:pt idx="7">
                  <c:v>USGS</c:v>
                </c:pt>
                <c:pt idx="8">
                  <c:v>CSA</c:v>
                </c:pt>
                <c:pt idx="9">
                  <c:v>JMA</c:v>
                </c:pt>
                <c:pt idx="10">
                  <c:v>JAXA</c:v>
                </c:pt>
                <c:pt idx="11">
                  <c:v>Others</c:v>
                </c:pt>
              </c:strCache>
            </c:strRef>
          </c:cat>
          <c:val>
            <c:numRef>
              <c:f>'Sheet1 (2)'!$B$2:$B$13</c:f>
              <c:numCache>
                <c:formatCode>General</c:formatCode>
                <c:ptCount val="12"/>
                <c:pt idx="0">
                  <c:v>372</c:v>
                </c:pt>
                <c:pt idx="1">
                  <c:v>254</c:v>
                </c:pt>
                <c:pt idx="2">
                  <c:v>81</c:v>
                </c:pt>
                <c:pt idx="3">
                  <c:v>81</c:v>
                </c:pt>
                <c:pt idx="4">
                  <c:v>59</c:v>
                </c:pt>
                <c:pt idx="5">
                  <c:v>41</c:v>
                </c:pt>
                <c:pt idx="6">
                  <c:v>19</c:v>
                </c:pt>
                <c:pt idx="7">
                  <c:v>9</c:v>
                </c:pt>
                <c:pt idx="8">
                  <c:v>7</c:v>
                </c:pt>
                <c:pt idx="9">
                  <c:v>3</c:v>
                </c:pt>
                <c:pt idx="10">
                  <c:v>1</c:v>
                </c:pt>
                <c:pt idx="11">
                  <c:v>8</c:v>
                </c:pt>
              </c:numCache>
            </c:numRef>
          </c:val>
        </c:ser>
        <c:dLbls>
          <c:showLegendKey val="0"/>
          <c:showVal val="0"/>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Ocean (Current)</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45000"/>
                </a:schemeClr>
              </a:solidFill>
              <a:ln>
                <a:noFill/>
              </a:ln>
              <a:effectLst>
                <a:outerShdw blurRad="63500" sx="102000" sy="102000" algn="ctr" rotWithShape="0">
                  <a:prstClr val="black">
                    <a:alpha val="20000"/>
                  </a:prstClr>
                </a:outerShdw>
              </a:effectLst>
            </c:spPr>
          </c:dPt>
          <c:dPt>
            <c:idx val="1"/>
            <c:bubble3D val="0"/>
            <c:spPr>
              <a:solidFill>
                <a:schemeClr val="accent5">
                  <a:shade val="61000"/>
                </a:schemeClr>
              </a:solidFill>
              <a:ln>
                <a:noFill/>
              </a:ln>
              <a:effectLst>
                <a:outerShdw blurRad="63500" sx="102000" sy="102000" algn="ctr" rotWithShape="0">
                  <a:prstClr val="black">
                    <a:alpha val="20000"/>
                  </a:prstClr>
                </a:outerShdw>
              </a:effectLst>
            </c:spPr>
          </c:dPt>
          <c:dPt>
            <c:idx val="2"/>
            <c:bubble3D val="0"/>
            <c:spPr>
              <a:solidFill>
                <a:schemeClr val="accent5">
                  <a:shade val="76000"/>
                </a:schemeClr>
              </a:solidFill>
              <a:ln>
                <a:noFill/>
              </a:ln>
              <a:effectLst>
                <a:outerShdw blurRad="63500" sx="102000" sy="102000" algn="ctr" rotWithShape="0">
                  <a:prstClr val="black">
                    <a:alpha val="20000"/>
                  </a:prstClr>
                </a:outerShdw>
              </a:effectLst>
            </c:spPr>
          </c:dPt>
          <c:dPt>
            <c:idx val="3"/>
            <c:bubble3D val="0"/>
            <c:spPr>
              <a:solidFill>
                <a:schemeClr val="accent5">
                  <a:shade val="92000"/>
                </a:schemeClr>
              </a:solidFill>
              <a:ln>
                <a:noFill/>
              </a:ln>
              <a:effectLst>
                <a:outerShdw blurRad="63500" sx="102000" sy="102000" algn="ctr" rotWithShape="0">
                  <a:prstClr val="black">
                    <a:alpha val="20000"/>
                  </a:prstClr>
                </a:outerShdw>
              </a:effectLst>
            </c:spPr>
          </c:dPt>
          <c:dPt>
            <c:idx val="4"/>
            <c:bubble3D val="0"/>
            <c:spPr>
              <a:solidFill>
                <a:schemeClr val="accent5">
                  <a:tint val="93000"/>
                </a:schemeClr>
              </a:solidFill>
              <a:ln>
                <a:noFill/>
              </a:ln>
              <a:effectLst>
                <a:outerShdw blurRad="63500" sx="102000" sy="102000" algn="ctr" rotWithShape="0">
                  <a:prstClr val="black">
                    <a:alpha val="20000"/>
                  </a:prstClr>
                </a:outerShdw>
              </a:effectLst>
            </c:spPr>
          </c:dPt>
          <c:dPt>
            <c:idx val="5"/>
            <c:bubble3D val="0"/>
            <c:spPr>
              <a:solidFill>
                <a:schemeClr val="accent5">
                  <a:tint val="77000"/>
                </a:schemeClr>
              </a:solidFill>
              <a:ln>
                <a:noFill/>
              </a:ln>
              <a:effectLst>
                <a:outerShdw blurRad="63500" sx="102000" sy="102000" algn="ctr" rotWithShape="0">
                  <a:prstClr val="black">
                    <a:alpha val="20000"/>
                  </a:prstClr>
                </a:outerShdw>
              </a:effectLst>
            </c:spPr>
          </c:dPt>
          <c:dPt>
            <c:idx val="6"/>
            <c:bubble3D val="0"/>
            <c:spPr>
              <a:solidFill>
                <a:schemeClr val="accent5">
                  <a:tint val="62000"/>
                </a:schemeClr>
              </a:solidFill>
              <a:ln>
                <a:noFill/>
              </a:ln>
              <a:effectLst>
                <a:outerShdw blurRad="63500" sx="102000" sy="102000" algn="ctr" rotWithShape="0">
                  <a:prstClr val="black">
                    <a:alpha val="20000"/>
                  </a:prstClr>
                </a:outerShdw>
              </a:effectLst>
            </c:spPr>
          </c:dPt>
          <c:dPt>
            <c:idx val="7"/>
            <c:bubble3D val="0"/>
            <c:spPr>
              <a:solidFill>
                <a:schemeClr val="accent5">
                  <a:tint val="46000"/>
                </a:schemeClr>
              </a:solidFill>
              <a:ln>
                <a:noFill/>
              </a:ln>
              <a:effectLst>
                <a:outerShdw blurRad="63500" sx="102000" sy="102000" algn="ctr" rotWithShape="0">
                  <a:prstClr val="black">
                    <a:alpha val="20000"/>
                  </a:prstClr>
                </a:outerShdw>
              </a:effectLst>
            </c:spPr>
          </c:dPt>
          <c:dPt>
            <c:idx val="8"/>
            <c:bubble3D val="0"/>
            <c:spPr>
              <a:solidFill>
                <a:schemeClr val="accent5">
                  <a:tint val="30000"/>
                </a:schemeClr>
              </a:solidFill>
              <a:ln>
                <a:noFill/>
              </a:ln>
              <a:effectLst>
                <a:outerShdw blurRad="63500" sx="102000" sy="102000" algn="ctr" rotWithShape="0">
                  <a:prstClr val="black">
                    <a:alpha val="20000"/>
                  </a:prstClr>
                </a:outerShdw>
              </a:effectLst>
            </c:spPr>
          </c:dPt>
          <c:dPt>
            <c:idx val="9"/>
            <c:bubble3D val="0"/>
            <c:spPr>
              <a:solidFill>
                <a:schemeClr val="accent5">
                  <a:tint val="15000"/>
                </a:schemeClr>
              </a:solidFill>
              <a:ln>
                <a:noFill/>
              </a:ln>
              <a:effectLst>
                <a:outerShdw blurRad="63500" sx="102000" sy="102000" algn="ctr" rotWithShape="0">
                  <a:prstClr val="black">
                    <a:alpha val="20000"/>
                  </a:prstClr>
                </a:outerShdw>
              </a:effectLst>
            </c:spPr>
          </c:dPt>
          <c:dPt>
            <c:idx val="10"/>
            <c:bubble3D val="0"/>
            <c:spPr>
              <a:solidFill>
                <a:schemeClr val="accent5">
                  <a:tint val="99000"/>
                </a:schemeClr>
              </a:solidFill>
              <a:ln>
                <a:noFill/>
              </a:ln>
              <a:effectLst>
                <a:outerShdw blurRad="63500" sx="102000" sy="102000" algn="ctr" rotWithShape="0">
                  <a:prstClr val="black">
                    <a:alpha val="20000"/>
                  </a:prstClr>
                </a:outerShdw>
              </a:effectLst>
            </c:spPr>
          </c:dPt>
          <c:dPt>
            <c:idx val="11"/>
            <c:bubble3D val="0"/>
            <c:spPr>
              <a:solidFill>
                <a:schemeClr val="accent5">
                  <a:tint val="84000"/>
                </a:schemeClr>
              </a:solidFill>
              <a:ln>
                <a:noFill/>
              </a:ln>
              <a:effectLst>
                <a:outerShdw blurRad="63500" sx="102000" sy="102000" algn="ctr" rotWithShape="0">
                  <a:prstClr val="black">
                    <a:alpha val="20000"/>
                  </a:prstClr>
                </a:outerShdw>
              </a:effectLst>
            </c:spPr>
          </c:dPt>
          <c:dPt>
            <c:idx val="12"/>
            <c:bubble3D val="0"/>
            <c:spPr>
              <a:solidFill>
                <a:schemeClr val="accent5">
                  <a:tint val="68000"/>
                </a:schemeClr>
              </a:solidFill>
              <a:ln>
                <a:noFill/>
              </a:ln>
              <a:effectLst>
                <a:outerShdw blurRad="63500" sx="102000" sy="102000" algn="ctr" rotWithShape="0">
                  <a:prstClr val="black">
                    <a:alpha val="20000"/>
                  </a:prstClr>
                </a:outerShdw>
              </a:effectLst>
            </c:spPr>
          </c:dPt>
          <c:dLbls>
            <c:dLbl>
              <c:idx val="0"/>
              <c:layout>
                <c:manualLayout>
                  <c:x val="9.106830122591944E-2"/>
                  <c:y val="1.7452006980802792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6.3047285464097907E-2"/>
                  <c:y val="-1.396160558464229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3.5026269702276708E-2"/>
                  <c:y val="0.118673647469458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1.634559252772913E-2"/>
                  <c:y val="0.1151832460732984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12142440163455925"/>
                  <c:y val="-2.09424083769634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5.3706946876824285E-2"/>
                  <c:y val="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3.9696438995913623E-2"/>
                  <c:y val="-1.047120418848167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4.6701692936368944E-3"/>
                  <c:y val="1.047120418848167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7.7057793345008757E-2"/>
                  <c:y val="6.9808027923211171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12609457092819615"/>
                  <c:y val="-5.2356020942408377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4.4366608289550497E-2"/>
                  <c:y val="-1.047120418848180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3.5026269702276729E-2"/>
                  <c:y val="-3.8394415357766144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2.3350846468184472E-2"/>
                  <c:y val="1.047120418848164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'2017.09.01'!$B$133:$B$140</c:f>
              <c:strCache>
                <c:ptCount val="8"/>
                <c:pt idx="0">
                  <c:v>Ocean Colour</c:v>
                </c:pt>
                <c:pt idx="1">
                  <c:v>Ocean Surface Heat Flux</c:v>
                </c:pt>
                <c:pt idx="2">
                  <c:v>Ocean Surface Stress</c:v>
                </c:pt>
                <c:pt idx="3">
                  <c:v>Sea Ice</c:v>
                </c:pt>
                <c:pt idx="4">
                  <c:v>Sea Level</c:v>
                </c:pt>
                <c:pt idx="5">
                  <c:v>Sea State</c:v>
                </c:pt>
                <c:pt idx="6">
                  <c:v>(Sea-surface Salinity)</c:v>
                </c:pt>
                <c:pt idx="7">
                  <c:v>Sea Surface Temperature</c:v>
                </c:pt>
              </c:strCache>
            </c:strRef>
          </c:cat>
          <c:val>
            <c:numRef>
              <c:f>'2017.09.01'!$D$133:$D$140</c:f>
              <c:numCache>
                <c:formatCode>General</c:formatCode>
                <c:ptCount val="8"/>
                <c:pt idx="0">
                  <c:v>8</c:v>
                </c:pt>
                <c:pt idx="1">
                  <c:v>5</c:v>
                </c:pt>
                <c:pt idx="2">
                  <c:v>1</c:v>
                </c:pt>
                <c:pt idx="3">
                  <c:v>17</c:v>
                </c:pt>
                <c:pt idx="4">
                  <c:v>11</c:v>
                </c:pt>
                <c:pt idx="5">
                  <c:v>6</c:v>
                </c:pt>
                <c:pt idx="6">
                  <c:v>0</c:v>
                </c:pt>
                <c:pt idx="7">
                  <c:v>16</c:v>
                </c:pt>
              </c:numCache>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b="0" cap="none" baseline="0"/>
              <a:t>Ocean (Future)</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hade val="45000"/>
                </a:schemeClr>
              </a:solidFill>
              <a:ln>
                <a:noFill/>
              </a:ln>
              <a:effectLst>
                <a:outerShdw blurRad="63500" sx="102000" sy="102000" algn="ctr" rotWithShape="0">
                  <a:prstClr val="black">
                    <a:alpha val="20000"/>
                  </a:prstClr>
                </a:outerShdw>
              </a:effectLst>
            </c:spPr>
          </c:dPt>
          <c:dPt>
            <c:idx val="1"/>
            <c:bubble3D val="0"/>
            <c:spPr>
              <a:solidFill>
                <a:schemeClr val="accent5">
                  <a:shade val="61000"/>
                </a:schemeClr>
              </a:solidFill>
              <a:ln>
                <a:noFill/>
              </a:ln>
              <a:effectLst>
                <a:outerShdw blurRad="63500" sx="102000" sy="102000" algn="ctr" rotWithShape="0">
                  <a:prstClr val="black">
                    <a:alpha val="20000"/>
                  </a:prstClr>
                </a:outerShdw>
              </a:effectLst>
            </c:spPr>
          </c:dPt>
          <c:dPt>
            <c:idx val="2"/>
            <c:bubble3D val="0"/>
            <c:spPr>
              <a:solidFill>
                <a:schemeClr val="accent5">
                  <a:shade val="76000"/>
                </a:schemeClr>
              </a:solidFill>
              <a:ln>
                <a:noFill/>
              </a:ln>
              <a:effectLst>
                <a:outerShdw blurRad="63500" sx="102000" sy="102000" algn="ctr" rotWithShape="0">
                  <a:prstClr val="black">
                    <a:alpha val="20000"/>
                  </a:prstClr>
                </a:outerShdw>
              </a:effectLst>
            </c:spPr>
          </c:dPt>
          <c:dPt>
            <c:idx val="3"/>
            <c:bubble3D val="0"/>
            <c:spPr>
              <a:solidFill>
                <a:schemeClr val="accent5">
                  <a:shade val="92000"/>
                </a:schemeClr>
              </a:solidFill>
              <a:ln>
                <a:noFill/>
              </a:ln>
              <a:effectLst>
                <a:outerShdw blurRad="63500" sx="102000" sy="102000" algn="ctr" rotWithShape="0">
                  <a:prstClr val="black">
                    <a:alpha val="20000"/>
                  </a:prstClr>
                </a:outerShdw>
              </a:effectLst>
            </c:spPr>
          </c:dPt>
          <c:dPt>
            <c:idx val="4"/>
            <c:bubble3D val="0"/>
            <c:spPr>
              <a:solidFill>
                <a:schemeClr val="accent5">
                  <a:tint val="93000"/>
                </a:schemeClr>
              </a:solidFill>
              <a:ln>
                <a:noFill/>
              </a:ln>
              <a:effectLst>
                <a:outerShdw blurRad="63500" sx="102000" sy="102000" algn="ctr" rotWithShape="0">
                  <a:prstClr val="black">
                    <a:alpha val="20000"/>
                  </a:prstClr>
                </a:outerShdw>
              </a:effectLst>
            </c:spPr>
          </c:dPt>
          <c:dPt>
            <c:idx val="5"/>
            <c:bubble3D val="0"/>
            <c:spPr>
              <a:solidFill>
                <a:schemeClr val="accent5">
                  <a:tint val="77000"/>
                </a:schemeClr>
              </a:solidFill>
              <a:ln>
                <a:noFill/>
              </a:ln>
              <a:effectLst>
                <a:outerShdw blurRad="63500" sx="102000" sy="102000" algn="ctr" rotWithShape="0">
                  <a:prstClr val="black">
                    <a:alpha val="20000"/>
                  </a:prstClr>
                </a:outerShdw>
              </a:effectLst>
            </c:spPr>
          </c:dPt>
          <c:dPt>
            <c:idx val="6"/>
            <c:bubble3D val="0"/>
            <c:spPr>
              <a:solidFill>
                <a:schemeClr val="accent5">
                  <a:tint val="62000"/>
                </a:schemeClr>
              </a:solidFill>
              <a:ln>
                <a:noFill/>
              </a:ln>
              <a:effectLst>
                <a:outerShdw blurRad="63500" sx="102000" sy="102000" algn="ctr" rotWithShape="0">
                  <a:prstClr val="black">
                    <a:alpha val="20000"/>
                  </a:prstClr>
                </a:outerShdw>
              </a:effectLst>
            </c:spPr>
          </c:dPt>
          <c:dPt>
            <c:idx val="7"/>
            <c:bubble3D val="0"/>
            <c:spPr>
              <a:solidFill>
                <a:schemeClr val="accent5">
                  <a:tint val="46000"/>
                </a:schemeClr>
              </a:solidFill>
              <a:ln>
                <a:noFill/>
              </a:ln>
              <a:effectLst>
                <a:outerShdw blurRad="63500" sx="102000" sy="102000" algn="ctr" rotWithShape="0">
                  <a:prstClr val="black">
                    <a:alpha val="20000"/>
                  </a:prstClr>
                </a:outerShdw>
              </a:effectLst>
            </c:spPr>
          </c:dPt>
          <c:dPt>
            <c:idx val="8"/>
            <c:bubble3D val="0"/>
            <c:spPr>
              <a:solidFill>
                <a:schemeClr val="accent5">
                  <a:tint val="30000"/>
                </a:schemeClr>
              </a:solidFill>
              <a:ln>
                <a:noFill/>
              </a:ln>
              <a:effectLst>
                <a:outerShdw blurRad="63500" sx="102000" sy="102000" algn="ctr" rotWithShape="0">
                  <a:prstClr val="black">
                    <a:alpha val="20000"/>
                  </a:prstClr>
                </a:outerShdw>
              </a:effectLst>
            </c:spPr>
          </c:dPt>
          <c:dPt>
            <c:idx val="9"/>
            <c:bubble3D val="0"/>
            <c:spPr>
              <a:solidFill>
                <a:schemeClr val="accent5">
                  <a:tint val="15000"/>
                </a:schemeClr>
              </a:solidFill>
              <a:ln>
                <a:noFill/>
              </a:ln>
              <a:effectLst>
                <a:outerShdw blurRad="63500" sx="102000" sy="102000" algn="ctr" rotWithShape="0">
                  <a:prstClr val="black">
                    <a:alpha val="20000"/>
                  </a:prstClr>
                </a:outerShdw>
              </a:effectLst>
            </c:spPr>
          </c:dPt>
          <c:dPt>
            <c:idx val="10"/>
            <c:bubble3D val="0"/>
            <c:spPr>
              <a:solidFill>
                <a:schemeClr val="accent5">
                  <a:tint val="99000"/>
                </a:schemeClr>
              </a:solidFill>
              <a:ln>
                <a:noFill/>
              </a:ln>
              <a:effectLst>
                <a:outerShdw blurRad="63500" sx="102000" sy="102000" algn="ctr" rotWithShape="0">
                  <a:prstClr val="black">
                    <a:alpha val="20000"/>
                  </a:prstClr>
                </a:outerShdw>
              </a:effectLst>
            </c:spPr>
          </c:dPt>
          <c:dPt>
            <c:idx val="11"/>
            <c:bubble3D val="0"/>
            <c:spPr>
              <a:solidFill>
                <a:schemeClr val="accent5">
                  <a:tint val="84000"/>
                </a:schemeClr>
              </a:solidFill>
              <a:ln>
                <a:noFill/>
              </a:ln>
              <a:effectLst>
                <a:outerShdw blurRad="63500" sx="102000" sy="102000" algn="ctr" rotWithShape="0">
                  <a:prstClr val="black">
                    <a:alpha val="20000"/>
                  </a:prstClr>
                </a:outerShdw>
              </a:effectLst>
            </c:spPr>
          </c:dPt>
          <c:dPt>
            <c:idx val="12"/>
            <c:bubble3D val="0"/>
            <c:spPr>
              <a:solidFill>
                <a:schemeClr val="accent5">
                  <a:tint val="68000"/>
                </a:schemeClr>
              </a:solidFill>
              <a:ln>
                <a:noFill/>
              </a:ln>
              <a:effectLst>
                <a:outerShdw blurRad="63500" sx="102000" sy="102000" algn="ctr" rotWithShape="0">
                  <a:prstClr val="black">
                    <a:alpha val="20000"/>
                  </a:prstClr>
                </a:outerShdw>
              </a:effectLst>
            </c:spPr>
          </c:dPt>
          <c:dLbls>
            <c:dLbl>
              <c:idx val="0"/>
              <c:layout>
                <c:manualLayout>
                  <c:x val="9.106830122591944E-2"/>
                  <c:y val="1.7452006980802792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6.3047285464097907E-2"/>
                  <c:y val="-1.396160558464229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3.5026269702276708E-2"/>
                  <c:y val="0.11867364746945899"/>
                </c:manualLayout>
              </c:layout>
              <c:tx>
                <c:rich>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r>
                      <a:rPr lang="en-US"/>
                      <a:t>(</a:t>
                    </a:r>
                    <a:fld id="{134F4DDA-42AC-484A-8B19-EE56F5A1CF34}" type="CATEGORYNAME">
                      <a:rPr lang="en-US"/>
                      <a:pPr>
                        <a:defRPr sz="800" b="0">
                          <a:solidFill>
                            <a:srgbClr val="0070C0"/>
                          </a:solidFill>
                        </a:defRPr>
                      </a:pPr>
                      <a:t>[CATEGORY NAME]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70C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634559252772913E-2"/>
                  <c:y val="0.1151832460732984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12142440163455925"/>
                  <c:y val="-2.09424083769634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5.3706946876824285E-2"/>
                  <c:y val="0"/>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3.9696438995913623E-2"/>
                  <c:y val="-1.047120418848167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4.6701692936368944E-3"/>
                  <c:y val="1.047120418848167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7.7057793345008757E-2"/>
                  <c:y val="6.9808027923211171E-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9"/>
              <c:layout>
                <c:manualLayout>
                  <c:x val="-0.12609457092819615"/>
                  <c:y val="-5.2356020942408377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0"/>
              <c:layout>
                <c:manualLayout>
                  <c:x val="-4.4366608289550497E-2"/>
                  <c:y val="-1.047120418848180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1"/>
              <c:layout>
                <c:manualLayout>
                  <c:x val="-3.5026269702276729E-2"/>
                  <c:y val="-3.8394415357766144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2"/>
              <c:layout>
                <c:manualLayout>
                  <c:x val="-2.3350846468184472E-2"/>
                  <c:y val="1.0471204188481643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'2017.09.01'!$B$133:$B$140</c:f>
              <c:strCache>
                <c:ptCount val="8"/>
                <c:pt idx="0">
                  <c:v>Ocean Colour</c:v>
                </c:pt>
                <c:pt idx="1">
                  <c:v>Ocean Surface Heat Flux</c:v>
                </c:pt>
                <c:pt idx="2">
                  <c:v>Ocean Surface Stress</c:v>
                </c:pt>
                <c:pt idx="3">
                  <c:v>Sea Ice</c:v>
                </c:pt>
                <c:pt idx="4">
                  <c:v>Sea Level</c:v>
                </c:pt>
                <c:pt idx="5">
                  <c:v>Sea State</c:v>
                </c:pt>
                <c:pt idx="6">
                  <c:v>(Sea-surface Salinity)</c:v>
                </c:pt>
                <c:pt idx="7">
                  <c:v>Sea Surface Temperature</c:v>
                </c:pt>
              </c:strCache>
            </c:strRef>
          </c:cat>
          <c:val>
            <c:numRef>
              <c:f>'2017.09.01'!$E$133:$E$140</c:f>
              <c:numCache>
                <c:formatCode>General</c:formatCode>
                <c:ptCount val="8"/>
                <c:pt idx="0">
                  <c:v>8</c:v>
                </c:pt>
                <c:pt idx="1">
                  <c:v>4</c:v>
                </c:pt>
                <c:pt idx="2">
                  <c:v>0</c:v>
                </c:pt>
                <c:pt idx="3">
                  <c:v>14</c:v>
                </c:pt>
                <c:pt idx="4">
                  <c:v>7</c:v>
                </c:pt>
                <c:pt idx="5">
                  <c:v>6</c:v>
                </c:pt>
                <c:pt idx="6">
                  <c:v>0</c:v>
                </c:pt>
                <c:pt idx="7">
                  <c:v>17</c:v>
                </c:pt>
              </c:numCache>
            </c:numRef>
          </c:val>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1600" b="1" dirty="0" smtClean="0">
              <a:latin typeface="+mn-lt"/>
              <a:ea typeface="+mn-ea"/>
              <a:cs typeface="+mn-cs"/>
            </a:rPr>
            <a:t>Action Plan &amp; Creation of conditions to deliver CDRs</a:t>
          </a:r>
          <a:endParaRPr lang="en-GB" sz="16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1600" b="1"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1600" b="1"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08374" custRadScaleInc="-98784">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68664" custScaleY="58118" custRadScaleRad="79445" custRadScaleInc="-104815">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A8DE0909-6FF8-894E-AA32-99E911FD1FF9}" type="presOf" srcId="{D91FAEB6-2667-452F-8960-C4DD43ADB95A}" destId="{982D81E8-124D-4DCD-9C24-545486E34456}" srcOrd="0" destOrd="0" presId="urn:microsoft.com/office/officeart/2005/8/layout/cycle1"/>
    <dgm:cxn modelId="{C2720906-2DF7-4F44-8D47-4DFE7F007579}" type="presOf" srcId="{D7966891-267D-441C-A23A-F2844423AB82}" destId="{23DB80F0-C87D-4EAD-8571-3526192F68F2}" srcOrd="0" destOrd="0" presId="urn:microsoft.com/office/officeart/2005/8/layout/cycle1"/>
    <dgm:cxn modelId="{EFD3749B-6E1A-5C48-A726-8959FFED9A47}" type="presOf" srcId="{8BADEB07-3ACC-4C7B-87D2-696AD430D170}" destId="{6A5A7D54-93DF-4825-BBAE-F18086080926}" srcOrd="0" destOrd="0" presId="urn:microsoft.com/office/officeart/2005/8/layout/cycle1"/>
    <dgm:cxn modelId="{9DE70814-41ED-9249-8C81-B995C8562782}" type="presOf" srcId="{9CEF80D4-A7C0-43EB-B1B0-E24049432EF6}" destId="{1C6351DA-5995-4C4B-8635-4AF24C0F7FEF}" srcOrd="0" destOrd="0" presId="urn:microsoft.com/office/officeart/2005/8/layout/cycle1"/>
    <dgm:cxn modelId="{083C0314-18EC-8D4A-9ABC-7BCF21E518EB}" type="presOf" srcId="{1B8B4ED7-27E9-4839-A789-4390CDC77B04}" destId="{F87A3217-3085-43A8-A5B3-D7EC39F99A29}"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392C18DC-0645-7C40-AC8C-3B4C34857CD2}" type="presOf" srcId="{67277847-D183-4C72-8669-088FE0CDABDD}" destId="{4F1AC640-BDAF-4265-9C03-6E860D5ABA45}" srcOrd="0" destOrd="0" presId="urn:microsoft.com/office/officeart/2005/8/layout/cycle1"/>
    <dgm:cxn modelId="{61AE18C8-4A72-416A-AF06-028758019905}" srcId="{1B8B4ED7-27E9-4839-A789-4390CDC77B04}" destId="{9CEF80D4-A7C0-43EB-B1B0-E24049432EF6}" srcOrd="2" destOrd="0" parTransId="{67964CEE-BAEC-40E8-8A62-A41C1D4CCAF4}" sibTransId="{D91FAEB6-2667-452F-8960-C4DD43ADB95A}"/>
    <dgm:cxn modelId="{B2AB9EBE-0E21-DC49-B6CE-9A2F0A8287AB}" type="presOf" srcId="{03BE2AD4-11C1-4E66-AE59-F4460694C307}" destId="{9C1ED992-A0C4-4776-A5A6-1EB60CEC4C55}" srcOrd="0" destOrd="0" presId="urn:microsoft.com/office/officeart/2005/8/layout/cycle1"/>
    <dgm:cxn modelId="{273FF57B-47E4-5E41-BD93-D1044E4FB161}" type="presParOf" srcId="{F87A3217-3085-43A8-A5B3-D7EC39F99A29}" destId="{8C169BB0-5BC9-4F3E-882B-CDFC8CAC6073}" srcOrd="0" destOrd="0" presId="urn:microsoft.com/office/officeart/2005/8/layout/cycle1"/>
    <dgm:cxn modelId="{CB98DA8F-0B08-6E43-960A-90273B7D4D04}" type="presParOf" srcId="{F87A3217-3085-43A8-A5B3-D7EC39F99A29}" destId="{6A5A7D54-93DF-4825-BBAE-F18086080926}" srcOrd="1" destOrd="0" presId="urn:microsoft.com/office/officeart/2005/8/layout/cycle1"/>
    <dgm:cxn modelId="{FCF70F81-CE8F-3B43-91DC-171794BA2BD5}" type="presParOf" srcId="{F87A3217-3085-43A8-A5B3-D7EC39F99A29}" destId="{4F1AC640-BDAF-4265-9C03-6E860D5ABA45}" srcOrd="2" destOrd="0" presId="urn:microsoft.com/office/officeart/2005/8/layout/cycle1"/>
    <dgm:cxn modelId="{1BC4B783-E4CA-A24B-8A22-D0D15E0D108E}" type="presParOf" srcId="{F87A3217-3085-43A8-A5B3-D7EC39F99A29}" destId="{BC1921F6-84E5-413C-9482-666D01A1E1F1}" srcOrd="3" destOrd="0" presId="urn:microsoft.com/office/officeart/2005/8/layout/cycle1"/>
    <dgm:cxn modelId="{76CAA9D5-4F1E-4A4B-94BE-07119D3CA15C}" type="presParOf" srcId="{F87A3217-3085-43A8-A5B3-D7EC39F99A29}" destId="{9C1ED992-A0C4-4776-A5A6-1EB60CEC4C55}" srcOrd="4" destOrd="0" presId="urn:microsoft.com/office/officeart/2005/8/layout/cycle1"/>
    <dgm:cxn modelId="{BFF1E6BA-2828-324A-866E-030772FFDBD9}" type="presParOf" srcId="{F87A3217-3085-43A8-A5B3-D7EC39F99A29}" destId="{23DB80F0-C87D-4EAD-8571-3526192F68F2}" srcOrd="5" destOrd="0" presId="urn:microsoft.com/office/officeart/2005/8/layout/cycle1"/>
    <dgm:cxn modelId="{551D66D9-4A39-1B44-A002-A9B16D2C5EB1}" type="presParOf" srcId="{F87A3217-3085-43A8-A5B3-D7EC39F99A29}" destId="{F544D3CF-00A0-4DBE-BFD2-295A845644CD}" srcOrd="6" destOrd="0" presId="urn:microsoft.com/office/officeart/2005/8/layout/cycle1"/>
    <dgm:cxn modelId="{766406FC-AA7E-854F-A92D-C1B32C74543B}" type="presParOf" srcId="{F87A3217-3085-43A8-A5B3-D7EC39F99A29}" destId="{1C6351DA-5995-4C4B-8635-4AF24C0F7FEF}" srcOrd="7" destOrd="0" presId="urn:microsoft.com/office/officeart/2005/8/layout/cycle1"/>
    <dgm:cxn modelId="{F4431A5B-E01C-2A49-A819-E73031DF6E57}"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692902" y="332468"/>
          <a:ext cx="2103857" cy="75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mn-lt"/>
              <a:ea typeface="+mn-ea"/>
              <a:cs typeface="+mn-cs"/>
            </a:rPr>
            <a:t>Action Plan &amp; Creation of conditions to deliver CDRs</a:t>
          </a:r>
          <a:endParaRPr lang="en-GB" sz="1600" b="1" kern="1200" dirty="0">
            <a:latin typeface="+mn-lt"/>
          </a:endParaRPr>
        </a:p>
      </dsp:txBody>
      <dsp:txXfrm>
        <a:off x="2692902" y="332468"/>
        <a:ext cx="2103857" cy="750911"/>
      </dsp:txXfrm>
    </dsp:sp>
    <dsp:sp modelId="{4F1AC640-BDAF-4265-9C03-6E860D5ABA45}">
      <dsp:nvSpPr>
        <dsp:cNvPr id="0" name=""/>
        <dsp:cNvSpPr/>
      </dsp:nvSpPr>
      <dsp:spPr>
        <a:xfrm>
          <a:off x="1847092" y="146609"/>
          <a:ext cx="2869579" cy="2851629"/>
        </a:xfrm>
        <a:prstGeom prst="circularArrow">
          <a:avLst>
            <a:gd name="adj1" fmla="val 8248"/>
            <a:gd name="adj2" fmla="val 576071"/>
            <a:gd name="adj3" fmla="val 1089728"/>
            <a:gd name="adj4" fmla="val 19792580"/>
            <a:gd name="adj5" fmla="val 962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008956" y="2147995"/>
          <a:ext cx="1575207" cy="52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latin typeface="+mn-lt"/>
              <a:ea typeface="+mn-ea"/>
              <a:cs typeface="+mn-cs"/>
            </a:rPr>
            <a:t>ECV Inventory</a:t>
          </a:r>
        </a:p>
      </dsp:txBody>
      <dsp:txXfrm>
        <a:off x="3008956" y="2147995"/>
        <a:ext cx="1575207" cy="525567"/>
      </dsp:txXfrm>
    </dsp:sp>
    <dsp:sp modelId="{23DB80F0-C87D-4EAD-8571-3526192F68F2}">
      <dsp:nvSpPr>
        <dsp:cNvPr id="0" name=""/>
        <dsp:cNvSpPr/>
      </dsp:nvSpPr>
      <dsp:spPr>
        <a:xfrm>
          <a:off x="1974772" y="534056"/>
          <a:ext cx="2679095" cy="2679095"/>
        </a:xfrm>
        <a:prstGeom prst="circularArrow">
          <a:avLst>
            <a:gd name="adj1" fmla="val 8248"/>
            <a:gd name="adj2" fmla="val 576071"/>
            <a:gd name="adj3" fmla="val 8890108"/>
            <a:gd name="adj4" fmla="val 5891786"/>
            <a:gd name="adj5" fmla="val 962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1227160" y="1342283"/>
          <a:ext cx="1911262" cy="65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latin typeface="+mn-lt"/>
              <a:ea typeface="+mn-ea"/>
              <a:cs typeface="+mn-cs"/>
            </a:rPr>
            <a:t>Gap Analysis &amp; Recommendations</a:t>
          </a:r>
        </a:p>
      </dsp:txBody>
      <dsp:txXfrm>
        <a:off x="1227160" y="1342283"/>
        <a:ext cx="1911262" cy="658580"/>
      </dsp:txXfrm>
    </dsp:sp>
    <dsp:sp modelId="{982D81E8-124D-4DCD-9C24-545486E34456}">
      <dsp:nvSpPr>
        <dsp:cNvPr id="0" name=""/>
        <dsp:cNvSpPr/>
      </dsp:nvSpPr>
      <dsp:spPr>
        <a:xfrm>
          <a:off x="1931744" y="97500"/>
          <a:ext cx="2679095" cy="2679095"/>
        </a:xfrm>
        <a:prstGeom prst="circularArrow">
          <a:avLst>
            <a:gd name="adj1" fmla="val 8248"/>
            <a:gd name="adj2" fmla="val 576071"/>
            <a:gd name="adj3" fmla="val 13713005"/>
            <a:gd name="adj4" fmla="val 11070025"/>
            <a:gd name="adj5" fmla="val 962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3/6/2018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sz="3200" dirty="0" smtClean="0"/>
              <a:t>The Requirements and Actions from the Global Climate Observing System (GCOS) provide a excellent </a:t>
            </a:r>
            <a:r>
              <a:rPr lang="en-GB" altLang="en-GB" sz="3200" dirty="0" smtClean="0"/>
              <a:t>“</a:t>
            </a:r>
            <a:r>
              <a:rPr lang="en-GB" sz="3200" dirty="0" smtClean="0"/>
              <a:t>template</a:t>
            </a:r>
            <a:r>
              <a:rPr lang="en-GB" altLang="en-GB" sz="3200" dirty="0" smtClean="0"/>
              <a:t>”</a:t>
            </a:r>
            <a:r>
              <a:rPr lang="en-GB" sz="3200" dirty="0" smtClean="0"/>
              <a:t> for joint efforts</a:t>
            </a:r>
          </a:p>
          <a:p>
            <a:r>
              <a:rPr lang="en-GB" sz="3200" dirty="0" smtClean="0"/>
              <a:t>The GCOS process of requirements-Actions-status report is effective for programme implementation</a:t>
            </a:r>
          </a:p>
          <a:p>
            <a:r>
              <a:rPr lang="en-GB" sz="3200" dirty="0" smtClean="0"/>
              <a:t>2/3 of GCOS defined ECV can be produced through space-based observations</a:t>
            </a:r>
          </a:p>
          <a:p>
            <a:endParaRPr lang="en-GB" sz="3200" dirty="0" smtClean="0">
              <a:solidFill>
                <a:schemeClr val="tx1"/>
              </a:solidFill>
            </a:endParaRPr>
          </a:p>
          <a:p>
            <a:r>
              <a:rPr lang="en-GB" sz="3200" dirty="0" smtClean="0">
                <a:solidFill>
                  <a:schemeClr val="tx1"/>
                </a:solidFill>
              </a:rPr>
              <a:t>Research: “</a:t>
            </a:r>
            <a:r>
              <a:rPr lang="en-US" sz="3200" i="1" dirty="0" smtClean="0">
                <a:solidFill>
                  <a:schemeClr val="tx1"/>
                </a:solidFill>
              </a:rPr>
              <a:t>strengthening scientific knowledge”</a:t>
            </a:r>
            <a:r>
              <a:rPr lang="en-GB" sz="3200" dirty="0" smtClean="0">
                <a:solidFill>
                  <a:schemeClr val="tx1"/>
                </a:solidFill>
              </a:rPr>
              <a:t> </a:t>
            </a:r>
          </a:p>
          <a:p>
            <a:pPr lvl="1"/>
            <a:r>
              <a:rPr lang="en-GB" dirty="0" smtClean="0">
                <a:solidFill>
                  <a:schemeClr val="tx1"/>
                </a:solidFill>
              </a:rPr>
              <a:t>Research feeds IPCC assessment reports</a:t>
            </a:r>
          </a:p>
          <a:p>
            <a:pPr lvl="1"/>
            <a:r>
              <a:rPr lang="en-GB" dirty="0" smtClean="0">
                <a:solidFill>
                  <a:schemeClr val="tx1"/>
                </a:solidFill>
              </a:rPr>
              <a:t>Climate Research has requirements of its own</a:t>
            </a:r>
          </a:p>
          <a:p>
            <a:pPr lvl="1"/>
            <a:r>
              <a:rPr lang="en-GB" dirty="0" smtClean="0">
                <a:solidFill>
                  <a:schemeClr val="tx1"/>
                </a:solidFill>
              </a:rPr>
              <a:t>WCRP and its observation panels play a key role</a:t>
            </a:r>
          </a:p>
          <a:p>
            <a:endParaRPr lang="en-GB" dirty="0" smtClean="0"/>
          </a:p>
          <a:p>
            <a:r>
              <a:rPr lang="en-GB" sz="3200" dirty="0" smtClean="0"/>
              <a:t>A robust science base is needed for all GFCS pillars</a:t>
            </a:r>
          </a:p>
          <a:p>
            <a:pPr lvl="1"/>
            <a:r>
              <a:rPr lang="en-GB" dirty="0" smtClean="0"/>
              <a:t>This is true for “Observations and monitoring”</a:t>
            </a:r>
          </a:p>
          <a:p>
            <a:pPr lvl="1"/>
            <a:r>
              <a:rPr lang="en-GB" dirty="0" smtClean="0"/>
              <a:t>Science of observation and extraction of Climate Data Records shall not be underestimated  </a:t>
            </a:r>
          </a:p>
          <a:p>
            <a:endParaRPr lang="en-GB" dirty="0"/>
          </a:p>
        </p:txBody>
      </p:sp>
      <p:sp>
        <p:nvSpPr>
          <p:cNvPr id="4" name="Slide Number Placeholder 3"/>
          <p:cNvSpPr>
            <a:spLocks noGrp="1"/>
          </p:cNvSpPr>
          <p:nvPr>
            <p:ph type="sldNum" sz="quarter" idx="10"/>
          </p:nvPr>
        </p:nvSpPr>
        <p:spPr/>
        <p:txBody>
          <a:bodyPr/>
          <a:lstStyle/>
          <a:p>
            <a:pPr>
              <a:defRPr/>
            </a:pPr>
            <a:fld id="{55A8B497-17D1-48B5-AEBC-215171D93608}" type="slidenum">
              <a:rPr lang="de-DE" smtClean="0">
                <a:solidFill>
                  <a:srgbClr val="000000"/>
                </a:solidFill>
              </a:rPr>
              <a:pPr>
                <a:defRPr/>
              </a:pPr>
              <a:t>5</a:t>
            </a:fld>
            <a:endParaRPr lang="de-DE">
              <a:solidFill>
                <a:srgbClr val="000000"/>
              </a:solidFill>
            </a:endParaRPr>
          </a:p>
        </p:txBody>
      </p:sp>
    </p:spTree>
    <p:extLst>
      <p:ext uri="{BB962C8B-B14F-4D97-AF65-F5344CB8AC3E}">
        <p14:creationId xmlns:p14="http://schemas.microsoft.com/office/powerpoint/2010/main" val="23397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from Caroline</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6</a:t>
            </a:fld>
            <a:endParaRPr lang="de-DE"/>
          </a:p>
        </p:txBody>
      </p:sp>
    </p:spTree>
    <p:extLst>
      <p:ext uri="{BB962C8B-B14F-4D97-AF65-F5344CB8AC3E}">
        <p14:creationId xmlns:p14="http://schemas.microsoft.com/office/powerpoint/2010/main" val="260781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2825" cy="34274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solidFill>
                  <a:prstClr val="white"/>
                </a:solidFill>
              </a:rPr>
              <a:pPr>
                <a:defRPr/>
              </a:pPr>
              <a:t>11</a:t>
            </a:fld>
            <a:endParaRPr lang="de-DE">
              <a:solidFill>
                <a:prstClr val="white"/>
              </a:solidFill>
            </a:endParaRPr>
          </a:p>
        </p:txBody>
      </p:sp>
    </p:spTree>
    <p:extLst>
      <p:ext uri="{BB962C8B-B14F-4D97-AF65-F5344CB8AC3E}">
        <p14:creationId xmlns:p14="http://schemas.microsoft.com/office/powerpoint/2010/main" val="66792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It is the major resource to:</a:t>
            </a:r>
          </a:p>
          <a:p>
            <a:pPr lvl="1"/>
            <a:r>
              <a:rPr lang="x-none" dirty="0" smtClean="0"/>
              <a:t>Creat</a:t>
            </a:r>
            <a:r>
              <a:rPr lang="en-GB" dirty="0" smtClean="0"/>
              <a:t>e</a:t>
            </a:r>
            <a:r>
              <a:rPr lang="x-none" dirty="0" smtClean="0"/>
              <a:t> conditions for delivering further Climate Data Records, including multi-mission Climate Date Records, through best use of available data to fulfil GCOS requirements (e.g. by identifying and targetting cross-calibration or re-processing gaps/shortfalls);</a:t>
            </a:r>
            <a:endParaRPr lang="en-GB" dirty="0" smtClean="0"/>
          </a:p>
          <a:p>
            <a:pPr lvl="1"/>
            <a:r>
              <a:rPr lang="en-US" dirty="0" err="1" smtClean="0"/>
              <a:t>Optimise</a:t>
            </a:r>
            <a:r>
              <a:rPr lang="en-US" dirty="0" smtClean="0"/>
              <a:t> the planning of future satellite missions and constellations to expand existing and planned Climate Data Records, both in terms of coverage and record length, and to address possible gaps with respect to GCOS requirements. </a:t>
            </a:r>
            <a:endParaRPr lang="en-GB" dirty="0" smtClean="0"/>
          </a:p>
        </p:txBody>
      </p:sp>
      <p:sp>
        <p:nvSpPr>
          <p:cNvPr id="4" name="Slide Number Placeholder 3"/>
          <p:cNvSpPr>
            <a:spLocks noGrp="1"/>
          </p:cNvSpPr>
          <p:nvPr>
            <p:ph type="sldNum" sz="quarter" idx="10"/>
          </p:nvPr>
        </p:nvSpPr>
        <p:spPr/>
        <p:txBody>
          <a:bodyPr/>
          <a:lstStyle/>
          <a:p>
            <a:fld id="{0D211BCD-6F5B-C84D-8005-0C8CF2D2BA52}" type="slidenum">
              <a:rPr lang="en-GB" smtClean="0"/>
              <a:t>18</a:t>
            </a:fld>
            <a:endParaRPr lang="en-GB"/>
          </a:p>
        </p:txBody>
      </p:sp>
    </p:spTree>
    <p:extLst>
      <p:ext uri="{BB962C8B-B14F-4D97-AF65-F5344CB8AC3E}">
        <p14:creationId xmlns:p14="http://schemas.microsoft.com/office/powerpoint/2010/main" val="3491474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hasCustomPrompt="1"/>
          </p:nvPr>
        </p:nvSpPr>
        <p:spPr>
          <a:xfrm>
            <a:off x="493009" y="2110458"/>
            <a:ext cx="6060191" cy="845932"/>
          </a:xfrm>
          <a:ln>
            <a:noFill/>
          </a:ln>
        </p:spPr>
        <p:txBody>
          <a:bodyPr>
            <a:noAutofit/>
          </a:bodyPr>
          <a:lstStyle>
            <a:lvl1pPr algn="l">
              <a:defRPr sz="3600">
                <a:solidFill>
                  <a:schemeClr val="bg1"/>
                </a:solidFill>
                <a:latin typeface="Helvetica"/>
                <a:cs typeface="Helvetica"/>
              </a:defRPr>
            </a:lvl1pPr>
          </a:lstStyle>
          <a:p>
            <a:r>
              <a:rPr lang="en-GB" dirty="0" smtClean="0"/>
              <a:t>Title Click to edit Master title</a:t>
            </a:r>
            <a:endParaRPr lang="en-GB" dirty="0"/>
          </a:p>
        </p:txBody>
      </p:sp>
      <p:sp>
        <p:nvSpPr>
          <p:cNvPr id="3" name="Subtitle 2"/>
          <p:cNvSpPr>
            <a:spLocks noGrp="1"/>
          </p:cNvSpPr>
          <p:nvPr>
            <p:ph type="subTitle" idx="1" hasCustomPrompt="1"/>
          </p:nvPr>
        </p:nvSpPr>
        <p:spPr>
          <a:xfrm>
            <a:off x="493009" y="3091713"/>
            <a:ext cx="5634665" cy="1496765"/>
          </a:xfrm>
          <a:ln>
            <a:noFill/>
          </a:ln>
        </p:spPr>
        <p:txBody>
          <a:bodyPr>
            <a:normAutofit/>
          </a:bodyPr>
          <a:lstStyle>
            <a:lvl1pPr marL="0" indent="0" algn="l">
              <a:buNone/>
              <a:defRPr sz="20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Subtitle Click to edit Master subtitle style</a:t>
            </a:r>
            <a:endParaRPr lang="en-GB" dirty="0"/>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C6918AAF-CE24-3542-9ED6-E4EE86624496}" type="datetimeFigureOut">
              <a:rPr lang="en-US" smtClean="0"/>
              <a:pPr/>
              <a:t>3/6/2018</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r>
              <a:rPr lang="en-GB" dirty="0" smtClean="0"/>
              <a:t>Footer</a:t>
            </a:r>
            <a:endParaRPr lang="en-GB" dirty="0"/>
          </a:p>
        </p:txBody>
      </p:sp>
      <p:pic>
        <p:nvPicPr>
          <p:cNvPr id="13" name="ceos_logo.png"/>
          <p:cNvPicPr>
            <a:picLocks noChangeAspect="1"/>
          </p:cNvPicPr>
          <p:nvPr userDrawn="1"/>
        </p:nvPicPr>
        <p:blipFill>
          <a:blip r:embed="rId3">
            <a:extLst/>
          </a:blip>
          <a:stretch>
            <a:fillRect/>
          </a:stretch>
        </p:blipFill>
        <p:spPr>
          <a:xfrm>
            <a:off x="579057" y="803221"/>
            <a:ext cx="1449571" cy="574031"/>
          </a:xfrm>
          <a:prstGeom prst="rect">
            <a:avLst/>
          </a:prstGeom>
          <a:ln w="12700">
            <a:miter lim="400000"/>
          </a:ln>
        </p:spPr>
      </p:pic>
      <p:pic>
        <p:nvPicPr>
          <p:cNvPr id="6" name="Picture 5" descr="cgms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44805" y="587571"/>
            <a:ext cx="949381" cy="1027624"/>
          </a:xfrm>
          <a:prstGeom prst="rect">
            <a:avLst/>
          </a:prstGeom>
        </p:spPr>
      </p:pic>
    </p:spTree>
    <p:extLst>
      <p:ext uri="{BB962C8B-B14F-4D97-AF65-F5344CB8AC3E}">
        <p14:creationId xmlns:p14="http://schemas.microsoft.com/office/powerpoint/2010/main" val="470899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3/6/2018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3/6/2018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GB" smtClean="0">
                <a:solidFill>
                  <a:srgbClr val="1F497D"/>
                </a:solidFill>
              </a:rPr>
              <a:pPr defTabSz="685800"/>
              <a:t>‹#›</a:t>
            </a:fld>
            <a:endParaRPr lang="en-GB" dirty="0">
              <a:solidFill>
                <a:srgbClr val="1F497D"/>
              </a:solidFill>
            </a:endParaRPr>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fontAlgn="auto">
              <a:spcBef>
                <a:spcPts val="0"/>
              </a:spcBef>
              <a:spcAft>
                <a:spcPts val="0"/>
              </a:spcAft>
              <a:defRPr>
                <a:solidFill>
                  <a:srgbClr val="000000"/>
                </a:solidFill>
              </a:defRPr>
            </a:pPr>
            <a:r>
              <a:rPr lang="en-AU" sz="825" b="0" i="1" kern="0" dirty="0" smtClean="0">
                <a:solidFill>
                  <a:srgbClr val="1F497D"/>
                </a:solidFill>
                <a:latin typeface="Helvetica"/>
                <a:ea typeface="+mj-ea"/>
                <a:cs typeface="Proxima Nova Regular"/>
                <a:sym typeface="Proxima Nova Regular"/>
              </a:rPr>
              <a:t>CEOS Plenary 2017, 19-20 October</a:t>
            </a:r>
            <a:endParaRPr sz="825" b="0" i="1" kern="0" dirty="0">
              <a:solidFill>
                <a:srgbClr val="1F497D"/>
              </a:solidFill>
              <a:latin typeface="Helvetic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3077625445"/>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213157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8411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96463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4010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9083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137080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7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C6918AAF-CE24-3542-9ED6-E4EE86624496}" type="datetimeFigureOut">
              <a:rPr lang="en-US" smtClean="0"/>
              <a:t>3/6/2018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0652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40052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35450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44329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7408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6918AAF-CE24-3542-9ED6-E4EE86624496}" type="datetimeFigureOut">
              <a:rPr lang="en-US" smtClean="0"/>
              <a:t>3/6/2018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C6918AAF-CE24-3542-9ED6-E4EE86624496}" type="datetimeFigureOut">
              <a:rPr lang="en-US" smtClean="0"/>
              <a:t>3/6/2018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C6918AAF-CE24-3542-9ED6-E4EE86624496}" type="datetimeFigureOut">
              <a:rPr lang="en-US" smtClean="0"/>
              <a:t>3/6/2018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C6918AAF-CE24-3542-9ED6-E4EE86624496}" type="datetimeFigureOut">
              <a:rPr lang="en-US" smtClean="0"/>
              <a:t>3/6/2018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8AAF-CE24-3542-9ED6-E4EE86624496}" type="datetimeFigureOut">
              <a:rPr lang="en-US" smtClean="0"/>
              <a:t>3/6/2018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3/6/2018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3/6/2018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15"/>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18AAF-CE24-3542-9ED6-E4EE86624496}" type="datetimeFigureOut">
              <a:rPr lang="en-US" smtClean="0"/>
              <a:t>3/6/2018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a:p>
        </p:txBody>
      </p:sp>
      <p:sp>
        <p:nvSpPr>
          <p:cNvPr id="10" name="Rectangle 9"/>
          <p:cNvSpPr/>
          <p:nvPr userDrawn="1"/>
        </p:nvSpPr>
        <p:spPr>
          <a:xfrm>
            <a:off x="314288" y="242055"/>
            <a:ext cx="1212252" cy="546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6"/>
          <a:stretch>
            <a:fillRect/>
          </a:stretch>
        </p:blipFill>
        <p:spPr>
          <a:xfrm>
            <a:off x="412302" y="48775"/>
            <a:ext cx="1007466" cy="399388"/>
          </a:xfrm>
          <a:prstGeom prst="rect">
            <a:avLst/>
          </a:prstGeom>
        </p:spPr>
      </p:pic>
      <p:pic>
        <p:nvPicPr>
          <p:cNvPr id="11" name="Picture 10" descr="cgms_logo.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60645" y="507808"/>
            <a:ext cx="544415" cy="589282"/>
          </a:xfrm>
          <a:prstGeom prst="rect">
            <a:avLst/>
          </a:prstGeom>
        </p:spPr>
      </p:pic>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657641"/>
            <a:ext cx="9144000" cy="48585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0" y="0"/>
            <a:ext cx="9144000" cy="108585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Placeholder 1"/>
          <p:cNvSpPr>
            <a:spLocks noGrp="1"/>
          </p:cNvSpPr>
          <p:nvPr>
            <p:ph type="title"/>
          </p:nvPr>
        </p:nvSpPr>
        <p:spPr>
          <a:xfrm>
            <a:off x="1447800" y="111614"/>
            <a:ext cx="6248400" cy="85725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7347" y="151601"/>
            <a:ext cx="1292691" cy="777277"/>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8008342" y="36239"/>
            <a:ext cx="1008000" cy="1008000"/>
          </a:xfrm>
          <a:prstGeom prst="rect">
            <a:avLst/>
          </a:prstGeom>
        </p:spPr>
      </p:pic>
      <p:sp>
        <p:nvSpPr>
          <p:cNvPr id="12" name="TextBox 11"/>
          <p:cNvSpPr txBox="1"/>
          <p:nvPr userDrawn="1"/>
        </p:nvSpPr>
        <p:spPr>
          <a:xfrm>
            <a:off x="450926" y="4810457"/>
            <a:ext cx="5028040" cy="207749"/>
          </a:xfrm>
          <a:prstGeom prst="rect">
            <a:avLst/>
          </a:prstGeom>
          <a:noFill/>
        </p:spPr>
        <p:txBody>
          <a:bodyPr wrap="square" rtlCol="0">
            <a:spAutoFit/>
          </a:bodyPr>
          <a:lstStyle/>
          <a:p>
            <a:pPr defTabSz="685800" fontAlgn="base">
              <a:spcBef>
                <a:spcPct val="0"/>
              </a:spcBef>
              <a:spcAft>
                <a:spcPct val="0"/>
              </a:spcAft>
            </a:pPr>
            <a:r>
              <a:rPr lang="en-GB" sz="750" b="1" dirty="0" smtClean="0">
                <a:solidFill>
                  <a:srgbClr val="676A55"/>
                </a:solidFill>
                <a:latin typeface="Tahoma" pitchFamily="34" charset="0"/>
              </a:rPr>
              <a:t>23</a:t>
            </a:r>
            <a:r>
              <a:rPr lang="en-GB" sz="750" b="1" baseline="30000" dirty="0" smtClean="0">
                <a:solidFill>
                  <a:srgbClr val="676A55"/>
                </a:solidFill>
                <a:latin typeface="Tahoma" pitchFamily="34" charset="0"/>
              </a:rPr>
              <a:t>rd</a:t>
            </a:r>
            <a:r>
              <a:rPr lang="en-GB" sz="750" b="1" dirty="0" smtClean="0">
                <a:solidFill>
                  <a:srgbClr val="676A55"/>
                </a:solidFill>
                <a:latin typeface="Tahoma" pitchFamily="34" charset="0"/>
              </a:rPr>
              <a:t> </a:t>
            </a:r>
            <a:r>
              <a:rPr lang="en-GB" sz="750" b="1" kern="1200" dirty="0" smtClean="0">
                <a:solidFill>
                  <a:srgbClr val="676A55"/>
                </a:solidFill>
                <a:latin typeface="Tahoma" pitchFamily="34" charset="0"/>
                <a:ea typeface="+mn-ea"/>
                <a:cs typeface="+mn-cs"/>
              </a:rPr>
              <a:t>GCOS/WCRP Atmospheric Observation Panel for Climate </a:t>
            </a:r>
            <a:r>
              <a:rPr lang="en-GB" sz="750" b="1" dirty="0" smtClean="0">
                <a:solidFill>
                  <a:srgbClr val="676A55"/>
                </a:solidFill>
                <a:latin typeface="Tahoma" pitchFamily="34" charset="0"/>
              </a:rPr>
              <a:t>, 6-9 March, Darmstadt, Germany</a:t>
            </a:r>
          </a:p>
        </p:txBody>
      </p:sp>
      <p:pic>
        <p:nvPicPr>
          <p:cNvPr id="13" name="Picture 12"/>
          <p:cNvPicPr>
            <a:picLocks/>
          </p:cNvPicPr>
          <p:nvPr userDrawn="1"/>
        </p:nvPicPr>
        <p:blipFill>
          <a:blip r:embed="rId15" cstate="print"/>
          <a:stretch>
            <a:fillRect/>
          </a:stretch>
        </p:blipFill>
        <p:spPr>
          <a:xfrm>
            <a:off x="7372079" y="4689474"/>
            <a:ext cx="1774022" cy="454027"/>
          </a:xfrm>
          <a:prstGeom prst="rect">
            <a:avLst/>
          </a:prstGeom>
        </p:spPr>
      </p:pic>
    </p:spTree>
    <p:extLst>
      <p:ext uri="{BB962C8B-B14F-4D97-AF65-F5344CB8AC3E}">
        <p14:creationId xmlns:p14="http://schemas.microsoft.com/office/powerpoint/2010/main" val="39634210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climatemonitoring.info/ecvinventory" TargetMode="Externa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climatemonitoring.info/ecvinven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hyperlink" Target="http://ceos.org/document_management/Meetings/Plenary/31/Presentations/2.1-Space%20Agency%20Response%20to%20GCOS%20IP%20v2.0.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685800" y="1313826"/>
            <a:ext cx="7458075" cy="1102519"/>
          </a:xfrm>
        </p:spPr>
        <p:txBody>
          <a:bodyPr>
            <a:noAutofit/>
          </a:bodyPr>
          <a:lstStyle/>
          <a:p>
            <a:r>
              <a:rPr lang="en-GB" sz="4400" b="1" dirty="0" smtClean="0"/>
              <a:t>CEOS/CGMS </a:t>
            </a:r>
            <a:r>
              <a:rPr lang="en-GB" sz="4400" b="1" dirty="0"/>
              <a:t>JWGC and status of actions to the </a:t>
            </a:r>
            <a:r>
              <a:rPr lang="en-GB" sz="4400" b="1" dirty="0" smtClean="0"/>
              <a:t>IP</a:t>
            </a:r>
            <a:endParaRPr lang="en-GB" sz="4400" b="1" dirty="0"/>
          </a:p>
        </p:txBody>
      </p:sp>
      <p:sp>
        <p:nvSpPr>
          <p:cNvPr id="8" name="Shape 11"/>
          <p:cNvSpPr/>
          <p:nvPr/>
        </p:nvSpPr>
        <p:spPr>
          <a:xfrm>
            <a:off x="331698" y="2624941"/>
            <a:ext cx="4810638" cy="18509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GB" sz="1600" dirty="0" smtClean="0">
                <a:solidFill>
                  <a:schemeClr val="tx2">
                    <a:lumMod val="50000"/>
                  </a:schemeClr>
                </a:solidFill>
                <a:latin typeface="+mj-lt"/>
                <a:ea typeface="Arial Bold"/>
                <a:cs typeface="Arial Bold"/>
                <a:sym typeface="Arial Bold"/>
              </a:rPr>
              <a:t>Joint CEOS CGMS Working Group on Climate</a:t>
            </a:r>
          </a:p>
          <a:p>
            <a:pPr lvl="0" defTabSz="914400">
              <a:lnSpc>
                <a:spcPct val="150000"/>
              </a:lnSpc>
              <a:defRPr>
                <a:solidFill>
                  <a:srgbClr val="000000"/>
                </a:solidFill>
              </a:defRPr>
            </a:pPr>
            <a:r>
              <a:rPr lang="en-GB" sz="1600" dirty="0" smtClean="0">
                <a:solidFill>
                  <a:schemeClr val="tx2">
                    <a:lumMod val="50000"/>
                  </a:schemeClr>
                </a:solidFill>
                <a:latin typeface="+mj-lt"/>
                <a:ea typeface="Arial Bold"/>
                <a:cs typeface="Arial Bold"/>
                <a:sym typeface="Arial Bold"/>
              </a:rPr>
              <a:t>Agenda Item 4.2</a:t>
            </a:r>
            <a:endParaRPr sz="1600" dirty="0">
              <a:solidFill>
                <a:schemeClr val="tx2">
                  <a:lumMod val="50000"/>
                </a:schemeClr>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chemeClr val="tx2">
                    <a:lumMod val="50000"/>
                  </a:schemeClr>
                </a:solidFill>
                <a:latin typeface="+mj-lt"/>
                <a:ea typeface="Arial Bold"/>
                <a:cs typeface="Arial Bold"/>
                <a:sym typeface="Arial Bold"/>
              </a:rPr>
              <a:t>23</a:t>
            </a:r>
            <a:r>
              <a:rPr lang="en-AU" sz="1600" baseline="30000" dirty="0" smtClean="0">
                <a:solidFill>
                  <a:schemeClr val="tx2">
                    <a:lumMod val="50000"/>
                  </a:schemeClr>
                </a:solidFill>
                <a:latin typeface="+mj-lt"/>
                <a:ea typeface="Arial Bold"/>
                <a:cs typeface="Arial Bold"/>
                <a:sym typeface="Arial Bold"/>
              </a:rPr>
              <a:t>rd</a:t>
            </a:r>
            <a:r>
              <a:rPr lang="en-AU" sz="1600" dirty="0" smtClean="0">
                <a:solidFill>
                  <a:schemeClr val="tx2">
                    <a:lumMod val="50000"/>
                  </a:schemeClr>
                </a:solidFill>
                <a:latin typeface="+mj-lt"/>
                <a:ea typeface="Arial Bold"/>
                <a:cs typeface="Arial Bold"/>
                <a:sym typeface="Arial Bold"/>
              </a:rPr>
              <a:t> GCOS AOPC 2018</a:t>
            </a:r>
            <a:endParaRPr sz="1600" dirty="0">
              <a:solidFill>
                <a:schemeClr val="tx2">
                  <a:lumMod val="50000"/>
                </a:schemeClr>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chemeClr val="tx2">
                    <a:lumMod val="50000"/>
                  </a:schemeClr>
                </a:solidFill>
                <a:latin typeface="+mj-lt"/>
                <a:ea typeface="Arial Bold"/>
                <a:cs typeface="Arial Bold"/>
                <a:sym typeface="Arial Bold"/>
              </a:rPr>
              <a:t>Darmstadt, Germany</a:t>
            </a:r>
            <a:endParaRPr sz="1600" dirty="0">
              <a:solidFill>
                <a:schemeClr val="tx2">
                  <a:lumMod val="50000"/>
                </a:schemeClr>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chemeClr val="tx2">
                    <a:lumMod val="50000"/>
                  </a:schemeClr>
                </a:solidFill>
                <a:latin typeface="+mj-lt"/>
                <a:ea typeface="Arial Bold"/>
                <a:cs typeface="Arial Bold"/>
                <a:sym typeface="Arial Bold"/>
              </a:rPr>
              <a:t>6-9 March 2018</a:t>
            </a: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3950911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ECV Inventory and Gap </a:t>
            </a:r>
            <a:r>
              <a:rPr lang="en-GB" b="1" dirty="0" smtClean="0"/>
              <a:t>Analysis</a:t>
            </a:r>
            <a:endParaRPr lang="en-GB" dirty="0"/>
          </a:p>
        </p:txBody>
      </p:sp>
      <p:sp>
        <p:nvSpPr>
          <p:cNvPr id="3" name="Content Placeholder 2"/>
          <p:cNvSpPr>
            <a:spLocks noGrp="1"/>
          </p:cNvSpPr>
          <p:nvPr>
            <p:ph idx="4294967295"/>
          </p:nvPr>
        </p:nvSpPr>
        <p:spPr>
          <a:xfrm>
            <a:off x="140462" y="1004296"/>
            <a:ext cx="4849813" cy="3740150"/>
          </a:xfrm>
        </p:spPr>
        <p:txBody>
          <a:bodyPr anchor="ctr">
            <a:normAutofit fontScale="70000" lnSpcReduction="20000"/>
          </a:bodyPr>
          <a:lstStyle/>
          <a:p>
            <a:pPr>
              <a:lnSpc>
                <a:spcPct val="120000"/>
              </a:lnSpc>
              <a:spcBef>
                <a:spcPts val="0"/>
              </a:spcBef>
            </a:pPr>
            <a:r>
              <a:rPr lang="en-GB" dirty="0"/>
              <a:t>ECV Inventory 2.0 published;</a:t>
            </a:r>
          </a:p>
          <a:p>
            <a:pPr>
              <a:lnSpc>
                <a:spcPct val="120000"/>
              </a:lnSpc>
              <a:spcBef>
                <a:spcPts val="0"/>
              </a:spcBef>
            </a:pPr>
            <a:r>
              <a:rPr lang="en-US" dirty="0"/>
              <a:t>Fully describes current and planned implementation arrangements (ECV-by-ECV) within the Architecture;</a:t>
            </a:r>
            <a:endParaRPr lang="en-GB" dirty="0"/>
          </a:p>
          <a:p>
            <a:pPr>
              <a:lnSpc>
                <a:spcPct val="120000"/>
              </a:lnSpc>
              <a:spcBef>
                <a:spcPts val="0"/>
              </a:spcBef>
            </a:pPr>
            <a:r>
              <a:rPr lang="en-GB" dirty="0"/>
              <a:t>More than 4 times more data records 913 </a:t>
            </a:r>
            <a:r>
              <a:rPr lang="en-GB" dirty="0" smtClean="0"/>
              <a:t>versus </a:t>
            </a:r>
            <a:r>
              <a:rPr lang="en-GB" dirty="0"/>
              <a:t>~210 compared to first version 2015;</a:t>
            </a:r>
          </a:p>
          <a:p>
            <a:pPr>
              <a:lnSpc>
                <a:spcPct val="120000"/>
              </a:lnSpc>
              <a:spcBef>
                <a:spcPts val="0"/>
              </a:spcBef>
            </a:pPr>
            <a:r>
              <a:rPr lang="en-GB" dirty="0"/>
              <a:t>Content for the first time fully verified;</a:t>
            </a:r>
          </a:p>
          <a:p>
            <a:pPr>
              <a:lnSpc>
                <a:spcPct val="120000"/>
              </a:lnSpc>
              <a:spcBef>
                <a:spcPts val="0"/>
              </a:spcBef>
            </a:pPr>
            <a:r>
              <a:rPr lang="en-GB" dirty="0"/>
              <a:t>Gap analysis capacity demonstrated:</a:t>
            </a:r>
          </a:p>
          <a:p>
            <a:pPr marL="520700" lvl="1" indent="-342900">
              <a:spcBef>
                <a:spcPts val="0"/>
              </a:spcBef>
              <a:buFont typeface="Lucida Grande"/>
              <a:buChar char="-"/>
            </a:pPr>
            <a:r>
              <a:rPr lang="en-GB" dirty="0"/>
              <a:t>All ECV Products without CDRs identified</a:t>
            </a:r>
          </a:p>
          <a:p>
            <a:pPr marL="520700" lvl="1" indent="-342900">
              <a:spcBef>
                <a:spcPts val="0"/>
              </a:spcBef>
              <a:buFont typeface="Lucida Grande"/>
              <a:buChar char="-"/>
            </a:pPr>
            <a:r>
              <a:rPr lang="en-GB" dirty="0"/>
              <a:t>Compliance of CDRs to GCOS requirements analysed</a:t>
            </a:r>
          </a:p>
          <a:p>
            <a:pPr marL="520700" lvl="1" indent="-342900">
              <a:spcBef>
                <a:spcPts val="0"/>
              </a:spcBef>
              <a:buFont typeface="Lucida Grande"/>
              <a:buChar char="-"/>
            </a:pPr>
            <a:r>
              <a:rPr lang="en-GB" dirty="0"/>
              <a:t>Capability to analyse missing </a:t>
            </a:r>
            <a:r>
              <a:rPr lang="en-GB" dirty="0" smtClean="0"/>
              <a:t>measurements </a:t>
            </a:r>
            <a:r>
              <a:rPr lang="en-GB" dirty="0"/>
              <a:t>established (Inventory/MIM/OSCAR harmonisation </a:t>
            </a:r>
            <a:r>
              <a:rPr lang="en-GB" dirty="0" smtClean="0"/>
              <a:t>realised</a:t>
            </a:r>
            <a:r>
              <a:rPr lang="en-GB" dirty="0" smtClean="0"/>
              <a:t>);</a:t>
            </a:r>
            <a:endParaRPr lang="en-GB" dirty="0"/>
          </a:p>
          <a:p>
            <a:pPr>
              <a:spcBef>
                <a:spcPts val="0"/>
              </a:spcBef>
            </a:pPr>
            <a:r>
              <a:rPr lang="en-GB" dirty="0"/>
              <a:t>Financial support of the EC for the Inventory gratefully </a:t>
            </a:r>
            <a:r>
              <a:rPr lang="en-GB" dirty="0" smtClean="0"/>
              <a:t>acknowledged.</a:t>
            </a:r>
            <a:endParaRPr lang="en-GB" dirty="0"/>
          </a:p>
        </p:txBody>
      </p:sp>
      <p:graphicFrame>
        <p:nvGraphicFramePr>
          <p:cNvPr id="4" name="Diagram 3"/>
          <p:cNvGraphicFramePr/>
          <p:nvPr>
            <p:extLst>
              <p:ext uri="{D42A27DB-BD31-4B8C-83A1-F6EECF244321}">
                <p14:modId xmlns:p14="http://schemas.microsoft.com/office/powerpoint/2010/main" val="731639980"/>
              </p:ext>
            </p:extLst>
          </p:nvPr>
        </p:nvGraphicFramePr>
        <p:xfrm>
          <a:off x="3760359" y="869483"/>
          <a:ext cx="6172200" cy="300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854758" y="2966004"/>
            <a:ext cx="849624" cy="1107996"/>
          </a:xfrm>
          <a:prstGeom prst="rect">
            <a:avLst/>
          </a:prstGeom>
        </p:spPr>
        <p:txBody>
          <a:bodyPr wrap="none">
            <a:spAutoFit/>
          </a:bodyPr>
          <a:lstStyle/>
          <a:p>
            <a:r>
              <a:rPr lang="en-GB" sz="6600" b="1" dirty="0" smtClean="0">
                <a:solidFill>
                  <a:srgbClr val="92D050"/>
                </a:solidFill>
                <a:sym typeface="Wingdings" panose="05000000000000000000" pitchFamily="2" charset="2"/>
              </a:rPr>
              <a:t></a:t>
            </a:r>
            <a:endParaRPr lang="en-GB" sz="6600" b="1" dirty="0">
              <a:solidFill>
                <a:srgbClr val="92D050"/>
              </a:solidFill>
            </a:endParaRPr>
          </a:p>
        </p:txBody>
      </p:sp>
      <p:sp>
        <p:nvSpPr>
          <p:cNvPr id="6" name="Rectangle 5"/>
          <p:cNvSpPr/>
          <p:nvPr/>
        </p:nvSpPr>
        <p:spPr>
          <a:xfrm>
            <a:off x="6562057" y="2115977"/>
            <a:ext cx="627971" cy="769441"/>
          </a:xfrm>
          <a:prstGeom prst="rect">
            <a:avLst/>
          </a:prstGeom>
        </p:spPr>
        <p:txBody>
          <a:bodyPr wrap="none">
            <a:spAutoFit/>
          </a:bodyPr>
          <a:lstStyle/>
          <a:p>
            <a:r>
              <a:rPr lang="en-GB" sz="4400" b="1" dirty="0" smtClean="0">
                <a:solidFill>
                  <a:srgbClr val="92D050"/>
                </a:solidFill>
                <a:sym typeface="Wingdings" panose="05000000000000000000" pitchFamily="2" charset="2"/>
              </a:rPr>
              <a:t></a:t>
            </a:r>
            <a:endParaRPr lang="en-GB" sz="4400" b="1" dirty="0">
              <a:solidFill>
                <a:srgbClr val="92D050"/>
              </a:solidFill>
            </a:endParaRPr>
          </a:p>
        </p:txBody>
      </p:sp>
      <p:sp>
        <p:nvSpPr>
          <p:cNvPr id="7" name="TextBox 6"/>
          <p:cNvSpPr txBox="1"/>
          <p:nvPr/>
        </p:nvSpPr>
        <p:spPr>
          <a:xfrm>
            <a:off x="4666597" y="59494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8" name="TextBox 7"/>
          <p:cNvSpPr txBox="1"/>
          <p:nvPr/>
        </p:nvSpPr>
        <p:spPr>
          <a:xfrm>
            <a:off x="4818997" y="61018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9" name="TextBox 8"/>
          <p:cNvSpPr txBox="1"/>
          <p:nvPr/>
        </p:nvSpPr>
        <p:spPr>
          <a:xfrm>
            <a:off x="4990275" y="4071907"/>
            <a:ext cx="41840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880131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Autofit/>
          </a:bodyPr>
          <a:lstStyle/>
          <a:p>
            <a:pPr algn="ctr"/>
            <a:r>
              <a:rPr lang="en-US" b="1" dirty="0"/>
              <a:t>Inventory of Climate Records of ECVs observable from space</a:t>
            </a:r>
          </a:p>
        </p:txBody>
      </p:sp>
      <p:sp>
        <p:nvSpPr>
          <p:cNvPr id="7" name="Content Placeholder 6"/>
          <p:cNvSpPr>
            <a:spLocks noGrp="1"/>
          </p:cNvSpPr>
          <p:nvPr>
            <p:ph idx="4294967295"/>
          </p:nvPr>
        </p:nvSpPr>
        <p:spPr>
          <a:xfrm>
            <a:off x="4986338" y="1428750"/>
            <a:ext cx="4157662" cy="3017838"/>
          </a:xfrm>
          <a:prstGeom prst="rect">
            <a:avLst/>
          </a:prstGeom>
          <a:solidFill>
            <a:schemeClr val="bg1">
              <a:lumMod val="95000"/>
            </a:schemeClr>
          </a:solidFill>
        </p:spPr>
        <p:txBody>
          <a:bodyPr vert="horz" wrap="square" lIns="80465" tIns="40232" rIns="80465" bIns="40232" rtlCol="0">
            <a:spAutoFit/>
          </a:bodyPr>
          <a:lstStyle/>
          <a:p>
            <a:pPr marL="159254" lvl="1" indent="-159254">
              <a:buFont typeface="Arial" pitchFamily="34" charset="0"/>
              <a:buChar char="•"/>
            </a:pPr>
            <a:r>
              <a:rPr lang="en-US" sz="1800" dirty="0"/>
              <a:t>Existing &amp; planned </a:t>
            </a:r>
            <a:r>
              <a:rPr lang="en-US" sz="1800" dirty="0" smtClean="0"/>
              <a:t>records</a:t>
            </a:r>
            <a:endParaRPr lang="en-US" sz="1800" dirty="0"/>
          </a:p>
          <a:p>
            <a:pPr marL="159254" lvl="1" indent="-159254">
              <a:buFont typeface="Arial" pitchFamily="34" charset="0"/>
              <a:buChar char="•"/>
            </a:pPr>
            <a:r>
              <a:rPr lang="en-US" sz="1800" dirty="0"/>
              <a:t>Entries from </a:t>
            </a:r>
            <a:r>
              <a:rPr lang="en-US" sz="1800" dirty="0">
                <a:solidFill>
                  <a:schemeClr val="tx2"/>
                </a:solidFill>
              </a:rPr>
              <a:t>11</a:t>
            </a:r>
            <a:r>
              <a:rPr lang="en-US" sz="1800" dirty="0"/>
              <a:t> space agencies </a:t>
            </a:r>
            <a:endParaRPr lang="en-US" sz="1800" dirty="0">
              <a:solidFill>
                <a:schemeClr val="tx2"/>
              </a:solidFill>
            </a:endParaRPr>
          </a:p>
          <a:p>
            <a:pPr marL="966" indent="-159254"/>
            <a:r>
              <a:rPr lang="en-US" sz="1800" dirty="0">
                <a:solidFill>
                  <a:schemeClr val="tx2"/>
                </a:solidFill>
              </a:rPr>
              <a:t>913 </a:t>
            </a:r>
            <a:r>
              <a:rPr lang="en-US" sz="1800" dirty="0" smtClean="0"/>
              <a:t>entries</a:t>
            </a:r>
            <a:endParaRPr lang="en-US" sz="1800" dirty="0">
              <a:solidFill>
                <a:schemeClr val="tx2"/>
              </a:solidFill>
            </a:endParaRPr>
          </a:p>
          <a:p>
            <a:pPr marL="502154" lvl="2" indent="-159254">
              <a:buFont typeface="Arial" pitchFamily="34" charset="0"/>
              <a:buChar char="•"/>
            </a:pPr>
            <a:r>
              <a:rPr lang="en-US" sz="1800" dirty="0">
                <a:solidFill>
                  <a:schemeClr val="tx2"/>
                </a:solidFill>
              </a:rPr>
              <a:t>496 </a:t>
            </a:r>
            <a:r>
              <a:rPr lang="en-US" sz="1800" dirty="0"/>
              <a:t>existing records </a:t>
            </a:r>
          </a:p>
          <a:p>
            <a:pPr marL="502154" lvl="2" indent="-159254">
              <a:buFont typeface="Arial" pitchFamily="34" charset="0"/>
              <a:buChar char="•"/>
            </a:pPr>
            <a:r>
              <a:rPr lang="en-US" sz="1800" dirty="0">
                <a:solidFill>
                  <a:schemeClr val="tx2"/>
                </a:solidFill>
              </a:rPr>
              <a:t>417</a:t>
            </a:r>
            <a:r>
              <a:rPr lang="en-US" sz="1800" dirty="0"/>
              <a:t> planned records </a:t>
            </a:r>
          </a:p>
          <a:p>
            <a:pPr marL="159254" lvl="1" indent="-159254">
              <a:buFont typeface="Arial" pitchFamily="34" charset="0"/>
              <a:buChar char="•"/>
            </a:pPr>
            <a:r>
              <a:rPr lang="en-US" sz="1800" dirty="0"/>
              <a:t>26% from EUMETSAT and its SAFs</a:t>
            </a:r>
          </a:p>
          <a:p>
            <a:pPr marL="0" lvl="1" indent="0">
              <a:buNone/>
            </a:pPr>
            <a:r>
              <a:rPr lang="en-US" sz="1800" dirty="0"/>
              <a:t>(90% from Climate Monitoring SAF)</a:t>
            </a:r>
          </a:p>
          <a:p>
            <a:pPr marL="159254" lvl="1" indent="-159254">
              <a:buFont typeface="Arial" pitchFamily="34" charset="0"/>
              <a:buChar char="•"/>
            </a:pPr>
            <a:endParaRPr lang="en-US" sz="1800" dirty="0"/>
          </a:p>
          <a:p>
            <a:pPr marL="159254" lvl="1" indent="-159254">
              <a:buFont typeface="Arial" pitchFamily="34" charset="0"/>
              <a:buChar char="•"/>
            </a:pPr>
            <a:r>
              <a:rPr lang="en-US" sz="1800" dirty="0"/>
              <a:t>30 ECVs covered, out of 37 possible</a:t>
            </a:r>
          </a:p>
        </p:txBody>
      </p:sp>
      <p:graphicFrame>
        <p:nvGraphicFramePr>
          <p:cNvPr id="8" name="Chart 7"/>
          <p:cNvGraphicFramePr/>
          <p:nvPr>
            <p:extLst>
              <p:ext uri="{D42A27DB-BD31-4B8C-83A1-F6EECF244321}">
                <p14:modId xmlns:p14="http://schemas.microsoft.com/office/powerpoint/2010/main" val="2652805295"/>
              </p:ext>
            </p:extLst>
          </p:nvPr>
        </p:nvGraphicFramePr>
        <p:xfrm>
          <a:off x="385763" y="1134513"/>
          <a:ext cx="4236243" cy="356633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138454" y="4308088"/>
            <a:ext cx="2924327" cy="276999"/>
          </a:xfrm>
          <a:prstGeom prst="rect">
            <a:avLst/>
          </a:prstGeom>
        </p:spPr>
        <p:txBody>
          <a:bodyPr wrap="none">
            <a:spAutoFit/>
          </a:bodyPr>
          <a:lstStyle/>
          <a:p>
            <a:r>
              <a:rPr lang="en-GB" sz="1200" dirty="0">
                <a:hlinkClick r:id="rId4"/>
              </a:rPr>
              <a:t>http://climatemonitoring.info/ecvinventory</a:t>
            </a:r>
            <a:r>
              <a:rPr lang="en-GB" sz="1200" dirty="0"/>
              <a:t> </a:t>
            </a:r>
          </a:p>
        </p:txBody>
      </p:sp>
    </p:spTree>
    <p:extLst>
      <p:ext uri="{BB962C8B-B14F-4D97-AF65-F5344CB8AC3E}">
        <p14:creationId xmlns:p14="http://schemas.microsoft.com/office/powerpoint/2010/main" val="202191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ECV Inventory provides detailed view for each data record</a:t>
            </a:r>
            <a:endParaRPr lang="en-GB" dirty="0"/>
          </a:p>
        </p:txBody>
      </p:sp>
      <p:pic>
        <p:nvPicPr>
          <p:cNvPr id="6" name="Picture 5"/>
          <p:cNvPicPr>
            <a:picLocks noChangeAspect="1"/>
          </p:cNvPicPr>
          <p:nvPr/>
        </p:nvPicPr>
        <p:blipFill>
          <a:blip r:embed="rId2"/>
          <a:stretch>
            <a:fillRect/>
          </a:stretch>
        </p:blipFill>
        <p:spPr>
          <a:xfrm>
            <a:off x="72131" y="1147353"/>
            <a:ext cx="6162415" cy="3916496"/>
          </a:xfrm>
          <a:prstGeom prst="rect">
            <a:avLst/>
          </a:prstGeom>
          <a:effectLst>
            <a:outerShdw blurRad="50800" dist="38100" dir="8100000" algn="tr" rotWithShape="0">
              <a:srgbClr val="92D050">
                <a:alpha val="40000"/>
              </a:srgbClr>
            </a:outerShdw>
          </a:effectLst>
        </p:spPr>
      </p:pic>
      <p:pic>
        <p:nvPicPr>
          <p:cNvPr id="8" name="Picture 7"/>
          <p:cNvPicPr>
            <a:picLocks noChangeAspect="1"/>
          </p:cNvPicPr>
          <p:nvPr/>
        </p:nvPicPr>
        <p:blipFill>
          <a:blip r:embed="rId3"/>
          <a:stretch>
            <a:fillRect/>
          </a:stretch>
        </p:blipFill>
        <p:spPr>
          <a:xfrm>
            <a:off x="3655957" y="1147353"/>
            <a:ext cx="5488043" cy="3916496"/>
          </a:xfrm>
          <a:prstGeom prst="rect">
            <a:avLst/>
          </a:prstGeom>
          <a:effectLst>
            <a:outerShdw blurRad="50800" dist="38100" dir="8100000" algn="tr" rotWithShape="0">
              <a:srgbClr val="92D050">
                <a:alpha val="40000"/>
              </a:srgbClr>
            </a:outerShdw>
          </a:effectLst>
        </p:spPr>
      </p:pic>
    </p:spTree>
    <p:extLst>
      <p:ext uri="{BB962C8B-B14F-4D97-AF65-F5344CB8AC3E}">
        <p14:creationId xmlns:p14="http://schemas.microsoft.com/office/powerpoint/2010/main" val="336616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Ocean </a:t>
            </a:r>
            <a:r>
              <a:rPr lang="en-GB" dirty="0"/>
              <a:t>ECV Products </a:t>
            </a:r>
          </a:p>
        </p:txBody>
      </p:sp>
      <p:graphicFrame>
        <p:nvGraphicFramePr>
          <p:cNvPr id="4" name="Chart 3"/>
          <p:cNvGraphicFramePr/>
          <p:nvPr>
            <p:extLst>
              <p:ext uri="{D42A27DB-BD31-4B8C-83A1-F6EECF244321}">
                <p14:modId xmlns:p14="http://schemas.microsoft.com/office/powerpoint/2010/main" val="2057226511"/>
              </p:ext>
            </p:extLst>
          </p:nvPr>
        </p:nvGraphicFramePr>
        <p:xfrm>
          <a:off x="0" y="1392006"/>
          <a:ext cx="4922520" cy="3438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201159458"/>
              </p:ext>
            </p:extLst>
          </p:nvPr>
        </p:nvGraphicFramePr>
        <p:xfrm>
          <a:off x="4572000" y="1322599"/>
          <a:ext cx="4535645" cy="33985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 y="1113750"/>
            <a:ext cx="8383642" cy="369332"/>
          </a:xfrm>
          <a:prstGeom prst="rect">
            <a:avLst/>
          </a:prstGeom>
          <a:noFill/>
        </p:spPr>
        <p:txBody>
          <a:bodyPr wrap="none" rtlCol="0">
            <a:spAutoFit/>
          </a:bodyPr>
          <a:lstStyle/>
          <a:p>
            <a:r>
              <a:rPr lang="en-GB" dirty="0">
                <a:solidFill>
                  <a:srgbClr val="002569"/>
                </a:solidFill>
              </a:rPr>
              <a:t>In total the Inventory covers </a:t>
            </a:r>
            <a:r>
              <a:rPr lang="en-US" dirty="0">
                <a:solidFill>
                  <a:srgbClr val="002569"/>
                </a:solidFill>
              </a:rPr>
              <a:t>27/29 (GCOS-154, 2011) and 30/35 (GCOS-200, 2016) </a:t>
            </a:r>
            <a:r>
              <a:rPr lang="en-US" dirty="0" smtClean="0">
                <a:solidFill>
                  <a:srgbClr val="002569"/>
                </a:solidFill>
              </a:rPr>
              <a:t>ECVs.</a:t>
            </a:r>
            <a:endParaRPr lang="en-US" dirty="0">
              <a:solidFill>
                <a:srgbClr val="002569"/>
              </a:solidFill>
            </a:endParaRPr>
          </a:p>
        </p:txBody>
      </p:sp>
    </p:spTree>
    <p:extLst>
      <p:ext uri="{BB962C8B-B14F-4D97-AF65-F5344CB8AC3E}">
        <p14:creationId xmlns:p14="http://schemas.microsoft.com/office/powerpoint/2010/main" val="34831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Potential to identify missed opportunities and missions</a:t>
            </a:r>
            <a:endParaRPr lang="en-GB" dirty="0"/>
          </a:p>
        </p:txBody>
      </p:sp>
      <p:sp>
        <p:nvSpPr>
          <p:cNvPr id="5" name="Content Placeholder 2"/>
          <p:cNvSpPr>
            <a:spLocks noGrp="1"/>
          </p:cNvSpPr>
          <p:nvPr>
            <p:ph idx="1"/>
          </p:nvPr>
        </p:nvSpPr>
        <p:spPr>
          <a:xfrm>
            <a:off x="83820" y="1096256"/>
            <a:ext cx="9060180" cy="2411730"/>
          </a:xfrm>
        </p:spPr>
        <p:txBody>
          <a:bodyPr>
            <a:noAutofit/>
          </a:bodyPr>
          <a:lstStyle/>
          <a:p>
            <a:pPr marL="182563" indent="-125413"/>
            <a:r>
              <a:rPr lang="en-GB" sz="1600" dirty="0"/>
              <a:t>Total gap on sea surface </a:t>
            </a:r>
            <a:r>
              <a:rPr lang="en-GB" sz="1600" dirty="0" smtClean="0"/>
              <a:t>salinity;</a:t>
            </a:r>
          </a:p>
          <a:p>
            <a:pPr marL="182563" indent="-125413"/>
            <a:r>
              <a:rPr lang="en-GB" sz="1600" dirty="0"/>
              <a:t>Is this due to incompleteness of the Inventory?</a:t>
            </a:r>
          </a:p>
          <a:p>
            <a:pPr marL="519112" lvl="2" indent="-285750">
              <a:buFont typeface="Calibri" panose="020F0502020204030204" pitchFamily="34" charset="0"/>
              <a:buChar char="‒"/>
            </a:pPr>
            <a:r>
              <a:rPr lang="en-GB" sz="1600" dirty="0"/>
              <a:t>No “known-unknowns” at time of </a:t>
            </a:r>
            <a:r>
              <a:rPr lang="en-GB" sz="1600" dirty="0" smtClean="0"/>
              <a:t>snapshot  (know now that delivery </a:t>
            </a:r>
            <a:r>
              <a:rPr lang="en-GB" sz="1600" dirty="0"/>
              <a:t>of </a:t>
            </a:r>
            <a:r>
              <a:rPr lang="en-GB" sz="1600" dirty="0" smtClean="0"/>
              <a:t>Sea-surface </a:t>
            </a:r>
            <a:r>
              <a:rPr lang="en-GB" sz="1600" dirty="0"/>
              <a:t>Salinity CDRs </a:t>
            </a:r>
            <a:r>
              <a:rPr lang="en-GB" sz="1600" dirty="0" smtClean="0"/>
              <a:t>is </a:t>
            </a:r>
            <a:r>
              <a:rPr lang="en-GB" sz="1600" dirty="0"/>
              <a:t>planned under ESA CCI</a:t>
            </a:r>
            <a:r>
              <a:rPr lang="en-GB" sz="1600" dirty="0" smtClean="0"/>
              <a:t>+);</a:t>
            </a:r>
            <a:endParaRPr lang="en-GB" sz="1600" dirty="0"/>
          </a:p>
          <a:p>
            <a:pPr marL="182563" indent="-125413"/>
            <a:r>
              <a:rPr lang="en-GB" sz="1600" dirty="0"/>
              <a:t>Is this because existing data </a:t>
            </a:r>
            <a:r>
              <a:rPr lang="en-GB" sz="1600" dirty="0" smtClean="0"/>
              <a:t>sets </a:t>
            </a:r>
            <a:r>
              <a:rPr lang="en-GB" sz="1600" dirty="0"/>
              <a:t>are not considered to be CDRs?</a:t>
            </a:r>
          </a:p>
          <a:p>
            <a:pPr marL="541338" lvl="1" indent="-266700"/>
            <a:r>
              <a:rPr lang="en-GB" sz="1600" dirty="0"/>
              <a:t>Yes</a:t>
            </a:r>
            <a:r>
              <a:rPr lang="en-GB" sz="1600" dirty="0" smtClean="0"/>
              <a:t>, time series are short and </a:t>
            </a:r>
            <a:r>
              <a:rPr lang="en-US" sz="1600" dirty="0" err="1" smtClean="0"/>
              <a:t>intercomparison</a:t>
            </a:r>
            <a:r>
              <a:rPr lang="en-US" sz="1600" dirty="0" smtClean="0"/>
              <a:t> of various </a:t>
            </a:r>
            <a:r>
              <a:rPr lang="en-US" sz="1600" dirty="0"/>
              <a:t>satellite SSS products </a:t>
            </a:r>
            <a:r>
              <a:rPr lang="en-US" sz="1600" dirty="0" smtClean="0"/>
              <a:t>revealed </a:t>
            </a:r>
            <a:r>
              <a:rPr lang="en-US" sz="1600" dirty="0"/>
              <a:t>discrepancies </a:t>
            </a:r>
            <a:r>
              <a:rPr lang="en-US" sz="1600" dirty="0" smtClean="0"/>
              <a:t>that prompt </a:t>
            </a:r>
            <a:r>
              <a:rPr lang="en-US" sz="1600" dirty="0"/>
              <a:t>for further </a:t>
            </a:r>
            <a:r>
              <a:rPr lang="en-US" sz="1600" dirty="0" smtClean="0"/>
              <a:t>understanding of </a:t>
            </a:r>
            <a:r>
              <a:rPr lang="en-US" sz="1600" dirty="0"/>
              <a:t>retrieval </a:t>
            </a:r>
            <a:r>
              <a:rPr lang="en-US" sz="1600" dirty="0" smtClean="0"/>
              <a:t>errors</a:t>
            </a:r>
            <a:r>
              <a:rPr lang="en-US" sz="1600" dirty="0"/>
              <a:t>;</a:t>
            </a:r>
            <a:endParaRPr lang="en-GB" sz="1600" dirty="0"/>
          </a:p>
          <a:p>
            <a:pPr marL="182563" indent="-125413"/>
            <a:r>
              <a:rPr lang="en-GB" sz="1600" dirty="0"/>
              <a:t>Is this because there was no mission in </a:t>
            </a:r>
            <a:r>
              <a:rPr lang="en-GB" sz="1600" dirty="0" smtClean="0"/>
              <a:t>the past or is in the future?</a:t>
            </a:r>
          </a:p>
          <a:p>
            <a:pPr marL="541338" lvl="1" indent="-260350"/>
            <a:r>
              <a:rPr lang="en-GB" sz="1600" dirty="0" smtClean="0"/>
              <a:t>No for the past, yes for the future. No agency has a planned mission beyond SMAP and SMOS. </a:t>
            </a:r>
            <a:endParaRPr lang="en-GB" sz="1600" dirty="0"/>
          </a:p>
        </p:txBody>
      </p:sp>
      <p:pic>
        <p:nvPicPr>
          <p:cNvPr id="14" name="Picture 13"/>
          <p:cNvPicPr/>
          <p:nvPr/>
        </p:nvPicPr>
        <p:blipFill>
          <a:blip r:embed="rId2"/>
          <a:stretch>
            <a:fillRect/>
          </a:stretch>
        </p:blipFill>
        <p:spPr>
          <a:xfrm>
            <a:off x="510980" y="3635378"/>
            <a:ext cx="7978141" cy="1123950"/>
          </a:xfrm>
          <a:prstGeom prst="rect">
            <a:avLst/>
          </a:prstGeom>
        </p:spPr>
      </p:pic>
    </p:spTree>
    <p:extLst>
      <p:ext uri="{BB962C8B-B14F-4D97-AF65-F5344CB8AC3E}">
        <p14:creationId xmlns:p14="http://schemas.microsoft.com/office/powerpoint/2010/main" val="375250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Addressing shortfalls </a:t>
            </a:r>
            <a:r>
              <a:rPr lang="en-GB" dirty="0" err="1" smtClean="0"/>
              <a:t>wrt</a:t>
            </a:r>
            <a:r>
              <a:rPr lang="en-GB" dirty="0" smtClean="0"/>
              <a:t>. GCOS</a:t>
            </a:r>
            <a:endParaRPr lang="en-GB" dirty="0"/>
          </a:p>
        </p:txBody>
      </p:sp>
      <p:pic>
        <p:nvPicPr>
          <p:cNvPr id="4" name="Picture 3"/>
          <p:cNvPicPr/>
          <p:nvPr/>
        </p:nvPicPr>
        <p:blipFill>
          <a:blip r:embed="rId2"/>
          <a:stretch>
            <a:fillRect/>
          </a:stretch>
        </p:blipFill>
        <p:spPr>
          <a:xfrm>
            <a:off x="142876" y="1171575"/>
            <a:ext cx="9001124" cy="3857625"/>
          </a:xfrm>
          <a:prstGeom prst="rect">
            <a:avLst/>
          </a:prstGeom>
        </p:spPr>
      </p:pic>
      <p:sp>
        <p:nvSpPr>
          <p:cNvPr id="3" name="TextBox 2"/>
          <p:cNvSpPr txBox="1"/>
          <p:nvPr/>
        </p:nvSpPr>
        <p:spPr>
          <a:xfrm>
            <a:off x="2514600" y="1186934"/>
            <a:ext cx="5531322" cy="369332"/>
          </a:xfrm>
          <a:prstGeom prst="rect">
            <a:avLst/>
          </a:prstGeom>
          <a:noFill/>
        </p:spPr>
        <p:txBody>
          <a:bodyPr wrap="none" rtlCol="0">
            <a:spAutoFit/>
          </a:bodyPr>
          <a:lstStyle/>
          <a:p>
            <a:r>
              <a:rPr lang="en-GB" dirty="0" smtClean="0">
                <a:solidFill>
                  <a:schemeClr val="tx2"/>
                </a:solidFill>
              </a:rPr>
              <a:t>This analysis can be done down to the single data record.</a:t>
            </a:r>
            <a:endParaRPr lang="en-GB" dirty="0">
              <a:solidFill>
                <a:schemeClr val="tx2"/>
              </a:solidFill>
            </a:endParaRPr>
          </a:p>
        </p:txBody>
      </p:sp>
    </p:spTree>
    <p:extLst>
      <p:ext uri="{BB962C8B-B14F-4D97-AF65-F5344CB8AC3E}">
        <p14:creationId xmlns:p14="http://schemas.microsoft.com/office/powerpoint/2010/main" val="35522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a:t>
            </a:r>
            <a:r>
              <a:rPr lang="en-GB" dirty="0" smtClean="0"/>
              <a:t>learnt</a:t>
            </a:r>
            <a:endParaRPr lang="en-GB" dirty="0"/>
          </a:p>
        </p:txBody>
      </p:sp>
      <p:sp>
        <p:nvSpPr>
          <p:cNvPr id="3" name="Content Placeholder 2"/>
          <p:cNvSpPr>
            <a:spLocks noGrp="1"/>
          </p:cNvSpPr>
          <p:nvPr>
            <p:ph idx="4294967295"/>
          </p:nvPr>
        </p:nvSpPr>
        <p:spPr>
          <a:xfrm>
            <a:off x="225425" y="1067613"/>
            <a:ext cx="8693150" cy="3722688"/>
          </a:xfrm>
        </p:spPr>
        <p:txBody>
          <a:bodyPr anchor="ctr">
            <a:normAutofit fontScale="70000" lnSpcReduction="20000"/>
          </a:bodyPr>
          <a:lstStyle/>
          <a:p>
            <a:pPr>
              <a:spcBef>
                <a:spcPts val="0"/>
              </a:spcBef>
              <a:spcAft>
                <a:spcPts val="300"/>
              </a:spcAft>
            </a:pPr>
            <a:r>
              <a:rPr lang="en-GB" dirty="0"/>
              <a:t>The EC Funding of the inventory activities made a big difference;</a:t>
            </a:r>
          </a:p>
          <a:p>
            <a:pPr>
              <a:spcBef>
                <a:spcPts val="0"/>
              </a:spcBef>
              <a:spcAft>
                <a:spcPts val="300"/>
              </a:spcAft>
            </a:pPr>
            <a:r>
              <a:rPr lang="en-GB" dirty="0"/>
              <a:t>Engagement with agency focal points and data set experts </a:t>
            </a:r>
            <a:r>
              <a:rPr lang="en-GB" dirty="0" smtClean="0"/>
              <a:t>(&gt;100) was </a:t>
            </a:r>
            <a:r>
              <a:rPr lang="en-GB" dirty="0"/>
              <a:t>key to success;</a:t>
            </a:r>
          </a:p>
          <a:p>
            <a:pPr>
              <a:spcBef>
                <a:spcPts val="0"/>
              </a:spcBef>
              <a:spcAft>
                <a:spcPts val="300"/>
              </a:spcAft>
            </a:pPr>
            <a:r>
              <a:rPr lang="en-GB" dirty="0"/>
              <a:t>Verification process absolute critical to ensure that the inventory is a reliable source of information (for both users and the gap analysis process);</a:t>
            </a:r>
          </a:p>
          <a:p>
            <a:pPr>
              <a:spcBef>
                <a:spcPts val="0"/>
              </a:spcBef>
              <a:spcAft>
                <a:spcPts val="300"/>
              </a:spcAft>
            </a:pPr>
            <a:r>
              <a:rPr lang="en-GB" dirty="0"/>
              <a:t>Population and verification was a huge effort - need to keep the community involvement in the future and avoid drastic changes;</a:t>
            </a:r>
          </a:p>
          <a:p>
            <a:pPr>
              <a:spcBef>
                <a:spcPts val="0"/>
              </a:spcBef>
              <a:spcAft>
                <a:spcPts val="300"/>
              </a:spcAft>
            </a:pPr>
            <a:r>
              <a:rPr lang="en-GB" dirty="0"/>
              <a:t>Commitment level for future component of the inventory needs to be reconsidered to get a more complete picture from agencies;</a:t>
            </a:r>
          </a:p>
          <a:p>
            <a:pPr>
              <a:spcBef>
                <a:spcPts val="0"/>
              </a:spcBef>
              <a:spcAft>
                <a:spcPts val="300"/>
              </a:spcAft>
            </a:pPr>
            <a:r>
              <a:rPr lang="en-GB" dirty="0"/>
              <a:t>Global data record development is more dynamic than we thought. Biennial update of inventory should be replaced by incremental (annual) updates;</a:t>
            </a:r>
          </a:p>
          <a:p>
            <a:pPr>
              <a:spcBef>
                <a:spcPts val="0"/>
              </a:spcBef>
              <a:spcAft>
                <a:spcPts val="300"/>
              </a:spcAft>
            </a:pPr>
            <a:r>
              <a:rPr lang="en-GB" dirty="0"/>
              <a:t>Volume of data records does not allow full analysis of Inventory every year =&gt; need to carefully track changes during inventory update process and perform limited gap analysis in affected areas;</a:t>
            </a:r>
          </a:p>
          <a:p>
            <a:pPr>
              <a:spcBef>
                <a:spcPts val="0"/>
              </a:spcBef>
              <a:spcAft>
                <a:spcPts val="300"/>
              </a:spcAft>
            </a:pPr>
            <a:r>
              <a:rPr lang="en-US" dirty="0"/>
              <a:t>General low use of FCDRs to derive ECV climate data records implies extra Inventory for the base data records</a:t>
            </a:r>
            <a:r>
              <a:rPr lang="en-US" dirty="0" smtClean="0"/>
              <a:t>.</a:t>
            </a:r>
            <a:endParaRPr lang="en-US" b="1" dirty="0">
              <a:solidFill>
                <a:srgbClr val="00B050"/>
              </a:solidFill>
            </a:endParaRPr>
          </a:p>
        </p:txBody>
      </p:sp>
    </p:spTree>
    <p:extLst>
      <p:ext uri="{BB962C8B-B14F-4D97-AF65-F5344CB8AC3E}">
        <p14:creationId xmlns:p14="http://schemas.microsoft.com/office/powerpoint/2010/main" val="23967420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Perspectives for the next two </a:t>
            </a:r>
            <a:r>
              <a:rPr lang="en-GB" dirty="0" smtClean="0"/>
              <a:t>years</a:t>
            </a:r>
            <a:endParaRPr lang="en-GB" dirty="0"/>
          </a:p>
        </p:txBody>
      </p:sp>
      <p:sp>
        <p:nvSpPr>
          <p:cNvPr id="3" name="Content Placeholder 2"/>
          <p:cNvSpPr>
            <a:spLocks noGrp="1"/>
          </p:cNvSpPr>
          <p:nvPr>
            <p:ph idx="4294967295"/>
          </p:nvPr>
        </p:nvSpPr>
        <p:spPr>
          <a:xfrm>
            <a:off x="0" y="1075748"/>
            <a:ext cx="9053316" cy="3943350"/>
          </a:xfrm>
        </p:spPr>
        <p:txBody>
          <a:bodyPr>
            <a:normAutofit fontScale="85000" lnSpcReduction="20000"/>
          </a:bodyPr>
          <a:lstStyle/>
          <a:p>
            <a:r>
              <a:rPr lang="en-GB" dirty="0"/>
              <a:t>Major Objectives:</a:t>
            </a:r>
          </a:p>
          <a:p>
            <a:pPr lvl="1">
              <a:spcBef>
                <a:spcPts val="0"/>
              </a:spcBef>
            </a:pPr>
            <a:r>
              <a:rPr lang="en-GB" dirty="0"/>
              <a:t>Complete Cycle#2 activities by SIT-33 (finalisation of Gap Analysis);</a:t>
            </a:r>
          </a:p>
          <a:p>
            <a:pPr lvl="1">
              <a:spcBef>
                <a:spcPts val="0"/>
              </a:spcBef>
            </a:pPr>
            <a:r>
              <a:rPr lang="en-GB" dirty="0"/>
              <a:t>Change reference for Inventory and Gap Analysis to the 2016 GCOS-IP (and update the inventory as appropriate);</a:t>
            </a:r>
          </a:p>
          <a:p>
            <a:pPr lvl="1">
              <a:spcBef>
                <a:spcPts val="0"/>
              </a:spcBef>
            </a:pPr>
            <a:r>
              <a:rPr lang="en-US" dirty="0"/>
              <a:t>Promote case studies and workshops supporting the Architecture and its Inventory;</a:t>
            </a:r>
            <a:endParaRPr lang="en-GB" dirty="0"/>
          </a:p>
          <a:p>
            <a:r>
              <a:rPr lang="en-GB" dirty="0" smtClean="0"/>
              <a:t>Changes</a:t>
            </a:r>
            <a:r>
              <a:rPr lang="en-GB" dirty="0"/>
              <a:t>:</a:t>
            </a:r>
          </a:p>
          <a:p>
            <a:pPr lvl="1">
              <a:spcBef>
                <a:spcPts val="0"/>
              </a:spcBef>
            </a:pPr>
            <a:r>
              <a:rPr lang="en-GB" dirty="0"/>
              <a:t>The Inventory-gap analysis-action plan process shall move to a  more incremental update with annual reporting and endorsement (potentially synchronised with UNFCCC/SBSTA reporting);</a:t>
            </a:r>
          </a:p>
          <a:p>
            <a:pPr lvl="1">
              <a:spcBef>
                <a:spcPts val="0"/>
              </a:spcBef>
            </a:pPr>
            <a:r>
              <a:rPr lang="en-GB" dirty="0"/>
              <a:t>Gap analysis addressing Inventory updates and high priority areas, e.g., carbon cycle</a:t>
            </a:r>
            <a:r>
              <a:rPr lang="en-GB" dirty="0" smtClean="0"/>
              <a:t>;</a:t>
            </a:r>
            <a:endParaRPr lang="en-GB" dirty="0"/>
          </a:p>
          <a:p>
            <a:r>
              <a:rPr lang="en-GB" dirty="0"/>
              <a:t>Deliverables:</a:t>
            </a:r>
          </a:p>
          <a:p>
            <a:pPr lvl="1">
              <a:spcBef>
                <a:spcPts val="0"/>
              </a:spcBef>
            </a:pPr>
            <a:r>
              <a:rPr lang="en-GB" dirty="0"/>
              <a:t>First gap analysis report and action plan for endorsement at </a:t>
            </a:r>
            <a:r>
              <a:rPr lang="en-GB" dirty="0" smtClean="0"/>
              <a:t>SIT-33 and CGMS Plenary;</a:t>
            </a:r>
            <a:endParaRPr lang="en-GB" dirty="0"/>
          </a:p>
          <a:p>
            <a:pPr lvl="1">
              <a:spcBef>
                <a:spcPts val="0"/>
              </a:spcBef>
            </a:pPr>
            <a:r>
              <a:rPr lang="en-GB" dirty="0"/>
              <a:t>Update of Inventory baseline to GCOS IP 2016 by 31 Dec 2018;</a:t>
            </a:r>
          </a:p>
          <a:p>
            <a:pPr lvl="1">
              <a:spcBef>
                <a:spcPts val="0"/>
              </a:spcBef>
            </a:pPr>
            <a:r>
              <a:rPr lang="en-GB" dirty="0" smtClean="0"/>
              <a:t>Second </a:t>
            </a:r>
            <a:r>
              <a:rPr lang="en-GB" dirty="0"/>
              <a:t>gap analysis and action plan for endorsement by 2019 </a:t>
            </a:r>
            <a:r>
              <a:rPr lang="en-GB" dirty="0" smtClean="0"/>
              <a:t>CEOS and CGMS Plenaries;</a:t>
            </a:r>
            <a:endParaRPr lang="en-GB" dirty="0"/>
          </a:p>
          <a:p>
            <a:pPr lvl="1">
              <a:spcBef>
                <a:spcPts val="0"/>
              </a:spcBef>
            </a:pPr>
            <a:r>
              <a:rPr lang="en-GB" dirty="0"/>
              <a:t>Continued reporting to </a:t>
            </a:r>
            <a:r>
              <a:rPr lang="en-GB" dirty="0" smtClean="0"/>
              <a:t>UNFCCC SBSTA.</a:t>
            </a:r>
            <a:endParaRPr lang="en-GB" dirty="0"/>
          </a:p>
        </p:txBody>
      </p:sp>
    </p:spTree>
    <p:extLst>
      <p:ext uri="{BB962C8B-B14F-4D97-AF65-F5344CB8AC3E}">
        <p14:creationId xmlns:p14="http://schemas.microsoft.com/office/powerpoint/2010/main" val="1999022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txBox="1">
            <a:spLocks/>
          </p:cNvSpPr>
          <p:nvPr/>
        </p:nvSpPr>
        <p:spPr>
          <a:xfrm>
            <a:off x="120912" y="1209124"/>
            <a:ext cx="8932404" cy="3347762"/>
          </a:xfrm>
          <a:prstGeom prst="rect">
            <a:avLst/>
          </a:prstGeom>
        </p:spPr>
        <p:txBody>
          <a:bodyPr vert="horz" lIns="91440" tIns="45720" rIns="91440" bIns="45720" rtlCol="0">
            <a:normAutofit fontScale="70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smtClean="0"/>
              <a:t>Joint CEOS/CGMS </a:t>
            </a:r>
            <a:r>
              <a:rPr lang="en-GB" dirty="0" err="1" smtClean="0"/>
              <a:t>WGClimate</a:t>
            </a:r>
            <a:r>
              <a:rPr lang="en-GB" dirty="0" smtClean="0"/>
              <a:t> is the focal of point of space agencies to address GCOS requirements;</a:t>
            </a:r>
          </a:p>
          <a:p>
            <a:r>
              <a:rPr lang="en-GB" dirty="0"/>
              <a:t>The </a:t>
            </a:r>
            <a:r>
              <a:rPr lang="en-GB" dirty="0" smtClean="0"/>
              <a:t>ECV Inventory </a:t>
            </a:r>
            <a:r>
              <a:rPr lang="en-US" dirty="0" smtClean="0"/>
              <a:t>provides </a:t>
            </a:r>
            <a:r>
              <a:rPr lang="en-US" dirty="0"/>
              <a:t>a structured, comprehensive and accessible view as to what Climate Data Records are currently available from satellite missions of CEOS and CGMS </a:t>
            </a:r>
            <a:r>
              <a:rPr lang="en-GB" dirty="0"/>
              <a:t>members</a:t>
            </a:r>
            <a:r>
              <a:rPr lang="en-US" dirty="0"/>
              <a:t> or their combination</a:t>
            </a:r>
            <a:r>
              <a:rPr lang="en-US" dirty="0" smtClean="0"/>
              <a:t>;</a:t>
            </a:r>
          </a:p>
          <a:p>
            <a:r>
              <a:rPr lang="en-US" dirty="0" smtClean="0"/>
              <a:t>ECV Inventory will see additions in terms of an FCDR and ICDR Inventory in 2019;</a:t>
            </a:r>
          </a:p>
          <a:p>
            <a:r>
              <a:rPr lang="en-US" dirty="0" smtClean="0"/>
              <a:t>The Inventory will be annually updated inclusive of a delta gap analysis monitoring progress and addressing specific themes;</a:t>
            </a:r>
            <a:endParaRPr lang="en-GB" dirty="0"/>
          </a:p>
          <a:p>
            <a:pPr lvl="0"/>
            <a:r>
              <a:rPr lang="en-GB" dirty="0" smtClean="0"/>
              <a:t>This forms the major resource to:</a:t>
            </a:r>
          </a:p>
          <a:p>
            <a:pPr lvl="1"/>
            <a:r>
              <a:rPr lang="x-none" dirty="0" smtClean="0"/>
              <a:t>Creat</a:t>
            </a:r>
            <a:r>
              <a:rPr lang="en-GB" dirty="0" smtClean="0"/>
              <a:t>e</a:t>
            </a:r>
            <a:r>
              <a:rPr lang="x-none" dirty="0" smtClean="0"/>
              <a:t> </a:t>
            </a:r>
            <a:r>
              <a:rPr lang="x-none" dirty="0"/>
              <a:t>conditions for delivering further Climate Data Records, including multi-mission Climate Date Records, through best use of available data to fulfil GCOS requirements (e.g. by identifying and targetting cross-calibration or re-processing </a:t>
            </a:r>
            <a:r>
              <a:rPr lang="x-none" dirty="0" smtClean="0"/>
              <a:t>gaps/shortfalls);</a:t>
            </a:r>
            <a:endParaRPr lang="en-GB" dirty="0"/>
          </a:p>
          <a:p>
            <a:pPr lvl="1"/>
            <a:r>
              <a:rPr lang="en-US" dirty="0" err="1" smtClean="0"/>
              <a:t>Optimise</a:t>
            </a:r>
            <a:r>
              <a:rPr lang="en-US" dirty="0" smtClean="0"/>
              <a:t> </a:t>
            </a:r>
            <a:r>
              <a:rPr lang="en-US" dirty="0"/>
              <a:t>the planning of future satellite </a:t>
            </a:r>
            <a:r>
              <a:rPr lang="en-US" dirty="0" smtClean="0"/>
              <a:t>measurements </a:t>
            </a:r>
            <a:r>
              <a:rPr lang="en-US" dirty="0"/>
              <a:t>and constellations to expand existing and planned Climate Data </a:t>
            </a:r>
            <a:r>
              <a:rPr lang="en-US" dirty="0" smtClean="0"/>
              <a:t>Records</a:t>
            </a:r>
            <a:r>
              <a:rPr lang="en-US" dirty="0"/>
              <a:t>.</a:t>
            </a:r>
            <a:endParaRPr lang="en-GB" dirty="0"/>
          </a:p>
        </p:txBody>
      </p:sp>
    </p:spTree>
    <p:extLst>
      <p:ext uri="{BB962C8B-B14F-4D97-AF65-F5344CB8AC3E}">
        <p14:creationId xmlns:p14="http://schemas.microsoft.com/office/powerpoint/2010/main" val="4456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4294967295"/>
          </p:nvPr>
        </p:nvSpPr>
        <p:spPr>
          <a:xfrm>
            <a:off x="707230" y="1200150"/>
            <a:ext cx="7836695" cy="3394075"/>
          </a:xfrm>
        </p:spPr>
        <p:txBody>
          <a:bodyPr anchor="ctr">
            <a:normAutofit/>
          </a:bodyPr>
          <a:lstStyle/>
          <a:p>
            <a:r>
              <a:rPr lang="en-GB" dirty="0">
                <a:solidFill>
                  <a:srgbClr val="002569"/>
                </a:solidFill>
              </a:rPr>
              <a:t>Mandate and role of the joint CEOS/CGMS WG Climate</a:t>
            </a:r>
          </a:p>
          <a:p>
            <a:r>
              <a:rPr lang="en-GB" dirty="0">
                <a:solidFill>
                  <a:srgbClr val="002569"/>
                </a:solidFill>
              </a:rPr>
              <a:t>GCOS IP Space Agency Response</a:t>
            </a:r>
          </a:p>
          <a:p>
            <a:r>
              <a:rPr lang="en-GB" dirty="0">
                <a:solidFill>
                  <a:srgbClr val="002569"/>
                </a:solidFill>
              </a:rPr>
              <a:t>Essential Climate Variables (ECVs) </a:t>
            </a:r>
            <a:r>
              <a:rPr lang="en-GB" dirty="0" smtClean="0">
                <a:solidFill>
                  <a:srgbClr val="002569"/>
                </a:solidFill>
              </a:rPr>
              <a:t>Data Record Inventory</a:t>
            </a:r>
            <a:endParaRPr lang="en-GB" dirty="0">
              <a:solidFill>
                <a:srgbClr val="002569"/>
              </a:solidFill>
            </a:endParaRPr>
          </a:p>
          <a:p>
            <a:r>
              <a:rPr lang="en-GB" sz="2700" dirty="0">
                <a:solidFill>
                  <a:srgbClr val="002569"/>
                </a:solidFill>
              </a:rPr>
              <a:t>Gap Analysis </a:t>
            </a:r>
          </a:p>
          <a:p>
            <a:r>
              <a:rPr lang="en-GB" dirty="0">
                <a:solidFill>
                  <a:srgbClr val="002569"/>
                </a:solidFill>
              </a:rPr>
              <a:t>Perspective for the next two years</a:t>
            </a:r>
          </a:p>
        </p:txBody>
      </p:sp>
    </p:spTree>
    <p:extLst>
      <p:ext uri="{BB962C8B-B14F-4D97-AF65-F5344CB8AC3E}">
        <p14:creationId xmlns:p14="http://schemas.microsoft.com/office/powerpoint/2010/main" val="105126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t>Short History</a:t>
            </a:r>
          </a:p>
        </p:txBody>
      </p:sp>
      <p:sp>
        <p:nvSpPr>
          <p:cNvPr id="3" name="Content Placeholder 2"/>
          <p:cNvSpPr>
            <a:spLocks noGrp="1"/>
          </p:cNvSpPr>
          <p:nvPr>
            <p:ph idx="1"/>
          </p:nvPr>
        </p:nvSpPr>
        <p:spPr>
          <a:xfrm>
            <a:off x="3730515" y="1200151"/>
            <a:ext cx="5284897" cy="2820056"/>
          </a:xfrm>
        </p:spPr>
        <p:txBody>
          <a:bodyPr>
            <a:noAutofit/>
          </a:bodyPr>
          <a:lstStyle/>
          <a:p>
            <a:r>
              <a:rPr lang="en-US" sz="1800" dirty="0">
                <a:solidFill>
                  <a:srgbClr val="002569"/>
                </a:solidFill>
              </a:rPr>
              <a:t>CEOS Working Group on Climate endorsed at CEOS Plenary in 2010;</a:t>
            </a:r>
          </a:p>
          <a:p>
            <a:r>
              <a:rPr lang="en-US" sz="1800" dirty="0">
                <a:solidFill>
                  <a:srgbClr val="002569"/>
                </a:solidFill>
              </a:rPr>
              <a:t>The joint development of the high-level architecture for climate monitoring from space led to the formation of the Joint CEOS/CGMS </a:t>
            </a:r>
            <a:r>
              <a:rPr lang="en-US" sz="1800" dirty="0" err="1">
                <a:solidFill>
                  <a:srgbClr val="002569"/>
                </a:solidFill>
              </a:rPr>
              <a:t>WGClimate</a:t>
            </a:r>
            <a:r>
              <a:rPr lang="en-US" sz="1800" dirty="0">
                <a:solidFill>
                  <a:srgbClr val="002569"/>
                </a:solidFill>
              </a:rPr>
              <a:t> endorsed by CEOS and CGMS </a:t>
            </a:r>
            <a:r>
              <a:rPr lang="en-US" sz="1800" dirty="0" err="1">
                <a:solidFill>
                  <a:srgbClr val="002569"/>
                </a:solidFill>
              </a:rPr>
              <a:t>Plenaries</a:t>
            </a:r>
            <a:r>
              <a:rPr lang="en-US" sz="1800" dirty="0">
                <a:solidFill>
                  <a:srgbClr val="002569"/>
                </a:solidFill>
              </a:rPr>
              <a:t> in 2013:</a:t>
            </a:r>
          </a:p>
          <a:p>
            <a:r>
              <a:rPr lang="en-US" sz="1800" dirty="0">
                <a:solidFill>
                  <a:srgbClr val="002569"/>
                </a:solidFill>
              </a:rPr>
              <a:t>Major Task is: </a:t>
            </a:r>
            <a:r>
              <a:rPr lang="en-IE" sz="1800" dirty="0">
                <a:solidFill>
                  <a:srgbClr val="002569"/>
                </a:solidFill>
              </a:rPr>
              <a:t>Coordinate and encourage collaborative activities between the world’s major space agencies in the area of climate monitoring.</a:t>
            </a:r>
            <a:endParaRPr lang="en-US" sz="1800" dirty="0">
              <a:solidFill>
                <a:srgbClr val="002569"/>
              </a:solidFill>
            </a:endParaRPr>
          </a:p>
        </p:txBody>
      </p:sp>
      <p:pic>
        <p:nvPicPr>
          <p:cNvPr id="1026" name="Picture 2"/>
          <p:cNvPicPr>
            <a:picLocks noChangeAspect="1" noChangeArrowheads="1"/>
          </p:cNvPicPr>
          <p:nvPr/>
        </p:nvPicPr>
        <p:blipFill>
          <a:blip r:embed="rId2" cstate="print"/>
          <a:srcRect/>
          <a:stretch>
            <a:fillRect/>
          </a:stretch>
        </p:blipFill>
        <p:spPr bwMode="auto">
          <a:xfrm>
            <a:off x="767386" y="1136813"/>
            <a:ext cx="2573597" cy="3485685"/>
          </a:xfrm>
          <a:prstGeom prst="rect">
            <a:avLst/>
          </a:prstGeom>
          <a:noFill/>
          <a:ln w="9525">
            <a:noFill/>
            <a:miter lim="800000"/>
            <a:headEnd/>
            <a:tailEnd/>
          </a:ln>
        </p:spPr>
      </p:pic>
      <p:sp>
        <p:nvSpPr>
          <p:cNvPr id="5" name="TextBox 4"/>
          <p:cNvSpPr txBox="1"/>
          <p:nvPr/>
        </p:nvSpPr>
        <p:spPr>
          <a:xfrm>
            <a:off x="3777813" y="4020207"/>
            <a:ext cx="2359236" cy="715581"/>
          </a:xfrm>
          <a:prstGeom prst="rect">
            <a:avLst/>
          </a:prstGeom>
          <a:noFill/>
        </p:spPr>
        <p:txBody>
          <a:bodyPr wrap="none" rtlCol="0">
            <a:spAutoFit/>
          </a:bodyPr>
          <a:lstStyle/>
          <a:p>
            <a:r>
              <a:rPr lang="en-GB" sz="1350" dirty="0" err="1"/>
              <a:t>JWGClimate</a:t>
            </a:r>
            <a:endParaRPr lang="en-GB" sz="1350" dirty="0"/>
          </a:p>
          <a:p>
            <a:r>
              <a:rPr lang="en-GB" sz="1350" dirty="0"/>
              <a:t>Chair: Jörg Schulz (EUMETSAT)</a:t>
            </a:r>
          </a:p>
          <a:p>
            <a:r>
              <a:rPr lang="en-GB" sz="1350" dirty="0" smtClean="0"/>
              <a:t>Vice </a:t>
            </a:r>
            <a:r>
              <a:rPr lang="en-GB" sz="1350" dirty="0"/>
              <a:t>Chair: </a:t>
            </a:r>
            <a:r>
              <a:rPr lang="en-GB" sz="1350" dirty="0" smtClean="0"/>
              <a:t>John Dwyer (USGS)</a:t>
            </a:r>
            <a:endParaRPr lang="en-GB" sz="1350" dirty="0"/>
          </a:p>
        </p:txBody>
      </p:sp>
    </p:spTree>
    <p:extLst>
      <p:ext uri="{BB962C8B-B14F-4D97-AF65-F5344CB8AC3E}">
        <p14:creationId xmlns:p14="http://schemas.microsoft.com/office/powerpoint/2010/main" val="141617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2" cstate="print"/>
          <a:srcRect t="2312" b="1434"/>
          <a:stretch>
            <a:fillRect/>
          </a:stretch>
        </p:blipFill>
        <p:spPr bwMode="auto">
          <a:xfrm>
            <a:off x="1629014" y="1166884"/>
            <a:ext cx="6656864" cy="3469943"/>
          </a:xfrm>
          <a:prstGeom prst="rect">
            <a:avLst/>
          </a:prstGeom>
          <a:noFill/>
          <a:ln w="9525">
            <a:noFill/>
            <a:miter lim="800000"/>
            <a:headEnd/>
            <a:tailEnd/>
          </a:ln>
        </p:spPr>
      </p:pic>
      <p:pic>
        <p:nvPicPr>
          <p:cNvPr id="369674" name="Picture 10" descr="CEOS Logo"/>
          <p:cNvPicPr>
            <a:picLocks noChangeAspect="1" noChangeArrowheads="1"/>
          </p:cNvPicPr>
          <p:nvPr/>
        </p:nvPicPr>
        <p:blipFill>
          <a:blip r:embed="rId3" cstate="print"/>
          <a:srcRect/>
          <a:stretch>
            <a:fillRect/>
          </a:stretch>
        </p:blipFill>
        <p:spPr bwMode="auto">
          <a:xfrm>
            <a:off x="893609" y="3536930"/>
            <a:ext cx="1253477" cy="377429"/>
          </a:xfrm>
          <a:prstGeom prst="rect">
            <a:avLst/>
          </a:prstGeom>
          <a:noFill/>
        </p:spPr>
      </p:pic>
      <p:sp>
        <p:nvSpPr>
          <p:cNvPr id="2" name="Title 1"/>
          <p:cNvSpPr>
            <a:spLocks noGrp="1"/>
          </p:cNvSpPr>
          <p:nvPr>
            <p:ph type="title"/>
          </p:nvPr>
        </p:nvSpPr>
        <p:spPr>
          <a:xfrm>
            <a:off x="1972954" y="184247"/>
            <a:ext cx="5261213" cy="859807"/>
          </a:xfrm>
        </p:spPr>
        <p:txBody>
          <a:bodyPr>
            <a:normAutofit/>
          </a:bodyPr>
          <a:lstStyle/>
          <a:p>
            <a:pPr algn="ctr"/>
            <a:r>
              <a:rPr lang="en-GB" sz="2400" b="1" dirty="0"/>
              <a:t>The Architecture</a:t>
            </a:r>
            <a:br>
              <a:rPr lang="en-GB" sz="2400" b="1" dirty="0"/>
            </a:br>
            <a:r>
              <a:rPr lang="en-GB" sz="2400" b="1" dirty="0"/>
              <a:t>for Climate Monitoring from Space</a:t>
            </a:r>
          </a:p>
        </p:txBody>
      </p:sp>
      <p:pic>
        <p:nvPicPr>
          <p:cNvPr id="369668" name="Picture 4" descr="CGMS"/>
          <p:cNvPicPr>
            <a:picLocks noChangeAspect="1" noChangeArrowheads="1"/>
          </p:cNvPicPr>
          <p:nvPr/>
        </p:nvPicPr>
        <p:blipFill>
          <a:blip r:embed="rId4" cstate="print"/>
          <a:srcRect/>
          <a:stretch>
            <a:fillRect/>
          </a:stretch>
        </p:blipFill>
        <p:spPr bwMode="auto">
          <a:xfrm>
            <a:off x="1060276" y="2042638"/>
            <a:ext cx="702469" cy="763191"/>
          </a:xfrm>
          <a:prstGeom prst="rect">
            <a:avLst/>
          </a:prstGeom>
          <a:noFill/>
        </p:spPr>
      </p:pic>
      <p:sp>
        <p:nvSpPr>
          <p:cNvPr id="369670" name="AutoShape 6" descr="Résultat de recherche d'images pour &quot;CEOS logo&quot;"/>
          <p:cNvSpPr>
            <a:spLocks noChangeAspect="1" noChangeArrowheads="1"/>
          </p:cNvSpPr>
          <p:nvPr/>
        </p:nvSpPr>
        <p:spPr bwMode="auto">
          <a:xfrm>
            <a:off x="973933" y="-102393"/>
            <a:ext cx="222647" cy="222647"/>
          </a:xfrm>
          <a:prstGeom prst="rect">
            <a:avLst/>
          </a:prstGeom>
          <a:noFill/>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GB" sz="675" b="1">
              <a:solidFill>
                <a:prstClr val="white"/>
              </a:solidFill>
              <a:latin typeface="Tahoma" pitchFamily="34" charset="0"/>
            </a:endParaRPr>
          </a:p>
        </p:txBody>
      </p:sp>
      <p:sp>
        <p:nvSpPr>
          <p:cNvPr id="7" name="TextBox 6"/>
          <p:cNvSpPr txBox="1"/>
          <p:nvPr/>
        </p:nvSpPr>
        <p:spPr>
          <a:xfrm>
            <a:off x="1819418" y="2481867"/>
            <a:ext cx="5865125" cy="1107996"/>
          </a:xfrm>
          <a:prstGeom prst="rect">
            <a:avLst/>
          </a:prstGeom>
          <a:solidFill>
            <a:srgbClr val="FF0000"/>
          </a:solidFill>
          <a:ln w="76200">
            <a:solidFill>
              <a:schemeClr val="accent1"/>
            </a:solidFill>
          </a:ln>
        </p:spPr>
        <p:txBody>
          <a:bodyPr wrap="square" rtlCol="0">
            <a:spAutoFit/>
          </a:bodyPr>
          <a:lstStyle/>
          <a:p>
            <a:pPr algn="ctr" defTabSz="685800" fontAlgn="base">
              <a:spcBef>
                <a:spcPct val="0"/>
              </a:spcBef>
              <a:spcAft>
                <a:spcPct val="0"/>
              </a:spcAft>
            </a:pPr>
            <a:endParaRPr lang="en-GB" sz="1200" b="1" dirty="0">
              <a:solidFill>
                <a:prstClr val="black"/>
              </a:solidFill>
              <a:latin typeface="Arial" pitchFamily="34" charset="0"/>
              <a:cs typeface="Arial" pitchFamily="34" charset="0"/>
            </a:endParaRPr>
          </a:p>
          <a:p>
            <a:pPr algn="ctr" defTabSz="685800" fontAlgn="base">
              <a:spcBef>
                <a:spcPct val="0"/>
              </a:spcBef>
              <a:spcAft>
                <a:spcPct val="0"/>
              </a:spcAft>
            </a:pPr>
            <a:r>
              <a:rPr lang="en-GB" b="1" dirty="0">
                <a:solidFill>
                  <a:prstClr val="white"/>
                </a:solidFill>
                <a:latin typeface="Arial" pitchFamily="34" charset="0"/>
                <a:cs typeface="Arial" pitchFamily="34" charset="0"/>
              </a:rPr>
              <a:t>Implementation is the major goal of the </a:t>
            </a:r>
          </a:p>
          <a:p>
            <a:pPr algn="ctr" defTabSz="685800" fontAlgn="base">
              <a:spcBef>
                <a:spcPct val="0"/>
              </a:spcBef>
              <a:spcAft>
                <a:spcPct val="0"/>
              </a:spcAft>
            </a:pPr>
            <a:r>
              <a:rPr lang="en-GB" b="1" dirty="0">
                <a:solidFill>
                  <a:prstClr val="white"/>
                </a:solidFill>
                <a:latin typeface="Arial" pitchFamily="34" charset="0"/>
                <a:cs typeface="Arial" pitchFamily="34" charset="0"/>
              </a:rPr>
              <a:t>Joint CEOS – CGMS Working Group on Climate (JWG Climate)</a:t>
            </a:r>
          </a:p>
        </p:txBody>
      </p:sp>
    </p:spTree>
    <p:extLst>
      <p:ext uri="{BB962C8B-B14F-4D97-AF65-F5344CB8AC3E}">
        <p14:creationId xmlns:p14="http://schemas.microsoft.com/office/powerpoint/2010/main" val="1780410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7"/>
          <p:cNvPicPr>
            <a:picLocks noChangeAspect="1"/>
          </p:cNvPicPr>
          <p:nvPr/>
        </p:nvPicPr>
        <p:blipFill>
          <a:blip r:embed="rId3" cstate="print"/>
          <a:srcRect/>
          <a:stretch>
            <a:fillRect/>
          </a:stretch>
        </p:blipFill>
        <p:spPr bwMode="auto">
          <a:xfrm>
            <a:off x="3850943" y="3841259"/>
            <a:ext cx="1114425" cy="32146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sz="2700" b="1" dirty="0" err="1"/>
              <a:t>WGClimate</a:t>
            </a:r>
            <a:r>
              <a:rPr lang="en-GB" sz="2700" b="1" dirty="0"/>
              <a:t> Reference Framework</a:t>
            </a:r>
          </a:p>
        </p:txBody>
      </p:sp>
      <p:pic>
        <p:nvPicPr>
          <p:cNvPr id="4" name="Picture 2"/>
          <p:cNvPicPr>
            <a:picLocks noChangeAspect="1" noChangeArrowheads="1"/>
          </p:cNvPicPr>
          <p:nvPr/>
        </p:nvPicPr>
        <p:blipFill>
          <a:blip r:embed="rId4" cstate="print"/>
          <a:srcRect t="2312" b="1434"/>
          <a:stretch>
            <a:fillRect/>
          </a:stretch>
        </p:blipFill>
        <p:spPr bwMode="auto">
          <a:xfrm>
            <a:off x="227592" y="2999101"/>
            <a:ext cx="1873210" cy="976186"/>
          </a:xfrm>
          <a:prstGeom prst="rect">
            <a:avLst/>
          </a:prstGeom>
          <a:noFill/>
          <a:ln w="9525">
            <a:noFill/>
            <a:miter lim="800000"/>
            <a:headEnd/>
            <a:tailEnd/>
          </a:ln>
        </p:spPr>
      </p:pic>
      <p:sp>
        <p:nvSpPr>
          <p:cNvPr id="5" name="TextBox 4"/>
          <p:cNvSpPr txBox="1"/>
          <p:nvPr/>
        </p:nvSpPr>
        <p:spPr>
          <a:xfrm>
            <a:off x="388511" y="4028250"/>
            <a:ext cx="1678675" cy="369332"/>
          </a:xfrm>
          <a:prstGeom prst="rect">
            <a:avLst/>
          </a:prstGeom>
          <a:solidFill>
            <a:srgbClr val="FFFF00"/>
          </a:solidFill>
        </p:spPr>
        <p:txBody>
          <a:bodyPr wrap="square" rtlCol="0" anchor="ctr">
            <a:spAutoFit/>
          </a:bodyPr>
          <a:lstStyle/>
          <a:p>
            <a:pPr algn="ctr" defTabSz="685800" fontAlgn="base">
              <a:spcBef>
                <a:spcPct val="0"/>
              </a:spcBef>
              <a:spcAft>
                <a:spcPct val="0"/>
              </a:spcAft>
            </a:pPr>
            <a:r>
              <a:rPr lang="en-US" b="1" dirty="0" smtClean="0">
                <a:solidFill>
                  <a:prstClr val="black"/>
                </a:solidFill>
                <a:cs typeface="Verdana"/>
              </a:rPr>
              <a:t>JWG Climate</a:t>
            </a:r>
            <a:endParaRPr lang="en-US" b="1" dirty="0">
              <a:solidFill>
                <a:prstClr val="black"/>
              </a:solidFill>
              <a:cs typeface="Verdana"/>
            </a:endParaRPr>
          </a:p>
        </p:txBody>
      </p:sp>
      <p:sp>
        <p:nvSpPr>
          <p:cNvPr id="7" name="Right Arrow 6"/>
          <p:cNvSpPr/>
          <p:nvPr/>
        </p:nvSpPr>
        <p:spPr>
          <a:xfrm flipH="1">
            <a:off x="2326433" y="2834048"/>
            <a:ext cx="2896580" cy="1147686"/>
          </a:xfrm>
          <a:prstGeom prst="rightArrow">
            <a:avLst/>
          </a:prstGeom>
          <a:solidFill>
            <a:srgbClr val="22228B"/>
          </a:solidFill>
          <a:ln>
            <a:solidFill>
              <a:srgbClr val="222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1500" b="1" dirty="0">
                <a:solidFill>
                  <a:prstClr val="white"/>
                </a:solidFill>
              </a:rPr>
              <a:t>Consolidated</a:t>
            </a:r>
          </a:p>
          <a:p>
            <a:pPr algn="ctr" defTabSz="685800" fontAlgn="base">
              <a:spcBef>
                <a:spcPct val="0"/>
              </a:spcBef>
              <a:spcAft>
                <a:spcPct val="0"/>
              </a:spcAft>
            </a:pPr>
            <a:r>
              <a:rPr lang="en-US" sz="1500" b="1" dirty="0" smtClean="0">
                <a:solidFill>
                  <a:prstClr val="white"/>
                </a:solidFill>
              </a:rPr>
              <a:t>Requirements</a:t>
            </a:r>
          </a:p>
          <a:p>
            <a:pPr algn="ctr" defTabSz="685800" fontAlgn="base">
              <a:spcBef>
                <a:spcPct val="0"/>
              </a:spcBef>
              <a:spcAft>
                <a:spcPct val="0"/>
              </a:spcAft>
            </a:pPr>
            <a:r>
              <a:rPr lang="en-US" sz="1500" b="1" dirty="0" smtClean="0">
                <a:solidFill>
                  <a:prstClr val="white"/>
                </a:solidFill>
              </a:rPr>
              <a:t>Based on applications?</a:t>
            </a:r>
            <a:endParaRPr lang="en-US" sz="1500" b="1" dirty="0">
              <a:solidFill>
                <a:prstClr val="white"/>
              </a:solidFill>
            </a:endParaRPr>
          </a:p>
        </p:txBody>
      </p:sp>
      <p:sp>
        <p:nvSpPr>
          <p:cNvPr id="14" name="TextBox 13"/>
          <p:cNvSpPr txBox="1"/>
          <p:nvPr/>
        </p:nvSpPr>
        <p:spPr>
          <a:xfrm>
            <a:off x="3239141" y="1454582"/>
            <a:ext cx="1814796" cy="553998"/>
          </a:xfrm>
          <a:prstGeom prst="rect">
            <a:avLst/>
          </a:prstGeom>
          <a:solidFill>
            <a:srgbClr val="FFFF00"/>
          </a:solidFill>
        </p:spPr>
        <p:txBody>
          <a:bodyPr wrap="square" rtlCol="0" anchor="ctr">
            <a:spAutoFit/>
          </a:bodyPr>
          <a:lstStyle/>
          <a:p>
            <a:pPr algn="ctr" defTabSz="685800" fontAlgn="base">
              <a:spcBef>
                <a:spcPct val="0"/>
              </a:spcBef>
              <a:spcAft>
                <a:spcPct val="0"/>
              </a:spcAft>
            </a:pPr>
            <a:r>
              <a:rPr lang="en-US" sz="1500" b="1" dirty="0">
                <a:solidFill>
                  <a:prstClr val="black"/>
                </a:solidFill>
                <a:latin typeface="Verdana"/>
                <a:cs typeface="Verdana"/>
              </a:rPr>
              <a:t>Science and Services</a:t>
            </a:r>
          </a:p>
        </p:txBody>
      </p:sp>
      <p:sp>
        <p:nvSpPr>
          <p:cNvPr id="15" name="Bent Arrow 14"/>
          <p:cNvSpPr/>
          <p:nvPr/>
        </p:nvSpPr>
        <p:spPr>
          <a:xfrm>
            <a:off x="608265" y="1299949"/>
            <a:ext cx="1893627" cy="1596788"/>
          </a:xfrm>
          <a:prstGeom prst="bentArrow">
            <a:avLst>
              <a:gd name="adj1" fmla="val 50000"/>
              <a:gd name="adj2" fmla="val 28526"/>
              <a:gd name="adj3" fmla="val 25000"/>
              <a:gd name="adj4" fmla="val 36287"/>
            </a:avLst>
          </a:prstGeom>
          <a:solidFill>
            <a:srgbClr val="22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2400" b="1" dirty="0">
              <a:solidFill>
                <a:prstClr val="white"/>
              </a:solidFill>
            </a:endParaRPr>
          </a:p>
        </p:txBody>
      </p:sp>
      <p:sp>
        <p:nvSpPr>
          <p:cNvPr id="17" name="TextBox 16"/>
          <p:cNvSpPr txBox="1"/>
          <p:nvPr/>
        </p:nvSpPr>
        <p:spPr>
          <a:xfrm rot="19680632">
            <a:off x="468416" y="1430512"/>
            <a:ext cx="1604927" cy="784830"/>
          </a:xfrm>
          <a:prstGeom prst="rect">
            <a:avLst/>
          </a:prstGeom>
          <a:noFill/>
        </p:spPr>
        <p:txBody>
          <a:bodyPr wrap="none" rtlCol="0">
            <a:spAutoFit/>
          </a:bodyPr>
          <a:lstStyle/>
          <a:p>
            <a:pPr algn="ctr" defTabSz="685800" fontAlgn="base">
              <a:spcBef>
                <a:spcPct val="0"/>
              </a:spcBef>
              <a:spcAft>
                <a:spcPct val="0"/>
              </a:spcAft>
            </a:pPr>
            <a:r>
              <a:rPr lang="en-GB" sz="1500" b="1" dirty="0">
                <a:solidFill>
                  <a:prstClr val="white"/>
                </a:solidFill>
                <a:latin typeface="Tahoma" pitchFamily="34" charset="0"/>
              </a:rPr>
              <a:t>Enable</a:t>
            </a:r>
          </a:p>
          <a:p>
            <a:pPr algn="ctr" defTabSz="685800" fontAlgn="base">
              <a:spcBef>
                <a:spcPct val="0"/>
              </a:spcBef>
              <a:spcAft>
                <a:spcPct val="0"/>
              </a:spcAft>
            </a:pPr>
            <a:r>
              <a:rPr lang="en-GB" sz="1500" b="1" dirty="0" smtClean="0">
                <a:solidFill>
                  <a:prstClr val="white"/>
                </a:solidFill>
                <a:latin typeface="Tahoma" pitchFamily="34" charset="0"/>
              </a:rPr>
              <a:t>Measurements</a:t>
            </a:r>
            <a:endParaRPr lang="en-GB" sz="1500" b="1" dirty="0">
              <a:solidFill>
                <a:prstClr val="white"/>
              </a:solidFill>
              <a:latin typeface="Tahoma" pitchFamily="34" charset="0"/>
            </a:endParaRPr>
          </a:p>
          <a:p>
            <a:pPr algn="ctr" defTabSz="685800" fontAlgn="base">
              <a:spcBef>
                <a:spcPct val="0"/>
              </a:spcBef>
              <a:spcAft>
                <a:spcPct val="0"/>
              </a:spcAft>
            </a:pPr>
            <a:r>
              <a:rPr lang="en-GB" sz="1500" b="1" dirty="0">
                <a:solidFill>
                  <a:prstClr val="white"/>
                </a:solidFill>
                <a:latin typeface="Tahoma" pitchFamily="34" charset="0"/>
              </a:rPr>
              <a:t>ECVs/CDRs</a:t>
            </a:r>
          </a:p>
        </p:txBody>
      </p:sp>
      <p:sp>
        <p:nvSpPr>
          <p:cNvPr id="18" name="TextBox 17"/>
          <p:cNvSpPr txBox="1"/>
          <p:nvPr/>
        </p:nvSpPr>
        <p:spPr>
          <a:xfrm>
            <a:off x="5155309" y="2296364"/>
            <a:ext cx="1463723" cy="830997"/>
          </a:xfrm>
          <a:prstGeom prst="rect">
            <a:avLst/>
          </a:prstGeom>
          <a:solidFill>
            <a:srgbClr val="0033CC"/>
          </a:solidFill>
        </p:spPr>
        <p:txBody>
          <a:bodyPr wrap="square" rtlCol="0">
            <a:spAutoFit/>
          </a:bodyPr>
          <a:lstStyle/>
          <a:p>
            <a:pPr defTabSz="685800" fontAlgn="base">
              <a:spcBef>
                <a:spcPct val="0"/>
              </a:spcBef>
              <a:spcAft>
                <a:spcPct val="0"/>
              </a:spcAft>
            </a:pPr>
            <a:r>
              <a:rPr lang="en-GB" sz="1200" b="1" dirty="0">
                <a:solidFill>
                  <a:prstClr val="white"/>
                </a:solidFill>
                <a:latin typeface="Tahoma" pitchFamily="34" charset="0"/>
              </a:rPr>
              <a:t>Grand Science Challenges and Climate Service Needs</a:t>
            </a:r>
          </a:p>
        </p:txBody>
      </p:sp>
      <p:sp>
        <p:nvSpPr>
          <p:cNvPr id="28" name="Curved Left Arrow 27"/>
          <p:cNvSpPr/>
          <p:nvPr/>
        </p:nvSpPr>
        <p:spPr>
          <a:xfrm>
            <a:off x="5388456" y="1873154"/>
            <a:ext cx="1807918" cy="2019701"/>
          </a:xfrm>
          <a:prstGeom prst="curvedLeftArrow">
            <a:avLst/>
          </a:prstGeom>
          <a:solidFill>
            <a:srgbClr val="FF9900"/>
          </a:solid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675" b="1">
              <a:solidFill>
                <a:prstClr val="black"/>
              </a:solidFill>
            </a:endParaRPr>
          </a:p>
        </p:txBody>
      </p:sp>
      <p:sp>
        <p:nvSpPr>
          <p:cNvPr id="29" name="TextBox 28"/>
          <p:cNvSpPr txBox="1"/>
          <p:nvPr/>
        </p:nvSpPr>
        <p:spPr>
          <a:xfrm>
            <a:off x="7231175" y="1340894"/>
            <a:ext cx="1574611" cy="646331"/>
          </a:xfrm>
          <a:prstGeom prst="rect">
            <a:avLst/>
          </a:prstGeom>
          <a:solidFill>
            <a:srgbClr val="00B050"/>
          </a:solidFill>
        </p:spPr>
        <p:txBody>
          <a:bodyPr wrap="square" rtlCol="0">
            <a:spAutoFit/>
          </a:bodyPr>
          <a:lstStyle/>
          <a:p>
            <a:pPr algn="ctr" defTabSz="685800" fontAlgn="base">
              <a:spcBef>
                <a:spcPct val="0"/>
              </a:spcBef>
              <a:spcAft>
                <a:spcPct val="0"/>
              </a:spcAft>
            </a:pPr>
            <a:r>
              <a:rPr lang="en-GB" b="1" dirty="0">
                <a:solidFill>
                  <a:prstClr val="white"/>
                </a:solidFill>
                <a:latin typeface="Tahoma" pitchFamily="34" charset="0"/>
              </a:rPr>
              <a:t>IPCC Assessment</a:t>
            </a:r>
          </a:p>
        </p:txBody>
      </p:sp>
      <p:sp>
        <p:nvSpPr>
          <p:cNvPr id="31" name="Right Arrow 30"/>
          <p:cNvSpPr/>
          <p:nvPr/>
        </p:nvSpPr>
        <p:spPr>
          <a:xfrm>
            <a:off x="5223013" y="1330657"/>
            <a:ext cx="1875097" cy="603914"/>
          </a:xfrm>
          <a:prstGeom prst="rightArrow">
            <a:avLst/>
          </a:prstGeom>
          <a:solidFill>
            <a:srgbClr val="22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500" b="1" dirty="0">
                <a:solidFill>
                  <a:prstClr val="white"/>
                </a:solidFill>
              </a:rPr>
              <a:t>Feeds</a:t>
            </a:r>
          </a:p>
        </p:txBody>
      </p:sp>
      <p:sp>
        <p:nvSpPr>
          <p:cNvPr id="32" name="TextBox 31"/>
          <p:cNvSpPr txBox="1"/>
          <p:nvPr/>
        </p:nvSpPr>
        <p:spPr>
          <a:xfrm>
            <a:off x="7422005" y="3091218"/>
            <a:ext cx="1128835" cy="369332"/>
          </a:xfrm>
          <a:prstGeom prst="rect">
            <a:avLst/>
          </a:prstGeom>
          <a:solidFill>
            <a:srgbClr val="FEDB00"/>
          </a:solidFill>
        </p:spPr>
        <p:txBody>
          <a:bodyPr wrap="none" rtlCol="0">
            <a:spAutoFit/>
          </a:bodyPr>
          <a:lstStyle/>
          <a:p>
            <a:pPr defTabSz="685800" fontAlgn="base">
              <a:spcBef>
                <a:spcPct val="0"/>
              </a:spcBef>
              <a:spcAft>
                <a:spcPct val="0"/>
              </a:spcAft>
            </a:pPr>
            <a:r>
              <a:rPr lang="en-GB" b="1" dirty="0">
                <a:solidFill>
                  <a:prstClr val="black"/>
                </a:solidFill>
                <a:latin typeface="Tahoma" pitchFamily="34" charset="0"/>
              </a:rPr>
              <a:t>UNFCCC</a:t>
            </a:r>
          </a:p>
        </p:txBody>
      </p:sp>
      <p:sp>
        <p:nvSpPr>
          <p:cNvPr id="33" name="Right Arrow 32"/>
          <p:cNvSpPr/>
          <p:nvPr/>
        </p:nvSpPr>
        <p:spPr>
          <a:xfrm rot="5400000">
            <a:off x="7551045" y="2258709"/>
            <a:ext cx="955342" cy="525440"/>
          </a:xfrm>
          <a:prstGeom prst="rightArrow">
            <a:avLst/>
          </a:prstGeom>
          <a:solidFill>
            <a:srgbClr val="22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500" b="1" dirty="0">
                <a:solidFill>
                  <a:prstClr val="white"/>
                </a:solidFill>
              </a:rPr>
              <a:t>Reports</a:t>
            </a:r>
          </a:p>
        </p:txBody>
      </p:sp>
      <p:grpSp>
        <p:nvGrpSpPr>
          <p:cNvPr id="37" name="Group 36"/>
          <p:cNvGrpSpPr/>
          <p:nvPr/>
        </p:nvGrpSpPr>
        <p:grpSpPr>
          <a:xfrm>
            <a:off x="5603680" y="3562066"/>
            <a:ext cx="2773907" cy="910990"/>
            <a:chOff x="5431809" y="4626589"/>
            <a:chExt cx="3575713" cy="1214653"/>
          </a:xfrm>
        </p:grpSpPr>
        <p:sp>
          <p:nvSpPr>
            <p:cNvPr id="36" name="Left-Up Arrow 35"/>
            <p:cNvSpPr/>
            <p:nvPr/>
          </p:nvSpPr>
          <p:spPr>
            <a:xfrm>
              <a:off x="5431809" y="4626589"/>
              <a:ext cx="3575713" cy="1214653"/>
            </a:xfrm>
            <a:prstGeom prst="leftUpArrow">
              <a:avLst>
                <a:gd name="adj1" fmla="val 36666"/>
                <a:gd name="adj2" fmla="val 33871"/>
                <a:gd name="adj3" fmla="val 27667"/>
              </a:avLst>
            </a:prstGeom>
            <a:solidFill>
              <a:srgbClr val="22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GB" sz="675" b="1">
                <a:solidFill>
                  <a:prstClr val="white"/>
                </a:solidFill>
              </a:endParaRPr>
            </a:p>
          </p:txBody>
        </p:sp>
        <p:sp>
          <p:nvSpPr>
            <p:cNvPr id="35" name="TextBox 34"/>
            <p:cNvSpPr txBox="1"/>
            <p:nvPr/>
          </p:nvSpPr>
          <p:spPr>
            <a:xfrm>
              <a:off x="5587269" y="5254387"/>
              <a:ext cx="3198719" cy="400109"/>
            </a:xfrm>
            <a:prstGeom prst="rect">
              <a:avLst/>
            </a:prstGeom>
            <a:noFill/>
          </p:spPr>
          <p:txBody>
            <a:bodyPr wrap="none" rtlCol="0">
              <a:spAutoFit/>
            </a:bodyPr>
            <a:lstStyle/>
            <a:p>
              <a:pPr defTabSz="685800" fontAlgn="base">
                <a:spcBef>
                  <a:spcPct val="0"/>
                </a:spcBef>
                <a:spcAft>
                  <a:spcPct val="0"/>
                </a:spcAft>
              </a:pPr>
              <a:r>
                <a:rPr lang="en-GB" sz="1350" b="1" dirty="0">
                  <a:solidFill>
                    <a:prstClr val="white"/>
                  </a:solidFill>
                </a:rPr>
                <a:t>Systematic climate observations</a:t>
              </a:r>
            </a:p>
          </p:txBody>
        </p:sp>
      </p:grpSp>
      <p:sp>
        <p:nvSpPr>
          <p:cNvPr id="38" name="Right Arrow 37"/>
          <p:cNvSpPr/>
          <p:nvPr/>
        </p:nvSpPr>
        <p:spPr>
          <a:xfrm>
            <a:off x="2206435" y="3899848"/>
            <a:ext cx="1789119" cy="745511"/>
          </a:xfrm>
          <a:prstGeom prst="rightArrow">
            <a:avLst/>
          </a:prstGeom>
          <a:solidFill>
            <a:srgbClr val="2222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GB" sz="1500" b="1" dirty="0" smtClean="0">
                <a:solidFill>
                  <a:prstClr val="white"/>
                </a:solidFill>
              </a:rPr>
              <a:t>Coordinated Response on IP</a:t>
            </a:r>
            <a:endParaRPr lang="en-GB" sz="1500" b="1" dirty="0">
              <a:solidFill>
                <a:prstClr val="white"/>
              </a:solidFill>
            </a:endParaRPr>
          </a:p>
        </p:txBody>
      </p:sp>
      <p:pic>
        <p:nvPicPr>
          <p:cNvPr id="40" name="Picture 5"/>
          <p:cNvPicPr>
            <a:picLocks noChangeAspect="1"/>
          </p:cNvPicPr>
          <p:nvPr/>
        </p:nvPicPr>
        <p:blipFill>
          <a:blip r:embed="rId5" cstate="print"/>
          <a:srcRect/>
          <a:stretch>
            <a:fillRect/>
          </a:stretch>
        </p:blipFill>
        <p:spPr bwMode="auto">
          <a:xfrm>
            <a:off x="153087" y="4292934"/>
            <a:ext cx="823913" cy="352425"/>
          </a:xfrm>
          <a:prstGeom prst="rect">
            <a:avLst/>
          </a:prstGeom>
          <a:noFill/>
          <a:ln w="9525">
            <a:noFill/>
            <a:miter lim="800000"/>
            <a:headEnd/>
            <a:tailEnd/>
          </a:ln>
        </p:spPr>
      </p:pic>
      <p:pic>
        <p:nvPicPr>
          <p:cNvPr id="41" name="Picture 15"/>
          <p:cNvPicPr>
            <a:picLocks noChangeAspect="1"/>
          </p:cNvPicPr>
          <p:nvPr/>
        </p:nvPicPr>
        <p:blipFill>
          <a:blip r:embed="rId6" cstate="print"/>
          <a:srcRect/>
          <a:stretch>
            <a:fillRect/>
          </a:stretch>
        </p:blipFill>
        <p:spPr bwMode="auto">
          <a:xfrm>
            <a:off x="1690611" y="4195711"/>
            <a:ext cx="486965" cy="445294"/>
          </a:xfrm>
          <a:prstGeom prst="rect">
            <a:avLst/>
          </a:prstGeom>
          <a:noFill/>
          <a:ln w="9525">
            <a:noFill/>
            <a:miter lim="800000"/>
            <a:headEnd/>
            <a:tailEnd/>
          </a:ln>
        </p:spPr>
      </p:pic>
      <p:pic>
        <p:nvPicPr>
          <p:cNvPr id="42" name="Picture 41"/>
          <p:cNvPicPr>
            <a:picLocks noChangeAspect="1"/>
          </p:cNvPicPr>
          <p:nvPr/>
        </p:nvPicPr>
        <p:blipFill>
          <a:blip r:embed="rId7" cstate="print"/>
          <a:stretch>
            <a:fillRect/>
          </a:stretch>
        </p:blipFill>
        <p:spPr>
          <a:xfrm>
            <a:off x="8473552" y="2943865"/>
            <a:ext cx="628650" cy="628650"/>
          </a:xfrm>
          <a:prstGeom prst="rect">
            <a:avLst/>
          </a:prstGeom>
        </p:spPr>
      </p:pic>
      <p:pic>
        <p:nvPicPr>
          <p:cNvPr id="43" name="Picture 26"/>
          <p:cNvPicPr>
            <a:picLocks noChangeAspect="1"/>
          </p:cNvPicPr>
          <p:nvPr/>
        </p:nvPicPr>
        <p:blipFill>
          <a:blip r:embed="rId8" cstate="print"/>
          <a:srcRect/>
          <a:stretch>
            <a:fillRect/>
          </a:stretch>
        </p:blipFill>
        <p:spPr bwMode="auto">
          <a:xfrm>
            <a:off x="3317671" y="2351596"/>
            <a:ext cx="1268016" cy="423863"/>
          </a:xfrm>
          <a:prstGeom prst="rect">
            <a:avLst/>
          </a:prstGeom>
          <a:noFill/>
          <a:ln w="9525">
            <a:noFill/>
            <a:miter lim="800000"/>
            <a:headEnd/>
            <a:tailEnd/>
          </a:ln>
        </p:spPr>
      </p:pic>
      <p:pic>
        <p:nvPicPr>
          <p:cNvPr id="10242" name="Picture 2" descr="Home"/>
          <p:cNvPicPr>
            <a:picLocks noChangeAspect="1" noChangeArrowheads="1"/>
          </p:cNvPicPr>
          <p:nvPr/>
        </p:nvPicPr>
        <p:blipFill>
          <a:blip r:embed="rId9" cstate="print"/>
          <a:srcRect/>
          <a:stretch>
            <a:fillRect/>
          </a:stretch>
        </p:blipFill>
        <p:spPr bwMode="auto">
          <a:xfrm>
            <a:off x="2889442" y="1972991"/>
            <a:ext cx="2070785" cy="373115"/>
          </a:xfrm>
          <a:prstGeom prst="rect">
            <a:avLst/>
          </a:prstGeom>
          <a:noFill/>
        </p:spPr>
      </p:pic>
    </p:spTree>
    <p:extLst>
      <p:ext uri="{BB962C8B-B14F-4D97-AF65-F5344CB8AC3E}">
        <p14:creationId xmlns:p14="http://schemas.microsoft.com/office/powerpoint/2010/main" val="30674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8" grpId="0" animBg="1"/>
      <p:bldP spid="29"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0" y="0"/>
            <a:ext cx="9143999" cy="5143500"/>
          </a:xfrm>
          <a:prstGeom prst="rect">
            <a:avLst/>
          </a:prstGeom>
          <a:gradFill flip="none" rotWithShape="1">
            <a:gsLst>
              <a:gs pos="75000">
                <a:srgbClr val="0070C0"/>
              </a:gs>
              <a:gs pos="0">
                <a:srgbClr val="00B0F0"/>
              </a:gs>
            </a:gsLst>
            <a:lin ang="5400000" scaled="1"/>
            <a:tileRect/>
          </a:gradFill>
          <a:ln>
            <a:noFill/>
          </a:ln>
          <a:extLst/>
        </p:spPr>
        <p:txBody>
          <a:bodyPr lIns="0" tIns="33338" rIns="0" bIns="33338"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4050" kern="0" dirty="0">
              <a:solidFill>
                <a:srgbClr val="FFFFFF"/>
              </a:solidFill>
              <a:latin typeface="Arial Bold" pitchFamily="1" charset="0"/>
              <a:sym typeface="Arial Bold" pitchFamily="1" charset="0"/>
            </a:endParaRPr>
          </a:p>
          <a:p>
            <a:pPr algn="ctr">
              <a:defRPr/>
            </a:pPr>
            <a:endParaRPr lang="en-US" altLang="en-US" sz="900" kern="0" dirty="0">
              <a:solidFill>
                <a:srgbClr val="FFFFFF"/>
              </a:solidFill>
              <a:latin typeface="Arial Bold" pitchFamily="1" charset="0"/>
              <a:sym typeface="Arial Bold" pitchFamily="1" charset="0"/>
            </a:endParaRPr>
          </a:p>
          <a:p>
            <a:pPr algn="ctr">
              <a:defRPr/>
            </a:pPr>
            <a:endParaRPr lang="en-US" altLang="en-US" sz="900" kern="0" dirty="0">
              <a:solidFill>
                <a:srgbClr val="FFFFFF"/>
              </a:solidFill>
              <a:latin typeface="Arial Bold" pitchFamily="1" charset="0"/>
              <a:sym typeface="Arial Bold" pitchFamily="1" charset="0"/>
            </a:endParaRPr>
          </a:p>
          <a:p>
            <a:pPr algn="ctr">
              <a:defRPr/>
            </a:pPr>
            <a:endParaRPr lang="en-US" altLang="en-US" sz="900" kern="0" dirty="0">
              <a:solidFill>
                <a:srgbClr val="FFFFFF"/>
              </a:solidFill>
              <a:latin typeface="Arial Bold" pitchFamily="1" charset="0"/>
              <a:sym typeface="Arial Bold" pitchFamily="1" charset="0"/>
            </a:endParaRPr>
          </a:p>
          <a:p>
            <a:pPr algn="ctr">
              <a:defRPr/>
            </a:pPr>
            <a:endParaRPr lang="en-US" altLang="en-US" sz="900" kern="0" dirty="0">
              <a:solidFill>
                <a:srgbClr val="FFFFFF"/>
              </a:solidFill>
              <a:latin typeface="Arial Bold" pitchFamily="1" charset="0"/>
              <a:sym typeface="Arial Bold" pitchFamily="1" charset="0"/>
            </a:endParaRPr>
          </a:p>
          <a:p>
            <a:pPr>
              <a:defRPr/>
            </a:pPr>
            <a:r>
              <a:rPr lang="en-US" altLang="en-US" sz="900" kern="0" dirty="0">
                <a:solidFill>
                  <a:srgbClr val="FFFFFF"/>
                </a:solidFill>
                <a:latin typeface="Arial Bold" pitchFamily="1" charset="0"/>
                <a:sym typeface="Arial Bold" pitchFamily="1" charset="0"/>
              </a:rPr>
              <a:t>Courtesy: Carolin Richter, GCOS</a:t>
            </a:r>
          </a:p>
        </p:txBody>
      </p:sp>
      <p:sp>
        <p:nvSpPr>
          <p:cNvPr id="7" name="Rectangle 6"/>
          <p:cNvSpPr/>
          <p:nvPr/>
        </p:nvSpPr>
        <p:spPr>
          <a:xfrm>
            <a:off x="2922060" y="502913"/>
            <a:ext cx="5939401" cy="715581"/>
          </a:xfrm>
          <a:prstGeom prst="rect">
            <a:avLst/>
          </a:prstGeom>
        </p:spPr>
        <p:txBody>
          <a:bodyPr wrap="square">
            <a:spAutoFit/>
          </a:bodyPr>
          <a:lstStyle/>
          <a:p>
            <a:pPr algn="ctr" defTabSz="342900"/>
            <a:r>
              <a:rPr lang="en-US" altLang="en-US" sz="4050" kern="0" dirty="0">
                <a:solidFill>
                  <a:prstClr val="white"/>
                </a:solidFill>
                <a:latin typeface="Avenir Roman"/>
              </a:rPr>
              <a:t>gcos.wmo.int</a:t>
            </a:r>
          </a:p>
        </p:txBody>
      </p:sp>
      <p:grpSp>
        <p:nvGrpSpPr>
          <p:cNvPr id="8" name="Group 7"/>
          <p:cNvGrpSpPr/>
          <p:nvPr/>
        </p:nvGrpSpPr>
        <p:grpSpPr>
          <a:xfrm>
            <a:off x="4609246" y="1029376"/>
            <a:ext cx="3391754" cy="742585"/>
            <a:chOff x="7593477" y="1944706"/>
            <a:chExt cx="4522339" cy="99011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7" y="2023139"/>
              <a:ext cx="911680" cy="911680"/>
            </a:xfrm>
            <a:prstGeom prst="rect">
              <a:avLst/>
            </a:prstGeom>
            <a:solidFill>
              <a:schemeClr val="bg1">
                <a:alpha val="0"/>
              </a:schemeClr>
            </a:solidFill>
          </p:spPr>
        </p:pic>
        <p:sp>
          <p:nvSpPr>
            <p:cNvPr id="10" name="Rectangle 9"/>
            <p:cNvSpPr/>
            <p:nvPr/>
          </p:nvSpPr>
          <p:spPr>
            <a:xfrm>
              <a:off x="8450981" y="1944706"/>
              <a:ext cx="3664835" cy="954108"/>
            </a:xfrm>
            <a:prstGeom prst="rect">
              <a:avLst/>
            </a:prstGeom>
          </p:spPr>
          <p:txBody>
            <a:bodyPr wrap="square">
              <a:spAutoFit/>
            </a:bodyPr>
            <a:lstStyle/>
            <a:p>
              <a:pPr defTabSz="342900"/>
              <a:r>
                <a:rPr lang="en-US" altLang="en-US" sz="4050" kern="0" dirty="0">
                  <a:solidFill>
                    <a:prstClr val="white"/>
                  </a:solidFill>
                </a:rPr>
                <a:t>@</a:t>
              </a:r>
              <a:r>
                <a:rPr lang="en-US" altLang="en-US" sz="3600" kern="0" dirty="0" err="1">
                  <a:solidFill>
                    <a:prstClr val="white"/>
                  </a:solidFill>
                </a:rPr>
                <a:t>gcos_un</a:t>
              </a:r>
              <a:endParaRPr lang="en-US" altLang="en-US" sz="4050" kern="0" dirty="0">
                <a:solidFill>
                  <a:prstClr val="white"/>
                </a:solidFill>
              </a:endParaRPr>
            </a:p>
          </p:txBody>
        </p:sp>
      </p:grpSp>
      <p:sp>
        <p:nvSpPr>
          <p:cNvPr id="11" name="Content Placeholder 3"/>
          <p:cNvSpPr txBox="1">
            <a:spLocks/>
          </p:cNvSpPr>
          <p:nvPr/>
        </p:nvSpPr>
        <p:spPr>
          <a:xfrm>
            <a:off x="493426" y="16979"/>
            <a:ext cx="8915399" cy="400050"/>
          </a:xfrm>
          <a:prstGeom prst="rect">
            <a:avLst/>
          </a:prstGeom>
        </p:spPr>
        <p:txBody>
          <a:bodyPr/>
          <a:lstStyle>
            <a:lvl1pPr marL="342900" indent="-342900">
              <a:spcBef>
                <a:spcPts val="500"/>
              </a:spcBef>
              <a:buSzPct val="100000"/>
              <a:buFont typeface="Arial"/>
              <a:buChar char="•"/>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342900">
              <a:buNone/>
            </a:pPr>
            <a:r>
              <a:rPr lang="en-US" kern="0" dirty="0">
                <a:solidFill>
                  <a:prstClr val="white"/>
                </a:solidFill>
                <a:latin typeface="Arial Bold" panose="020B0704020202020204" pitchFamily="34" charset="0"/>
                <a:cs typeface="Arial Bold" panose="020B0704020202020204" pitchFamily="34" charset="0"/>
              </a:rPr>
              <a:t>International framework for climate observations/records</a:t>
            </a: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72" t="4630" r="30689" b="4961"/>
          <a:stretch/>
        </p:blipFill>
        <p:spPr bwMode="auto">
          <a:xfrm rot="20811502">
            <a:off x="1405649" y="783543"/>
            <a:ext cx="1692454" cy="2418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1143001" y="4173254"/>
            <a:ext cx="7879556"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defTabSz="342900">
              <a:lnSpc>
                <a:spcPct val="100000"/>
              </a:lnSpc>
              <a:spcAft>
                <a:spcPct val="0"/>
              </a:spcAft>
              <a:buClr>
                <a:prstClr val="black"/>
              </a:buClr>
              <a:buNone/>
            </a:pPr>
            <a:r>
              <a:rPr lang="en-US" altLang="en-US" sz="4050" kern="0" dirty="0">
                <a:solidFill>
                  <a:prstClr val="white"/>
                </a:solidFill>
                <a:latin typeface="Avenir Roman"/>
              </a:rPr>
              <a:t>GCOS Implementation Plan</a:t>
            </a:r>
            <a:endParaRPr lang="en-US" altLang="en-US" sz="4050" kern="0" dirty="0">
              <a:solidFill>
                <a:prstClr val="black"/>
              </a:solidFill>
              <a:latin typeface="Avenir Roman"/>
            </a:endParaRPr>
          </a:p>
        </p:txBody>
      </p:sp>
      <p:sp>
        <p:nvSpPr>
          <p:cNvPr id="6" name="TextBox 9"/>
          <p:cNvSpPr txBox="1">
            <a:spLocks noChangeArrowheads="1"/>
          </p:cNvSpPr>
          <p:nvPr/>
        </p:nvSpPr>
        <p:spPr bwMode="auto">
          <a:xfrm>
            <a:off x="1143001" y="1719521"/>
            <a:ext cx="7096628" cy="2914650"/>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defTabSz="342900">
              <a:lnSpc>
                <a:spcPct val="80000"/>
              </a:lnSpc>
              <a:spcAft>
                <a:spcPts val="0"/>
              </a:spcAft>
              <a:buClr>
                <a:prstClr val="black"/>
              </a:buClr>
              <a:buNone/>
            </a:pPr>
            <a:r>
              <a:rPr lang="en-US" altLang="en-US" sz="26100" kern="0" spc="-1500" dirty="0">
                <a:gradFill>
                  <a:gsLst>
                    <a:gs pos="0">
                      <a:srgbClr val="FFC000"/>
                    </a:gs>
                    <a:gs pos="74000">
                      <a:srgbClr val="FF0000"/>
                    </a:gs>
                  </a:gsLst>
                  <a:lin ang="5400000" scaled="1"/>
                </a:gradFill>
                <a:effectLst>
                  <a:glow rad="152400">
                    <a:srgbClr val="4F81BD">
                      <a:alpha val="40000"/>
                    </a:srgbClr>
                  </a:glow>
                </a:effectLst>
                <a:latin typeface="Avenir Roman"/>
              </a:rPr>
              <a:t>2016</a:t>
            </a:r>
          </a:p>
        </p:txBody>
      </p:sp>
    </p:spTree>
    <p:extLst>
      <p:ext uri="{BB962C8B-B14F-4D97-AF65-F5344CB8AC3E}">
        <p14:creationId xmlns:p14="http://schemas.microsoft.com/office/powerpoint/2010/main" val="376973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100" dirty="0"/>
              <a:t>Response of Space Agencies: CGMS and CEOS </a:t>
            </a:r>
          </a:p>
        </p:txBody>
      </p:sp>
      <p:pic>
        <p:nvPicPr>
          <p:cNvPr id="9" name="Picture 8" descr="Screen Shot 2017-09-07 at 12.4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814387"/>
            <a:ext cx="2681858" cy="3790257"/>
          </a:xfrm>
          <a:prstGeom prst="rect">
            <a:avLst/>
          </a:prstGeom>
          <a:ln w="3175">
            <a:solidFill>
              <a:schemeClr val="tx1"/>
            </a:solidFill>
          </a:ln>
          <a:effectLst>
            <a:outerShdw blurRad="50800" dist="38100" dir="2700000" algn="tl" rotWithShape="0">
              <a:srgbClr val="000000">
                <a:alpha val="43000"/>
              </a:srgbClr>
            </a:outerShdw>
          </a:effectLst>
        </p:spPr>
      </p:pic>
      <p:pic>
        <p:nvPicPr>
          <p:cNvPr id="5" name="Picture 4"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359" y="2424328"/>
            <a:ext cx="1308038" cy="141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976" y="1188371"/>
            <a:ext cx="1919335" cy="901309"/>
          </a:xfrm>
          <a:prstGeom prst="rect">
            <a:avLst/>
          </a:prstGeom>
        </p:spPr>
      </p:pic>
      <p:sp>
        <p:nvSpPr>
          <p:cNvPr id="4" name="Rectangle 3"/>
          <p:cNvSpPr/>
          <p:nvPr/>
        </p:nvSpPr>
        <p:spPr>
          <a:xfrm>
            <a:off x="4421982" y="4174815"/>
            <a:ext cx="4643438" cy="415498"/>
          </a:xfrm>
          <a:prstGeom prst="rect">
            <a:avLst/>
          </a:prstGeom>
        </p:spPr>
        <p:txBody>
          <a:bodyPr wrap="square">
            <a:spAutoFit/>
          </a:bodyPr>
          <a:lstStyle/>
          <a:p>
            <a:r>
              <a:rPr lang="en-GB" sz="1050" dirty="0">
                <a:hlinkClick r:id="rId5"/>
              </a:rPr>
              <a:t>http://ceos.org/document_management/Meetings/Plenary/31/Presentations/2.1-Space%20Agency%20Response%20to%20GCOS%20IP%20v2.0.pdf</a:t>
            </a:r>
            <a:endParaRPr lang="en-GB" sz="1050" dirty="0"/>
          </a:p>
        </p:txBody>
      </p:sp>
    </p:spTree>
    <p:extLst>
      <p:ext uri="{BB962C8B-B14F-4D97-AF65-F5344CB8AC3E}">
        <p14:creationId xmlns:p14="http://schemas.microsoft.com/office/powerpoint/2010/main" val="1392656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Space Agency Response to the GCOS IP</a:t>
            </a:r>
            <a:endParaRPr lang="en-GB" dirty="0"/>
          </a:p>
        </p:txBody>
      </p:sp>
      <p:sp>
        <p:nvSpPr>
          <p:cNvPr id="3" name="Content Placeholder 2"/>
          <p:cNvSpPr>
            <a:spLocks noGrp="1"/>
          </p:cNvSpPr>
          <p:nvPr>
            <p:ph idx="4294967295"/>
          </p:nvPr>
        </p:nvSpPr>
        <p:spPr>
          <a:xfrm>
            <a:off x="90685" y="1081089"/>
            <a:ext cx="6088660" cy="3483768"/>
          </a:xfrm>
        </p:spPr>
        <p:txBody>
          <a:bodyPr anchor="ctr">
            <a:normAutofit fontScale="92500"/>
          </a:bodyPr>
          <a:lstStyle/>
          <a:p>
            <a:r>
              <a:rPr lang="en-GB" dirty="0" smtClean="0"/>
              <a:t>Addresses GCOS Actions with space relevance;</a:t>
            </a:r>
          </a:p>
          <a:p>
            <a:r>
              <a:rPr lang="en-GB" dirty="0" smtClean="0"/>
              <a:t>In total 11 (32) general, 19 (40) atmospheric, 17 (57) oceanic and 48 (72) </a:t>
            </a:r>
            <a:r>
              <a:rPr lang="en-GB" dirty="0" smtClean="0"/>
              <a:t>terrestrial actions</a:t>
            </a:r>
            <a:r>
              <a:rPr lang="en-GB" dirty="0" smtClean="0"/>
              <a:t>;</a:t>
            </a:r>
          </a:p>
          <a:p>
            <a:r>
              <a:rPr lang="en-GB" dirty="0" smtClean="0"/>
              <a:t>Structure of response is similar to the plan itself;</a:t>
            </a:r>
            <a:endParaRPr lang="en-GB" dirty="0"/>
          </a:p>
          <a:p>
            <a:r>
              <a:rPr lang="en-GB" dirty="0"/>
              <a:t>A technical supplement has been drafted including more detailed responses to the GCOS IP.</a:t>
            </a:r>
          </a:p>
        </p:txBody>
      </p:sp>
      <p:pic>
        <p:nvPicPr>
          <p:cNvPr id="4" name="Picture 3"/>
          <p:cNvPicPr>
            <a:picLocks noChangeAspect="1"/>
          </p:cNvPicPr>
          <p:nvPr/>
        </p:nvPicPr>
        <p:blipFill>
          <a:blip r:embed="rId2"/>
          <a:stretch>
            <a:fillRect/>
          </a:stretch>
        </p:blipFill>
        <p:spPr>
          <a:xfrm>
            <a:off x="6270144" y="1161666"/>
            <a:ext cx="2810138" cy="3943350"/>
          </a:xfrm>
          <a:prstGeom prst="rect">
            <a:avLst/>
          </a:prstGeom>
        </p:spPr>
      </p:pic>
    </p:spTree>
    <p:extLst>
      <p:ext uri="{BB962C8B-B14F-4D97-AF65-F5344CB8AC3E}">
        <p14:creationId xmlns:p14="http://schemas.microsoft.com/office/powerpoint/2010/main" val="1532035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GCOS Actions</a:t>
            </a:r>
            <a:endParaRPr lang="en-GB" dirty="0"/>
          </a:p>
        </p:txBody>
      </p:sp>
      <p:pic>
        <p:nvPicPr>
          <p:cNvPr id="4" name="Picture 3"/>
          <p:cNvPicPr>
            <a:picLocks noChangeAspect="1"/>
          </p:cNvPicPr>
          <p:nvPr/>
        </p:nvPicPr>
        <p:blipFill>
          <a:blip r:embed="rId2"/>
          <a:stretch>
            <a:fillRect/>
          </a:stretch>
        </p:blipFill>
        <p:spPr>
          <a:xfrm>
            <a:off x="640539" y="1065906"/>
            <a:ext cx="6714487" cy="3974212"/>
          </a:xfrm>
          <a:prstGeom prst="rect">
            <a:avLst/>
          </a:prstGeom>
        </p:spPr>
      </p:pic>
    </p:spTree>
    <p:extLst>
      <p:ext uri="{BB962C8B-B14F-4D97-AF65-F5344CB8AC3E}">
        <p14:creationId xmlns:p14="http://schemas.microsoft.com/office/powerpoint/2010/main" val="374447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13491</TotalTime>
  <Words>1335</Words>
  <Application>Microsoft Office PowerPoint</Application>
  <PresentationFormat>On-screen Show (16:9)</PresentationFormat>
  <Paragraphs>182</Paragraphs>
  <Slides>18</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MS PGothic</vt:lpstr>
      <vt:lpstr>Arial</vt:lpstr>
      <vt:lpstr>Arial Bold</vt:lpstr>
      <vt:lpstr>Avenir Roman</vt:lpstr>
      <vt:lpstr>Calibri</vt:lpstr>
      <vt:lpstr>Courier New</vt:lpstr>
      <vt:lpstr>Helvetica</vt:lpstr>
      <vt:lpstr>Lucida Grande</vt:lpstr>
      <vt:lpstr>Proxima Nova Regular</vt:lpstr>
      <vt:lpstr>Tahoma</vt:lpstr>
      <vt:lpstr>Verdana</vt:lpstr>
      <vt:lpstr>Wingdings</vt:lpstr>
      <vt:lpstr>Office Theme</vt:lpstr>
      <vt:lpstr>WGClimate</vt:lpstr>
      <vt:lpstr>CEOS/CGMS JWGC and status of actions to the IP</vt:lpstr>
      <vt:lpstr>Content</vt:lpstr>
      <vt:lpstr>Short History</vt:lpstr>
      <vt:lpstr>The Architecture for Climate Monitoring from Space</vt:lpstr>
      <vt:lpstr>WGClimate Reference Framework</vt:lpstr>
      <vt:lpstr>PowerPoint Presentation</vt:lpstr>
      <vt:lpstr>Response of Space Agencies: CGMS and CEOS </vt:lpstr>
      <vt:lpstr>Space Agency Response to the GCOS IP</vt:lpstr>
      <vt:lpstr>GCOS Actions</vt:lpstr>
      <vt:lpstr>ECV Inventory and Gap Analysis</vt:lpstr>
      <vt:lpstr>Inventory of Climate Records of ECVs observable from space</vt:lpstr>
      <vt:lpstr>ECV Inventory provides detailed view for each data record</vt:lpstr>
      <vt:lpstr>Example: Ocean ECV Products </vt:lpstr>
      <vt:lpstr>Potential to identify missed opportunities and missions</vt:lpstr>
      <vt:lpstr>Addressing shortfalls wrt. GCOS</vt:lpstr>
      <vt:lpstr>Lessons learnt</vt:lpstr>
      <vt:lpstr>Perspectives for the next two years</vt:lpstr>
      <vt:lpstr>Summary</vt:lpstr>
    </vt:vector>
  </TitlesOfParts>
  <Company>ESA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Joerg Schulz</cp:lastModifiedBy>
  <cp:revision>216</cp:revision>
  <cp:lastPrinted>2016-11-11T13:57:01Z</cp:lastPrinted>
  <dcterms:created xsi:type="dcterms:W3CDTF">2016-11-10T19:18:14Z</dcterms:created>
  <dcterms:modified xsi:type="dcterms:W3CDTF">2018-03-06T11:28:04Z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DM_DOCNUM">
    <vt:lpwstr>980688</vt:lpwstr>
  </property>
  <property fmtid="{D5CDD505-2E9C-101B-9397-08002B2CF9AE}" pid="3" name="DM_DOCNAME">
    <vt:lpwstr>WGClimate2AOPC_SchulzJ_180305</vt:lpwstr>
  </property>
  <property fmtid="{D5CDD505-2E9C-101B-9397-08002B2CF9AE}" pid="4" name="DM_AUTHOR">
    <vt:lpwstr>Schulz</vt:lpwstr>
  </property>
  <property fmtid="{D5CDD505-2E9C-101B-9397-08002B2CF9AE}" pid="5" name="DM_E_DOC_NO">
    <vt:lpwstr>EUM/OPS/VWG/18/980688</vt:lpwstr>
  </property>
  <property fmtid="{D5CDD505-2E9C-101B-9397-08002B2CF9AE}" pid="6" name="DM_E_VER_NO">
    <vt:lpwstr>1 Draft</vt:lpwstr>
  </property>
  <property fmtid="{D5CDD505-2E9C-101B-9397-08002B2CF9AE}" pid="7" name="DM_E_ISS_DATE">
    <vt:lpwstr>6 March 2018</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