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08" r:id="rId2"/>
  </p:sldMasterIdLst>
  <p:notesMasterIdLst>
    <p:notesMasterId r:id="rId18"/>
  </p:notesMasterIdLst>
  <p:sldIdLst>
    <p:sldId id="258" r:id="rId3"/>
    <p:sldId id="307" r:id="rId4"/>
    <p:sldId id="308" r:id="rId5"/>
    <p:sldId id="310" r:id="rId6"/>
    <p:sldId id="311" r:id="rId7"/>
    <p:sldId id="309" r:id="rId8"/>
    <p:sldId id="299" r:id="rId9"/>
    <p:sldId id="312" r:id="rId10"/>
    <p:sldId id="305" r:id="rId11"/>
    <p:sldId id="304" r:id="rId12"/>
    <p:sldId id="300" r:id="rId13"/>
    <p:sldId id="306" r:id="rId14"/>
    <p:sldId id="302" r:id="rId15"/>
    <p:sldId id="303" r:id="rId16"/>
    <p:sldId id="30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0249-00BA-4872-A8F2-4DFFB2F441B8}" type="datetimeFigureOut">
              <a:rPr lang="en-US" smtClean="0"/>
              <a:t>20/03/2018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2783-7C20-42B2-A61B-E8E49842A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3"/>
            <a:ext cx="9144000" cy="6867525"/>
            <a:chOff x="0" y="0"/>
            <a:chExt cx="5760" cy="4326"/>
          </a:xfrm>
        </p:grpSpPr>
        <p:pic>
          <p:nvPicPr>
            <p:cNvPr id="5" name="Picture 13" descr="electrodesdar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redba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blackbar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576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816"/>
              <a:ext cx="1584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9" name="Picture 8" descr="igniteimage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2"/>
              <a:ext cx="129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840"/>
              <a:ext cx="11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819400" y="1295400"/>
            <a:ext cx="5943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124200"/>
            <a:ext cx="5943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440815"/>
      </p:ext>
    </p:extLst>
  </p:cSld>
  <p:clrMapOvr>
    <a:masterClrMapping/>
  </p:clrMapOvr>
  <p:transition advClick="0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2253"/>
      </p:ext>
    </p:extLst>
  </p:cSld>
  <p:clrMapOvr>
    <a:masterClrMapping/>
  </p:clrMapOvr>
  <p:transition advClick="0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3787"/>
      </p:ext>
    </p:extLst>
  </p:cSld>
  <p:clrMapOvr>
    <a:masterClrMapping/>
  </p:clrMapOvr>
  <p:transition advClick="0" advTm="1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3"/>
            <a:ext cx="9144000" cy="6867525"/>
            <a:chOff x="0" y="0"/>
            <a:chExt cx="5760" cy="4326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6"/>
              <a:chOff x="0" y="0"/>
              <a:chExt cx="5760" cy="4326"/>
            </a:xfrm>
          </p:grpSpPr>
          <p:pic>
            <p:nvPicPr>
              <p:cNvPr id="10" name="Picture 9" descr="electrod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redb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84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blackba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04"/>
                <a:ext cx="576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1584" cy="1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14" name="Picture 13" descr="ignite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912"/>
                <a:ext cx="1296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840"/>
              <a:ext cx="11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2953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6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143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8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83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09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64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49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5222"/>
      </p:ext>
    </p:extLst>
  </p:cSld>
  <p:clrMapOvr>
    <a:masterClrMapping/>
  </p:clrMapOvr>
  <p:transition advClick="0" advTm="1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20/03/2018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26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72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099607"/>
      </p:ext>
    </p:extLst>
  </p:cSld>
  <p:clrMapOvr>
    <a:masterClrMapping/>
  </p:clrMapOvr>
  <p:transition advClick="0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4388"/>
      </p:ext>
    </p:extLst>
  </p:cSld>
  <p:clrMapOvr>
    <a:masterClrMapping/>
  </p:clrMapOvr>
  <p:transition advClick="0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4215"/>
      </p:ext>
    </p:extLst>
  </p:cSld>
  <p:clrMapOvr>
    <a:masterClrMapping/>
  </p:clrMapOvr>
  <p:transition advClick="0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1360"/>
      </p:ext>
    </p:extLst>
  </p:cSld>
  <p:clrMapOvr>
    <a:masterClrMapping/>
  </p:clrMapOvr>
  <p:transition advClick="0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66306"/>
      </p:ext>
    </p:extLst>
  </p:cSld>
  <p:clrMapOvr>
    <a:masterClrMapping/>
  </p:clrMapOvr>
  <p:transition advClick="0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659325"/>
      </p:ext>
    </p:extLst>
  </p:cSld>
  <p:clrMapOvr>
    <a:masterClrMapping/>
  </p:clrMapOvr>
  <p:transition advClick="0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974031"/>
      </p:ext>
    </p:extLst>
  </p:cSld>
  <p:clrMapOvr>
    <a:masterClrMapping/>
  </p:clrMapOvr>
  <p:transition advClick="0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electrodes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red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 noChangeAspect="1"/>
          </p:cNvGrpSpPr>
          <p:nvPr/>
        </p:nvGrpSpPr>
        <p:grpSpPr bwMode="auto">
          <a:xfrm>
            <a:off x="0" y="1295400"/>
            <a:ext cx="1524000" cy="1062038"/>
            <a:chOff x="0" y="816"/>
            <a:chExt cx="1584" cy="1104"/>
          </a:xfrm>
        </p:grpSpPr>
        <p:sp>
          <p:nvSpPr>
            <p:cNvPr id="12294" name="Rectangle 6"/>
            <p:cNvSpPr>
              <a:spLocks noChangeAspect="1" noChangeArrowheads="1"/>
            </p:cNvSpPr>
            <p:nvPr userDrawn="1"/>
          </p:nvSpPr>
          <p:spPr bwMode="auto">
            <a:xfrm>
              <a:off x="0" y="816"/>
              <a:ext cx="1584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082" name="Picture 7" descr="igniteimag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2"/>
              <a:ext cx="129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8" descr="blackbar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46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4" y="6423025"/>
            <a:ext cx="1077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8"/>
            <a:ext cx="73914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478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advClick="0" advTm="15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79C0-D577-4EEE-ACA0-03B2413268D4}" type="datetimeFigureOut">
              <a:rPr lang="en-US" smtClean="0"/>
              <a:t>20/03/2018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4161-1AD7-4812-9F6E-71BC1E8E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 bwMode="auto">
          <a:xfrm>
            <a:off x="0" y="0"/>
            <a:ext cx="9144000" cy="5877272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 smtClean="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801118" y="46190"/>
            <a:ext cx="5327576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Group work:</a:t>
            </a:r>
          </a:p>
          <a:p>
            <a:pPr marL="742950" indent="-742950">
              <a:lnSpc>
                <a:spcPct val="150000"/>
              </a:lnSpc>
              <a:spcAft>
                <a:spcPct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Requirements </a:t>
            </a: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table- Rational/Context</a:t>
            </a:r>
            <a:endParaRPr lang="en-US" altLang="en-US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42950" indent="-742950">
              <a:lnSpc>
                <a:spcPct val="150000"/>
              </a:lnSpc>
              <a:spcAft>
                <a:spcPct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Product definitions</a:t>
            </a:r>
          </a:p>
          <a:p>
            <a:pPr marL="742950" indent="-742950">
              <a:lnSpc>
                <a:spcPct val="150000"/>
              </a:lnSpc>
              <a:spcAft>
                <a:spcPct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Data sources</a:t>
            </a:r>
          </a:p>
          <a:p>
            <a:pPr marL="742950" indent="-742950">
              <a:lnSpc>
                <a:spcPct val="150000"/>
              </a:lnSpc>
              <a:spcAft>
                <a:spcPct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ECV factsheets</a:t>
            </a:r>
          </a:p>
          <a:p>
            <a:pPr marL="742950" indent="-742950">
              <a:lnSpc>
                <a:spcPct val="150000"/>
              </a:lnSpc>
              <a:spcAft>
                <a:spcPct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ECV Stewards</a:t>
            </a:r>
          </a:p>
          <a:p>
            <a:pPr algn="ctr">
              <a:lnSpc>
                <a:spcPct val="150000"/>
              </a:lnSpc>
              <a:spcAft>
                <a:spcPct val="0"/>
              </a:spcAft>
              <a:buFontTx/>
              <a:buNone/>
            </a:pPr>
            <a:endParaRPr lang="en-US" altLang="en-US" sz="4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5994933"/>
            <a:ext cx="5759624" cy="818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024" y="537321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GCOS Secretariat, WMO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Valentin Aich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r="6225"/>
          <a:stretch/>
        </p:blipFill>
        <p:spPr bwMode="auto">
          <a:xfrm>
            <a:off x="1" y="4810"/>
            <a:ext cx="3817088" cy="588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Data 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023" y="1052736"/>
            <a:ext cx="82819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rebuchet MS" panose="020B0603020202020204" pitchFamily="34" charset="0"/>
              </a:rPr>
              <a:t>List published as living document</a:t>
            </a:r>
          </a:p>
          <a:p>
            <a:pPr marL="627063" indent="-627063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rebuchet MS" panose="020B0603020202020204" pitchFamily="34" charset="0"/>
              </a:rPr>
              <a:t>ECV Steward to judge suggestions for additional sources</a:t>
            </a:r>
          </a:p>
          <a:p>
            <a:pPr marL="627063" indent="-6270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“The list </a:t>
            </a:r>
            <a:r>
              <a:rPr lang="en-US" sz="3200" dirty="0">
                <a:latin typeface="Trebuchet MS" panose="020B0603020202020204" pitchFamily="34" charset="0"/>
              </a:rPr>
              <a:t>does not claim to be </a:t>
            </a:r>
            <a:r>
              <a:rPr lang="en-US" sz="3200" dirty="0" smtClean="0">
                <a:latin typeface="Trebuchet MS" panose="020B0603020202020204" pitchFamily="34" charset="0"/>
              </a:rPr>
              <a:t>complete. </a:t>
            </a:r>
            <a:r>
              <a:rPr lang="en-US" sz="3200" dirty="0">
                <a:latin typeface="Trebuchet MS" panose="020B0603020202020204" pitchFamily="34" charset="0"/>
              </a:rPr>
              <a:t>It should provide </a:t>
            </a:r>
            <a:r>
              <a:rPr lang="en-US" sz="3200" dirty="0" smtClean="0">
                <a:latin typeface="Trebuchet MS" panose="020B0603020202020204" pitchFamily="34" charset="0"/>
              </a:rPr>
              <a:t>main </a:t>
            </a:r>
            <a:r>
              <a:rPr lang="en-US" sz="3200" dirty="0">
                <a:latin typeface="Trebuchet MS" panose="020B0603020202020204" pitchFamily="34" charset="0"/>
              </a:rPr>
              <a:t>data sources, which offer global data for the related ECV </a:t>
            </a:r>
            <a:r>
              <a:rPr lang="en-US" sz="3200" dirty="0" smtClean="0">
                <a:latin typeface="Trebuchet MS" panose="020B0603020202020204" pitchFamily="34" charset="0"/>
              </a:rPr>
              <a:t>product”</a:t>
            </a:r>
          </a:p>
          <a:p>
            <a:pPr marL="627063" indent="-627063">
              <a:buFont typeface="Arial" panose="020B0604020202020204" pitchFamily="34" charset="0"/>
              <a:buChar char="•"/>
            </a:pPr>
            <a:endParaRPr lang="en-US" sz="3200" dirty="0" smtClean="0">
              <a:latin typeface="Trebuchet MS" panose="020B0603020202020204" pitchFamily="34" charset="0"/>
            </a:endParaRPr>
          </a:p>
          <a:p>
            <a:pPr marL="627063" indent="-627063">
              <a:buFont typeface="Arial" panose="020B0604020202020204" pitchFamily="34" charset="0"/>
              <a:buChar char="•"/>
            </a:pPr>
            <a:endParaRPr lang="en-US" sz="44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25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Factsheets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980728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rebuchet MS" panose="020B0603020202020204" pitchFamily="34" charset="0"/>
              </a:rPr>
              <a:t>GCOS Steering Committee Meeting 2017Report:</a:t>
            </a:r>
          </a:p>
          <a:p>
            <a:endParaRPr lang="en-US" sz="3600" b="1" dirty="0" smtClean="0">
              <a:latin typeface="Trebuchet MS" panose="020B0603020202020204" pitchFamily="34" charset="0"/>
            </a:endParaRPr>
          </a:p>
          <a:p>
            <a:r>
              <a:rPr lang="en-US" sz="3200" dirty="0" smtClean="0">
                <a:latin typeface="Trebuchet MS" panose="020B0603020202020204" pitchFamily="34" charset="0"/>
              </a:rPr>
              <a:t>“It </a:t>
            </a:r>
            <a:r>
              <a:rPr lang="en-US" sz="3200" dirty="0">
                <a:latin typeface="Trebuchet MS" panose="020B0603020202020204" pitchFamily="34" charset="0"/>
              </a:rPr>
              <a:t>was decided to produce a fact sheet for each ECV. The fact sheet will be a single page including a definition, a description, a picture, the requirements with an explanatory text. Existing fact sheets for Essential Ocean Variables (EOVs) might serve as examples or templates for other </a:t>
            </a:r>
            <a:r>
              <a:rPr lang="en-US" sz="3200" dirty="0" smtClean="0">
                <a:latin typeface="Trebuchet MS" panose="020B0603020202020204" pitchFamily="34" charset="0"/>
              </a:rPr>
              <a:t>variables.”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445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Example Glacier factsheet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3" y="707176"/>
            <a:ext cx="8829868" cy="61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666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Draft facts sheets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98072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Include basic facts about ECV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Short text why ECV is “Essential” for climate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Requirements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Data sources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Figure of illustrative trend of ECV</a:t>
            </a:r>
            <a:endParaRPr lang="en-US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173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Tasks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98072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Include basic facts about ECV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Short text why ECV is “Essential” for climate-&gt; </a:t>
            </a:r>
            <a:r>
              <a:rPr lang="en-US" sz="4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Definitions -&gt; Agree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Trebuchet MS" panose="020B0603020202020204" pitchFamily="34" charset="0"/>
              </a:rPr>
              <a:t>Requirements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Data sources-&gt; </a:t>
            </a:r>
            <a:r>
              <a:rPr lang="en-US" sz="4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Check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Figure of illustrative trend of ECV- </a:t>
            </a:r>
            <a:r>
              <a:rPr lang="en-US" sz="4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Suggest</a:t>
            </a:r>
            <a:endParaRPr lang="en-US" sz="4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66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ECV Stewardships for terrestrial ECVs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33909"/>
              </p:ext>
            </p:extLst>
          </p:nvPr>
        </p:nvGraphicFramePr>
        <p:xfrm>
          <a:off x="634055" y="888277"/>
          <a:ext cx="8509944" cy="59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972"/>
                <a:gridCol w="4254972"/>
              </a:tblGrid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Steward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Anthropogenic</a:t>
                      </a:r>
                      <a:r>
                        <a:rPr lang="en-US" sz="1200" baseline="0" dirty="0" smtClean="0"/>
                        <a:t> Water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Nigel Tapper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Groundwater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Lakes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River Discharge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Soil Moisture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Wolfgang Wagner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Glaciers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Huilin</a:t>
                      </a:r>
                      <a:r>
                        <a:rPr lang="en-US" sz="1200" dirty="0" smtClean="0"/>
                        <a:t> Li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Ice Sheets and ice shelves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Hiroyuki Enomoto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Permafrost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Huilin</a:t>
                      </a:r>
                      <a:r>
                        <a:rPr lang="en-US" sz="1200" dirty="0" smtClean="0"/>
                        <a:t> Li</a:t>
                      </a:r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Hiroyuki Enomoto</a:t>
                      </a:r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Albedo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Nadine </a:t>
                      </a:r>
                      <a:r>
                        <a:rPr lang="en-US" sz="1200" dirty="0" err="1" smtClean="0"/>
                        <a:t>Gobron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FAPAR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Nadine </a:t>
                      </a:r>
                      <a:r>
                        <a:rPr lang="en-US" sz="1200" dirty="0" err="1" smtClean="0"/>
                        <a:t>Gobron</a:t>
                      </a:r>
                      <a:endParaRPr lang="en-US" sz="1200" dirty="0" smtClean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Land surface temperature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Darren Ghent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Evaporation</a:t>
                      </a:r>
                      <a:r>
                        <a:rPr lang="en-US" sz="1200" baseline="0" dirty="0" smtClean="0"/>
                        <a:t> from land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Mathew McCabe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Nadine </a:t>
                      </a:r>
                      <a:r>
                        <a:rPr lang="en-US" sz="1200" dirty="0" err="1" smtClean="0"/>
                        <a:t>Gobron</a:t>
                      </a:r>
                      <a:endParaRPr lang="en-US" sz="1200" dirty="0" smtClean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Above-ground</a:t>
                      </a:r>
                      <a:r>
                        <a:rPr lang="en-US" sz="1200" baseline="0" dirty="0" smtClean="0"/>
                        <a:t> biomass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Sassan</a:t>
                      </a:r>
                      <a:r>
                        <a:rPr lang="en-US" sz="1200" dirty="0" smtClean="0"/>
                        <a:t> Saatchi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Anthropogenic GHG Fluxes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Kevin Tansey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Land cover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Darren Ghent</a:t>
                      </a:r>
                      <a:endParaRPr lang="en-US" sz="1200" dirty="0"/>
                    </a:p>
                  </a:txBody>
                  <a:tcPr/>
                </a:tc>
              </a:tr>
              <a:tr h="298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Soil Carbon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3455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Review requirements table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" y="888277"/>
            <a:ext cx="6887053" cy="307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24" y="4199910"/>
            <a:ext cx="7477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224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OSCAR requirements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5" y="911969"/>
            <a:ext cx="8440260" cy="47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34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OSCAR requirements table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290711" cy="223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73016"/>
            <a:ext cx="82912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394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OSCAR uncertainty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7" y="888277"/>
            <a:ext cx="8509944" cy="60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732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OSCAR definitions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807371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4733090"/>
            <a:ext cx="597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rebuchet MS" panose="020B0603020202020204" pitchFamily="34" charset="0"/>
              </a:rPr>
              <a:t>Part of the fact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rebuchet MS" panose="020B0603020202020204" pitchFamily="34" charset="0"/>
              </a:rPr>
              <a:t>If definition in OSCAR exists, are we happy with it?</a:t>
            </a:r>
            <a:endParaRPr lang="en-US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867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Data sources: Steps taken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023" y="1052736"/>
            <a:ext cx="82819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3200" dirty="0" err="1" smtClean="0">
                <a:latin typeface="Trebuchet MS" panose="020B0603020202020204" pitchFamily="34" charset="0"/>
              </a:rPr>
              <a:t>Draft</a:t>
            </a:r>
            <a:r>
              <a:rPr lang="fr-CH" sz="3200" dirty="0" smtClean="0">
                <a:latin typeface="Trebuchet MS" panose="020B0603020202020204" pitchFamily="34" charset="0"/>
              </a:rPr>
              <a:t> </a:t>
            </a:r>
            <a:r>
              <a:rPr lang="fr-CH" sz="3200" dirty="0" err="1" smtClean="0">
                <a:latin typeface="Trebuchet MS" panose="020B0603020202020204" pitchFamily="34" charset="0"/>
              </a:rPr>
              <a:t>list</a:t>
            </a:r>
            <a:r>
              <a:rPr lang="fr-CH" sz="3200" dirty="0" smtClean="0">
                <a:latin typeface="Trebuchet MS" panose="020B0603020202020204" pitchFamily="34" charset="0"/>
              </a:rPr>
              <a:t> </a:t>
            </a:r>
            <a:r>
              <a:rPr lang="fr-CH" sz="3200" dirty="0" err="1" smtClean="0">
                <a:latin typeface="Trebuchet MS" panose="020B0603020202020204" pitchFamily="34" charset="0"/>
              </a:rPr>
              <a:t>based</a:t>
            </a:r>
            <a:r>
              <a:rPr lang="fr-CH" sz="3200" dirty="0" smtClean="0">
                <a:latin typeface="Trebuchet MS" panose="020B0603020202020204" pitchFamily="34" charset="0"/>
              </a:rPr>
              <a:t> on data sets </a:t>
            </a:r>
            <a:r>
              <a:rPr lang="fr-CH" sz="3200" dirty="0" err="1" smtClean="0">
                <a:latin typeface="Trebuchet MS" panose="020B0603020202020204" pitchFamily="34" charset="0"/>
              </a:rPr>
              <a:t>listed</a:t>
            </a:r>
            <a:r>
              <a:rPr lang="fr-CH" sz="3200" dirty="0" smtClean="0">
                <a:latin typeface="Trebuchet MS" panose="020B0603020202020204" pitchFamily="34" charset="0"/>
              </a:rPr>
              <a:t> in the </a:t>
            </a:r>
            <a:r>
              <a:rPr lang="en-US" sz="3200" dirty="0">
                <a:latin typeface="Trebuchet MS" panose="020B0603020202020204" pitchFamily="34" charset="0"/>
              </a:rPr>
              <a:t>Global Observing Systems Information Center (</a:t>
            </a:r>
            <a:r>
              <a:rPr lang="en-US" sz="3200" dirty="0" smtClean="0">
                <a:latin typeface="Trebuchet MS" panose="020B0603020202020204" pitchFamily="34" charset="0"/>
              </a:rPr>
              <a:t>GOSIC)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Trebuchet MS" panose="020B0603020202020204" pitchFamily="34" charset="0"/>
              </a:rPr>
              <a:t>Agree on criteria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Trebuchet MS" panose="020B0603020202020204" pitchFamily="34" charset="0"/>
              </a:rPr>
              <a:t>Sent to GCOS ECV-Stewards of the three GCOS scientific panels for review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Trebuchet MS" panose="020B0603020202020204" pitchFamily="34" charset="0"/>
              </a:rPr>
              <a:t>Publish/share list on website and update/maintain list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261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ECV data 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2025" y="1178853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“The </a:t>
            </a:r>
            <a:r>
              <a:rPr lang="en-US" sz="3200" dirty="0">
                <a:latin typeface="Trebuchet MS" panose="020B0603020202020204" pitchFamily="34" charset="0"/>
              </a:rPr>
              <a:t>vision of </a:t>
            </a:r>
            <a:r>
              <a:rPr lang="en-US" sz="3200" dirty="0" smtClean="0">
                <a:latin typeface="Trebuchet MS" panose="020B0603020202020204" pitchFamily="34" charset="0"/>
              </a:rPr>
              <a:t>GCOS </a:t>
            </a:r>
            <a:r>
              <a:rPr lang="en-US" sz="3200" dirty="0">
                <a:latin typeface="Trebuchet MS" panose="020B0603020202020204" pitchFamily="34" charset="0"/>
              </a:rPr>
              <a:t>is for all users to have access to the climate observations, data records and information they need to address pressing climate-related concerns</a:t>
            </a:r>
            <a:r>
              <a:rPr lang="en-US" sz="3200" dirty="0" smtClean="0">
                <a:latin typeface="Trebuchet MS" panose="020B0603020202020204" pitchFamily="34" charset="0"/>
              </a:rPr>
              <a:t>.[…]”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4425" y="422108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Request from different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GEO establishing ECV data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WMO-context: 1.	</a:t>
            </a:r>
            <a:r>
              <a:rPr lang="en-US" sz="3200" dirty="0" smtClean="0">
                <a:latin typeface="Trebuchet MS" panose="020B0603020202020204" pitchFamily="34" charset="0"/>
              </a:rPr>
              <a:t>WMO </a:t>
            </a:r>
            <a:r>
              <a:rPr lang="en-US" sz="3200" dirty="0">
                <a:latin typeface="Trebuchet MS" panose="020B0603020202020204" pitchFamily="34" charset="0"/>
              </a:rPr>
              <a:t>Workshop on Information Management </a:t>
            </a:r>
            <a:r>
              <a:rPr lang="en-US" sz="3200" dirty="0" smtClean="0">
                <a:latin typeface="Trebuchet MS" panose="020B0603020202020204" pitchFamily="34" charset="0"/>
              </a:rPr>
              <a:t>October </a:t>
            </a:r>
            <a:r>
              <a:rPr lang="en-US" sz="3200" dirty="0">
                <a:latin typeface="Trebuchet MS" panose="020B0603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538026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6200000">
            <a:off x="-3111974" y="3111357"/>
            <a:ext cx="6858003" cy="634057"/>
            <a:chOff x="508738" y="3792312"/>
            <a:chExt cx="12192003" cy="634057"/>
          </a:xfrm>
        </p:grpSpPr>
        <p:sp>
          <p:nvSpPr>
            <p:cNvPr id="14" name="Rectangle 13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42" y="3999948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38" y="4213373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20633" y="4"/>
            <a:ext cx="8723368" cy="888273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latin typeface="Trebuchet MS" panose="020B0603020202020204" pitchFamily="34" charset="0"/>
              </a:rPr>
              <a:t>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023" y="1052736"/>
            <a:ext cx="82819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buFont typeface="+mj-lt"/>
              <a:buAutoNum type="arabicPeriod"/>
            </a:pPr>
            <a:r>
              <a:rPr lang="en-US" sz="4400" dirty="0" smtClean="0">
                <a:latin typeface="Trebuchet MS" panose="020B0603020202020204" pitchFamily="34" charset="0"/>
              </a:rPr>
              <a:t> </a:t>
            </a:r>
            <a:r>
              <a:rPr lang="en-US" sz="4000" dirty="0" smtClean="0">
                <a:latin typeface="Trebuchet MS" panose="020B0603020202020204" pitchFamily="34" charset="0"/>
              </a:rPr>
              <a:t>Global </a:t>
            </a:r>
            <a:r>
              <a:rPr lang="en-US" sz="4000" dirty="0">
                <a:latin typeface="Trebuchet MS" panose="020B0603020202020204" pitchFamily="34" charset="0"/>
              </a:rPr>
              <a:t>in coverage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smtClean="0">
                <a:latin typeface="Trebuchet MS" panose="020B0603020202020204" pitchFamily="34" charset="0"/>
              </a:rPr>
              <a:t> Free </a:t>
            </a:r>
            <a:r>
              <a:rPr lang="en-US" sz="4000" dirty="0">
                <a:latin typeface="Trebuchet MS" panose="020B0603020202020204" pitchFamily="34" charset="0"/>
              </a:rPr>
              <a:t>and open access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smtClean="0">
                <a:latin typeface="Trebuchet MS" panose="020B0603020202020204" pitchFamily="34" charset="0"/>
              </a:rPr>
              <a:t> Quality </a:t>
            </a:r>
            <a:r>
              <a:rPr lang="en-US" sz="4000" dirty="0">
                <a:latin typeface="Trebuchet MS" panose="020B0603020202020204" pitchFamily="34" charset="0"/>
              </a:rPr>
              <a:t>controlled with </a:t>
            </a:r>
            <a:r>
              <a:rPr lang="en-US" sz="4000" dirty="0" smtClean="0">
                <a:latin typeface="Trebuchet MS" panose="020B0603020202020204" pitchFamily="34" charset="0"/>
              </a:rPr>
              <a:t> documentation</a:t>
            </a:r>
            <a:endParaRPr lang="en-US" sz="4000" dirty="0">
              <a:latin typeface="Trebuchet MS" panose="020B0603020202020204" pitchFamily="34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4000" dirty="0" smtClean="0">
                <a:latin typeface="Trebuchet MS" panose="020B0603020202020204" pitchFamily="34" charset="0"/>
              </a:rPr>
              <a:t> Metadata available</a:t>
            </a:r>
            <a:endParaRPr lang="en-US" sz="4000" dirty="0">
              <a:latin typeface="Trebuchet MS" panose="020B0603020202020204" pitchFamily="34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4000" dirty="0" smtClean="0">
                <a:latin typeface="Trebuchet MS" panose="020B0603020202020204" pitchFamily="34" charset="0"/>
              </a:rPr>
              <a:t> Considered </a:t>
            </a:r>
            <a:r>
              <a:rPr lang="en-US" sz="4000" dirty="0">
                <a:latin typeface="Trebuchet MS" panose="020B0603020202020204" pitchFamily="34" charset="0"/>
              </a:rPr>
              <a:t>by the appropriate </a:t>
            </a:r>
            <a:r>
              <a:rPr lang="en-US" sz="4000" dirty="0" smtClean="0">
                <a:latin typeface="Trebuchet MS" panose="020B0603020202020204" pitchFamily="34" charset="0"/>
              </a:rPr>
              <a:t>GCOS </a:t>
            </a:r>
            <a:r>
              <a:rPr lang="en-US" sz="4000" dirty="0">
                <a:latin typeface="Trebuchet MS" panose="020B0603020202020204" pitchFamily="34" charset="0"/>
              </a:rPr>
              <a:t>Science Panel </a:t>
            </a:r>
            <a:r>
              <a:rPr lang="en-US" sz="4000" dirty="0" smtClean="0">
                <a:latin typeface="Trebuchet MS" panose="020B0603020202020204" pitchFamily="34" charset="0"/>
              </a:rPr>
              <a:t>Experts</a:t>
            </a:r>
          </a:p>
          <a:p>
            <a:pPr marL="627063" indent="-627063">
              <a:buFont typeface="+mj-lt"/>
              <a:buAutoNum type="arabicPeriod"/>
            </a:pPr>
            <a:endParaRPr lang="en-US" sz="4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17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Ignite-Template-Master</Template>
  <TotalTime>437</TotalTime>
  <Words>427</Words>
  <Application>Microsoft Office PowerPoint</Application>
  <PresentationFormat>On-screen Show (4:3)</PresentationFormat>
  <Paragraphs>113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Aich</dc:creator>
  <cp:lastModifiedBy>Valentin Aich</cp:lastModifiedBy>
  <cp:revision>104</cp:revision>
  <dcterms:created xsi:type="dcterms:W3CDTF">2017-03-03T13:29:24Z</dcterms:created>
  <dcterms:modified xsi:type="dcterms:W3CDTF">2018-03-20T08:46:37Z</dcterms:modified>
</cp:coreProperties>
</file>