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708" r:id="rId2"/>
  </p:sldMasterIdLst>
  <p:notesMasterIdLst>
    <p:notesMasterId r:id="rId19"/>
  </p:notesMasterIdLst>
  <p:handoutMasterIdLst>
    <p:handoutMasterId r:id="rId20"/>
  </p:handoutMasterIdLst>
  <p:sldIdLst>
    <p:sldId id="256" r:id="rId3"/>
    <p:sldId id="373" r:id="rId4"/>
    <p:sldId id="389" r:id="rId5"/>
    <p:sldId id="390" r:id="rId6"/>
    <p:sldId id="393" r:id="rId7"/>
    <p:sldId id="392" r:id="rId8"/>
    <p:sldId id="394" r:id="rId9"/>
    <p:sldId id="395" r:id="rId10"/>
    <p:sldId id="396" r:id="rId11"/>
    <p:sldId id="397" r:id="rId12"/>
    <p:sldId id="403" r:id="rId13"/>
    <p:sldId id="400" r:id="rId14"/>
    <p:sldId id="401" r:id="rId15"/>
    <p:sldId id="402" r:id="rId16"/>
    <p:sldId id="404" r:id="rId17"/>
    <p:sldId id="405"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234"/>
    <a:srgbClr val="0DADEA"/>
    <a:srgbClr val="273374"/>
    <a:srgbClr val="0A8F9D"/>
    <a:srgbClr val="FED7A5"/>
    <a:srgbClr val="FFF3E3"/>
    <a:srgbClr val="273375"/>
    <a:srgbClr val="0785CA"/>
    <a:srgbClr val="0785C9"/>
    <a:srgbClr val="0CA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2" autoAdjust="0"/>
    <p:restoredTop sz="91802" autoAdjust="0"/>
  </p:normalViewPr>
  <p:slideViewPr>
    <p:cSldViewPr snapToGrid="0">
      <p:cViewPr>
        <p:scale>
          <a:sx n="60" d="100"/>
          <a:sy n="60" d="100"/>
        </p:scale>
        <p:origin x="-912"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C9121-F429-44B2-8852-D23303B81DD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F4F0074-A41A-4A55-8663-F8C514BBFB77}">
      <dgm:prSet phldrT="[Text]" phldr="1"/>
      <dgm:spPr>
        <a:blipFill rotWithShape="0">
          <a:blip xmlns:r="http://schemas.openxmlformats.org/officeDocument/2006/relationships" r:embed="rId1"/>
          <a:stretch>
            <a:fillRect/>
          </a:stretch>
        </a:blipFill>
      </dgm:spPr>
      <dgm:t>
        <a:bodyPr/>
        <a:lstStyle/>
        <a:p>
          <a:endParaRPr lang="en-US" dirty="0"/>
        </a:p>
      </dgm:t>
    </dgm:pt>
    <dgm:pt modelId="{3F86EB32-DC0C-470A-9A39-F1BFE519E8C3}" type="parTrans" cxnId="{8C620D9D-2344-478D-91D5-7AA7BF03732C}">
      <dgm:prSet/>
      <dgm:spPr/>
      <dgm:t>
        <a:bodyPr/>
        <a:lstStyle/>
        <a:p>
          <a:endParaRPr lang="en-US"/>
        </a:p>
      </dgm:t>
    </dgm:pt>
    <dgm:pt modelId="{E615EAF0-28D2-4F96-9146-CDD5C7B11DC1}" type="sibTrans" cxnId="{8C620D9D-2344-478D-91D5-7AA7BF03732C}">
      <dgm:prSet/>
      <dgm:spPr/>
      <dgm:t>
        <a:bodyPr/>
        <a:lstStyle/>
        <a:p>
          <a:endParaRPr lang="en-US"/>
        </a:p>
      </dgm:t>
    </dgm:pt>
    <dgm:pt modelId="{C8F9EF1D-1514-4F3E-B40A-A7271BA2C286}">
      <dgm:prSet phldrT="[Text]" custT="1"/>
      <dgm:spPr/>
      <dgm:t>
        <a:bodyPr/>
        <a:lstStyle/>
        <a:p>
          <a:pPr algn="ctr"/>
          <a:r>
            <a:rPr lang="en-GB" altLang="en-US" sz="2800" b="1" dirty="0" smtClean="0">
              <a:solidFill>
                <a:schemeClr val="tx1"/>
              </a:solidFill>
              <a:effectLst>
                <a:glow rad="228600">
                  <a:schemeClr val="bg1"/>
                </a:glow>
              </a:effectLst>
            </a:rPr>
            <a:t>The 2015 GCOS status report identified the gap </a:t>
          </a:r>
          <a:endParaRPr lang="en-US" sz="2800" b="1" dirty="0">
            <a:solidFill>
              <a:schemeClr val="tx1"/>
            </a:solidFill>
            <a:effectLst>
              <a:glow rad="228600">
                <a:schemeClr val="bg1"/>
              </a:glow>
            </a:effectLst>
          </a:endParaRPr>
        </a:p>
      </dgm:t>
    </dgm:pt>
    <dgm:pt modelId="{3C6E1419-76D5-4E4D-B6A1-B01C5BC26D97}" type="parTrans" cxnId="{CDBB77B2-0E50-415A-83E5-D1CDE93FB21A}">
      <dgm:prSet/>
      <dgm:spPr/>
      <dgm:t>
        <a:bodyPr/>
        <a:lstStyle/>
        <a:p>
          <a:endParaRPr lang="en-US"/>
        </a:p>
      </dgm:t>
    </dgm:pt>
    <dgm:pt modelId="{83CE5D87-602A-4DE0-871C-E412A144078A}" type="sibTrans" cxnId="{CDBB77B2-0E50-415A-83E5-D1CDE93FB21A}">
      <dgm:prSet/>
      <dgm:spPr/>
      <dgm:t>
        <a:bodyPr/>
        <a:lstStyle/>
        <a:p>
          <a:endParaRPr lang="en-US"/>
        </a:p>
      </dgm:t>
    </dgm:pt>
    <dgm:pt modelId="{5C5754FA-DBA8-4E6D-860F-33CE88431FD2}">
      <dgm:prSet phldrT="[Text]" phldr="1"/>
      <dgm:spPr>
        <a:blipFill rotWithShape="0">
          <a:blip xmlns:r="http://schemas.openxmlformats.org/officeDocument/2006/relationships" r:embed="rId2"/>
          <a:stretch>
            <a:fillRect/>
          </a:stretch>
        </a:blipFill>
      </dgm:spPr>
      <dgm:t>
        <a:bodyPr/>
        <a:lstStyle/>
        <a:p>
          <a:endParaRPr lang="en-US" dirty="0"/>
        </a:p>
      </dgm:t>
    </dgm:pt>
    <dgm:pt modelId="{4CFEF78B-E6C1-466B-A505-244FEDD818A2}" type="parTrans" cxnId="{E1BD95D8-728E-481D-8DC0-2E8DB7DD3CF0}">
      <dgm:prSet/>
      <dgm:spPr/>
      <dgm:t>
        <a:bodyPr/>
        <a:lstStyle/>
        <a:p>
          <a:endParaRPr lang="en-US"/>
        </a:p>
      </dgm:t>
    </dgm:pt>
    <dgm:pt modelId="{2E38DD41-7931-4610-A378-B002DAD5537F}" type="sibTrans" cxnId="{E1BD95D8-728E-481D-8DC0-2E8DB7DD3CF0}">
      <dgm:prSet/>
      <dgm:spPr/>
      <dgm:t>
        <a:bodyPr/>
        <a:lstStyle/>
        <a:p>
          <a:endParaRPr lang="en-US"/>
        </a:p>
      </dgm:t>
    </dgm:pt>
    <dgm:pt modelId="{809910AC-7AD5-48FF-B4F7-DFB4FC658FD0}">
      <dgm:prSet phldrT="[Text]" custT="1"/>
      <dgm:spPr/>
      <dgm:t>
        <a:bodyPr/>
        <a:lstStyle/>
        <a:p>
          <a:pPr algn="ctr"/>
          <a:r>
            <a:rPr lang="en-GB" altLang="en-US" sz="2800" b="1" dirty="0" smtClean="0">
              <a:solidFill>
                <a:schemeClr val="tx1"/>
              </a:solidFill>
              <a:effectLst>
                <a:glow rad="228600">
                  <a:schemeClr val="bg1"/>
                </a:glow>
              </a:effectLst>
            </a:rPr>
            <a:t>The 2016 GCOS Implementation Plan calls for action</a:t>
          </a:r>
          <a:endParaRPr lang="en-US" sz="2800" b="1" dirty="0">
            <a:solidFill>
              <a:schemeClr val="tx1"/>
            </a:solidFill>
            <a:effectLst>
              <a:glow rad="228600">
                <a:schemeClr val="bg1"/>
              </a:glow>
            </a:effectLst>
          </a:endParaRPr>
        </a:p>
      </dgm:t>
    </dgm:pt>
    <dgm:pt modelId="{FF3A5947-AB6B-44B5-B7F0-673A68186ACB}" type="parTrans" cxnId="{FBF9C00A-61E9-4A5C-AF42-4A54C5CC382F}">
      <dgm:prSet/>
      <dgm:spPr/>
      <dgm:t>
        <a:bodyPr/>
        <a:lstStyle/>
        <a:p>
          <a:endParaRPr lang="en-US"/>
        </a:p>
      </dgm:t>
    </dgm:pt>
    <dgm:pt modelId="{F736988D-88C5-477F-B60C-6998A820DC53}" type="sibTrans" cxnId="{FBF9C00A-61E9-4A5C-AF42-4A54C5CC382F}">
      <dgm:prSet/>
      <dgm:spPr/>
      <dgm:t>
        <a:bodyPr/>
        <a:lstStyle/>
        <a:p>
          <a:endParaRPr lang="en-US"/>
        </a:p>
      </dgm:t>
    </dgm:pt>
    <dgm:pt modelId="{DAF726A5-FBF2-4D6C-914F-3F0237C09664}">
      <dgm:prSet phldrT="[Text]" phldr="1"/>
      <dgm:spPr>
        <a:blipFill rotWithShape="0">
          <a:blip xmlns:r="http://schemas.openxmlformats.org/officeDocument/2006/relationships" r:embed="rId3"/>
          <a:stretch>
            <a:fillRect/>
          </a:stretch>
        </a:blipFill>
      </dgm:spPr>
      <dgm:t>
        <a:bodyPr/>
        <a:lstStyle/>
        <a:p>
          <a:endParaRPr lang="en-US" dirty="0"/>
        </a:p>
      </dgm:t>
    </dgm:pt>
    <dgm:pt modelId="{58C7F4B0-EB23-4606-AC4F-E4B8FD4AE6B9}" type="parTrans" cxnId="{0309A966-EC48-4131-A9BE-4742EBD75D7C}">
      <dgm:prSet/>
      <dgm:spPr/>
      <dgm:t>
        <a:bodyPr/>
        <a:lstStyle/>
        <a:p>
          <a:endParaRPr lang="en-US"/>
        </a:p>
      </dgm:t>
    </dgm:pt>
    <dgm:pt modelId="{2F16E63F-5648-43E1-9412-74F3E57BB902}" type="sibTrans" cxnId="{0309A966-EC48-4131-A9BE-4742EBD75D7C}">
      <dgm:prSet/>
      <dgm:spPr/>
      <dgm:t>
        <a:bodyPr/>
        <a:lstStyle/>
        <a:p>
          <a:endParaRPr lang="en-US"/>
        </a:p>
      </dgm:t>
    </dgm:pt>
    <dgm:pt modelId="{FE306C2E-9D77-4449-86DE-22D201920B7C}">
      <dgm:prSet phldrT="[Text]" custT="1"/>
      <dgm:spPr/>
      <dgm:t>
        <a:bodyPr/>
        <a:lstStyle/>
        <a:p>
          <a:pPr algn="ctr"/>
          <a:r>
            <a:rPr lang="en-GB" altLang="en-US" sz="2800" b="1" dirty="0" smtClean="0">
              <a:solidFill>
                <a:schemeClr val="tx1"/>
              </a:solidFill>
              <a:effectLst>
                <a:glow rad="228600">
                  <a:schemeClr val="bg1"/>
                </a:glow>
              </a:effectLst>
            </a:rPr>
            <a:t>AOPC-22 2017 decides to built a task team on climate radar</a:t>
          </a:r>
          <a:endParaRPr lang="en-US" sz="2800" b="1" dirty="0">
            <a:solidFill>
              <a:schemeClr val="tx1"/>
            </a:solidFill>
            <a:effectLst>
              <a:glow rad="228600">
                <a:schemeClr val="bg1"/>
              </a:glow>
            </a:effectLst>
          </a:endParaRPr>
        </a:p>
      </dgm:t>
    </dgm:pt>
    <dgm:pt modelId="{08FBE2E1-BC28-413D-BDF9-6ED045869C9C}" type="parTrans" cxnId="{7DF23C7E-A780-4F19-958D-A7FB2413F5DC}">
      <dgm:prSet/>
      <dgm:spPr/>
      <dgm:t>
        <a:bodyPr/>
        <a:lstStyle/>
        <a:p>
          <a:endParaRPr lang="en-US"/>
        </a:p>
      </dgm:t>
    </dgm:pt>
    <dgm:pt modelId="{EBA9A5ED-2A37-45E0-B92E-5E683A41B1E9}" type="sibTrans" cxnId="{7DF23C7E-A780-4F19-958D-A7FB2413F5DC}">
      <dgm:prSet/>
      <dgm:spPr/>
      <dgm:t>
        <a:bodyPr/>
        <a:lstStyle/>
        <a:p>
          <a:endParaRPr lang="en-US"/>
        </a:p>
      </dgm:t>
    </dgm:pt>
    <dgm:pt modelId="{6CC3E3DE-DFE1-4FCF-8CFE-242FD85D0B75}">
      <dgm:prSet phldrT="[Text]" custT="1"/>
      <dgm:spPr/>
      <dgm:t>
        <a:bodyPr/>
        <a:lstStyle/>
        <a:p>
          <a:pPr algn="ctr"/>
          <a:r>
            <a:rPr lang="en-US" sz="2800" b="1" dirty="0" err="1" smtClean="0">
              <a:solidFill>
                <a:schemeClr val="tx1"/>
              </a:solidFill>
              <a:effectLst>
                <a:glow rad="228600">
                  <a:schemeClr val="bg1"/>
                </a:glow>
              </a:effectLst>
            </a:rPr>
            <a:t>ToR</a:t>
          </a:r>
          <a:r>
            <a:rPr lang="en-US" sz="2800" b="1" dirty="0" smtClean="0">
              <a:solidFill>
                <a:schemeClr val="tx1"/>
              </a:solidFill>
              <a:effectLst>
                <a:glow rad="228600">
                  <a:schemeClr val="bg1"/>
                </a:glow>
              </a:effectLst>
            </a:rPr>
            <a:t> established; experts identified and invited</a:t>
          </a:r>
          <a:endParaRPr lang="en-US" sz="2800" b="1" dirty="0">
            <a:solidFill>
              <a:schemeClr val="tx1"/>
            </a:solidFill>
            <a:effectLst>
              <a:glow rad="228600">
                <a:schemeClr val="bg1"/>
              </a:glow>
            </a:effectLst>
          </a:endParaRPr>
        </a:p>
      </dgm:t>
    </dgm:pt>
    <dgm:pt modelId="{45EFB3EB-A4BE-476F-A37B-1A0DA7271523}" type="parTrans" cxnId="{E3378A8B-150B-4EE4-93C3-87EC01E70FA3}">
      <dgm:prSet/>
      <dgm:spPr/>
      <dgm:t>
        <a:bodyPr/>
        <a:lstStyle/>
        <a:p>
          <a:endParaRPr lang="en-US"/>
        </a:p>
      </dgm:t>
    </dgm:pt>
    <dgm:pt modelId="{F615A374-924F-4871-94B1-65AD7CB42710}" type="sibTrans" cxnId="{E3378A8B-150B-4EE4-93C3-87EC01E70FA3}">
      <dgm:prSet/>
      <dgm:spPr/>
      <dgm:t>
        <a:bodyPr/>
        <a:lstStyle/>
        <a:p>
          <a:endParaRPr lang="en-US"/>
        </a:p>
      </dgm:t>
    </dgm:pt>
    <dgm:pt modelId="{DEBE96DE-4907-425E-8F3A-3798810BDB11}">
      <dgm:prSet phldrT="[Text]"/>
      <dgm:spPr>
        <a:blipFill rotWithShape="0">
          <a:blip xmlns:r="http://schemas.openxmlformats.org/officeDocument/2006/relationships" r:embed="rId4"/>
          <a:stretch>
            <a:fillRect/>
          </a:stretch>
        </a:blipFill>
      </dgm:spPr>
      <dgm:t>
        <a:bodyPr/>
        <a:lstStyle/>
        <a:p>
          <a:endParaRPr lang="en-US" dirty="0"/>
        </a:p>
      </dgm:t>
    </dgm:pt>
    <dgm:pt modelId="{F2D43E0B-DBB9-4786-8E4D-77EB0FA4E17A}" type="parTrans" cxnId="{C50333FB-5621-4D71-91AA-A7CC8A697684}">
      <dgm:prSet/>
      <dgm:spPr/>
      <dgm:t>
        <a:bodyPr/>
        <a:lstStyle/>
        <a:p>
          <a:endParaRPr lang="en-US"/>
        </a:p>
      </dgm:t>
    </dgm:pt>
    <dgm:pt modelId="{04F36FF3-4D00-4399-884A-82B92493E309}" type="sibTrans" cxnId="{C50333FB-5621-4D71-91AA-A7CC8A697684}">
      <dgm:prSet/>
      <dgm:spPr/>
      <dgm:t>
        <a:bodyPr/>
        <a:lstStyle/>
        <a:p>
          <a:endParaRPr lang="en-US"/>
        </a:p>
      </dgm:t>
    </dgm:pt>
    <dgm:pt modelId="{6CA7503D-23D6-4B78-9CFC-14E22DE355D3}" type="pres">
      <dgm:prSet presAssocID="{454C9121-F429-44B2-8852-D23303B81DDC}" presName="rootnode" presStyleCnt="0">
        <dgm:presLayoutVars>
          <dgm:chMax/>
          <dgm:chPref/>
          <dgm:dir/>
          <dgm:animLvl val="lvl"/>
        </dgm:presLayoutVars>
      </dgm:prSet>
      <dgm:spPr/>
      <dgm:t>
        <a:bodyPr/>
        <a:lstStyle/>
        <a:p>
          <a:endParaRPr lang="en-US"/>
        </a:p>
      </dgm:t>
    </dgm:pt>
    <dgm:pt modelId="{C5248DDE-A889-45B8-9503-484B9030D5C9}" type="pres">
      <dgm:prSet presAssocID="{0F4F0074-A41A-4A55-8663-F8C514BBFB77}" presName="composite" presStyleCnt="0"/>
      <dgm:spPr/>
    </dgm:pt>
    <dgm:pt modelId="{67C78E9B-1140-43F4-B85C-4DC865A512CD}" type="pres">
      <dgm:prSet presAssocID="{0F4F0074-A41A-4A55-8663-F8C514BBFB77}" presName="bentUpArrow1" presStyleLbl="alignImgPlace1" presStyleIdx="0" presStyleCnt="3" custScaleX="57211" custScaleY="39654" custLinFactNeighborX="61235" custLinFactNeighborY="25138"/>
      <dgm:spPr/>
    </dgm:pt>
    <dgm:pt modelId="{AC8C9E50-C16F-4164-B42E-3D51E94CBBAD}" type="pres">
      <dgm:prSet presAssocID="{0F4F0074-A41A-4A55-8663-F8C514BBFB77}" presName="ParentText" presStyleLbl="node1" presStyleIdx="0" presStyleCnt="4" custScaleX="83020" custScaleY="167691">
        <dgm:presLayoutVars>
          <dgm:chMax val="1"/>
          <dgm:chPref val="1"/>
          <dgm:bulletEnabled val="1"/>
        </dgm:presLayoutVars>
      </dgm:prSet>
      <dgm:spPr/>
      <dgm:t>
        <a:bodyPr/>
        <a:lstStyle/>
        <a:p>
          <a:endParaRPr lang="en-US"/>
        </a:p>
      </dgm:t>
    </dgm:pt>
    <dgm:pt modelId="{85A3EEF1-3095-46D9-8FAB-94B6FA1E1AA4}" type="pres">
      <dgm:prSet presAssocID="{0F4F0074-A41A-4A55-8663-F8C514BBFB77}" presName="ChildText" presStyleLbl="revTx" presStyleIdx="0" presStyleCnt="4" custScaleX="322466" custLinFactNeighborY="-79044">
        <dgm:presLayoutVars>
          <dgm:chMax val="0"/>
          <dgm:chPref val="0"/>
          <dgm:bulletEnabled val="1"/>
        </dgm:presLayoutVars>
      </dgm:prSet>
      <dgm:spPr/>
      <dgm:t>
        <a:bodyPr/>
        <a:lstStyle/>
        <a:p>
          <a:endParaRPr lang="en-US"/>
        </a:p>
      </dgm:t>
    </dgm:pt>
    <dgm:pt modelId="{687A84F0-C6F9-429D-93C3-7DC0BC29F5C9}" type="pres">
      <dgm:prSet presAssocID="{E615EAF0-28D2-4F96-9146-CDD5C7B11DC1}" presName="sibTrans" presStyleCnt="0"/>
      <dgm:spPr/>
    </dgm:pt>
    <dgm:pt modelId="{B8AB0674-A502-4E58-8598-65040AA7D0EA}" type="pres">
      <dgm:prSet presAssocID="{5C5754FA-DBA8-4E6D-860F-33CE88431FD2}" presName="composite" presStyleCnt="0"/>
      <dgm:spPr/>
    </dgm:pt>
    <dgm:pt modelId="{9D53D494-D1CD-4563-B8B8-059B860B7430}" type="pres">
      <dgm:prSet presAssocID="{5C5754FA-DBA8-4E6D-860F-33CE88431FD2}" presName="bentUpArrow1" presStyleLbl="alignImgPlace1" presStyleIdx="1" presStyleCnt="3" custScaleX="55984" custScaleY="39654" custLinFactNeighborX="58902" custLinFactNeighborY="-60759"/>
      <dgm:spPr/>
    </dgm:pt>
    <dgm:pt modelId="{AC47BD3B-2F0C-4E76-9026-DE759CB1C051}" type="pres">
      <dgm:prSet presAssocID="{5C5754FA-DBA8-4E6D-860F-33CE88431FD2}" presName="ParentText" presStyleLbl="node1" presStyleIdx="1" presStyleCnt="4" custScaleX="78031" custScaleY="157956" custLinFactNeighborX="-6007" custLinFactNeighborY="-64140">
        <dgm:presLayoutVars>
          <dgm:chMax val="1"/>
          <dgm:chPref val="1"/>
          <dgm:bulletEnabled val="1"/>
        </dgm:presLayoutVars>
      </dgm:prSet>
      <dgm:spPr/>
      <dgm:t>
        <a:bodyPr/>
        <a:lstStyle/>
        <a:p>
          <a:endParaRPr lang="en-US"/>
        </a:p>
      </dgm:t>
    </dgm:pt>
    <dgm:pt modelId="{08C19E58-554C-4D41-BE6D-274902B3CFD2}" type="pres">
      <dgm:prSet presAssocID="{5C5754FA-DBA8-4E6D-860F-33CE88431FD2}" presName="ChildText" presStyleLbl="revTx" presStyleIdx="1" presStyleCnt="4" custScaleX="282100" custLinFactY="-8538" custLinFactNeighborX="918" custLinFactNeighborY="-100000">
        <dgm:presLayoutVars>
          <dgm:chMax val="0"/>
          <dgm:chPref val="0"/>
          <dgm:bulletEnabled val="1"/>
        </dgm:presLayoutVars>
      </dgm:prSet>
      <dgm:spPr/>
      <dgm:t>
        <a:bodyPr/>
        <a:lstStyle/>
        <a:p>
          <a:endParaRPr lang="en-US"/>
        </a:p>
      </dgm:t>
    </dgm:pt>
    <dgm:pt modelId="{0DF911AD-EAFC-4F06-B2AE-FAC859A3C5B1}" type="pres">
      <dgm:prSet presAssocID="{2E38DD41-7931-4610-A378-B002DAD5537F}" presName="sibTrans" presStyleCnt="0"/>
      <dgm:spPr/>
    </dgm:pt>
    <dgm:pt modelId="{65311621-5221-46F4-BD2C-C81F829919A6}" type="pres">
      <dgm:prSet presAssocID="{DAF726A5-FBF2-4D6C-914F-3F0237C09664}" presName="composite" presStyleCnt="0"/>
      <dgm:spPr/>
    </dgm:pt>
    <dgm:pt modelId="{73EA9B0B-F1F3-48ED-AEAC-F47EC6BA32C0}" type="pres">
      <dgm:prSet presAssocID="{DAF726A5-FBF2-4D6C-914F-3F0237C09664}" presName="bentUpArrow1" presStyleLbl="alignImgPlace1" presStyleIdx="2" presStyleCnt="3" custScaleX="57211" custScaleY="39654" custLinFactNeighborX="40340" custLinFactNeighborY="-81708"/>
      <dgm:spPr/>
      <dgm:t>
        <a:bodyPr/>
        <a:lstStyle/>
        <a:p>
          <a:endParaRPr lang="en-US"/>
        </a:p>
      </dgm:t>
    </dgm:pt>
    <dgm:pt modelId="{99C1BE0C-E6A1-4634-9076-B2F91B8C4783}" type="pres">
      <dgm:prSet presAssocID="{DAF726A5-FBF2-4D6C-914F-3F0237C09664}" presName="ParentText" presStyleLbl="node1" presStyleIdx="2" presStyleCnt="4" custScaleX="125344" custScaleY="122557" custLinFactNeighborX="-19485" custLinFactNeighborY="-75321">
        <dgm:presLayoutVars>
          <dgm:chMax val="1"/>
          <dgm:chPref val="1"/>
          <dgm:bulletEnabled val="1"/>
        </dgm:presLayoutVars>
      </dgm:prSet>
      <dgm:spPr/>
      <dgm:t>
        <a:bodyPr/>
        <a:lstStyle/>
        <a:p>
          <a:endParaRPr lang="en-US"/>
        </a:p>
      </dgm:t>
    </dgm:pt>
    <dgm:pt modelId="{9232020E-1485-4DD0-9845-12EB1C824E93}" type="pres">
      <dgm:prSet presAssocID="{DAF726A5-FBF2-4D6C-914F-3F0237C09664}" presName="ChildText" presStyleLbl="revTx" presStyleIdx="2" presStyleCnt="4" custScaleX="345463" custLinFactNeighborX="59840" custLinFactNeighborY="-86913">
        <dgm:presLayoutVars>
          <dgm:chMax val="0"/>
          <dgm:chPref val="0"/>
          <dgm:bulletEnabled val="1"/>
        </dgm:presLayoutVars>
      </dgm:prSet>
      <dgm:spPr/>
      <dgm:t>
        <a:bodyPr/>
        <a:lstStyle/>
        <a:p>
          <a:endParaRPr lang="en-US"/>
        </a:p>
      </dgm:t>
    </dgm:pt>
    <dgm:pt modelId="{B1767802-1A81-4456-9C1A-19622D49A0B8}" type="pres">
      <dgm:prSet presAssocID="{2F16E63F-5648-43E1-9412-74F3E57BB902}" presName="sibTrans" presStyleCnt="0"/>
      <dgm:spPr/>
    </dgm:pt>
    <dgm:pt modelId="{22FAEFC2-9237-46F1-9D50-DC123E7A813A}" type="pres">
      <dgm:prSet presAssocID="{DEBE96DE-4907-425E-8F3A-3798810BDB11}" presName="composite" presStyleCnt="0"/>
      <dgm:spPr/>
    </dgm:pt>
    <dgm:pt modelId="{CFEC3C7C-922A-4DC4-B47D-62C3FA065E7A}" type="pres">
      <dgm:prSet presAssocID="{DEBE96DE-4907-425E-8F3A-3798810BDB11}" presName="ParentText" presStyleLbl="node1" presStyleIdx="3" presStyleCnt="4" custScaleX="77664" custLinFactNeighborX="-6067" custLinFactNeighborY="-49153">
        <dgm:presLayoutVars>
          <dgm:chMax val="1"/>
          <dgm:chPref val="1"/>
          <dgm:bulletEnabled val="1"/>
        </dgm:presLayoutVars>
      </dgm:prSet>
      <dgm:spPr/>
      <dgm:t>
        <a:bodyPr/>
        <a:lstStyle/>
        <a:p>
          <a:endParaRPr lang="en-US"/>
        </a:p>
      </dgm:t>
    </dgm:pt>
    <dgm:pt modelId="{8E6E7D5F-84C8-41A9-9390-D34ED0022F98}" type="pres">
      <dgm:prSet presAssocID="{DEBE96DE-4907-425E-8F3A-3798810BDB11}" presName="FinalChildText" presStyleLbl="revTx" presStyleIdx="3" presStyleCnt="4" custScaleX="306891" custLinFactNeighborX="281" custLinFactNeighborY="-60687">
        <dgm:presLayoutVars>
          <dgm:chMax val="0"/>
          <dgm:chPref val="0"/>
          <dgm:bulletEnabled val="1"/>
        </dgm:presLayoutVars>
      </dgm:prSet>
      <dgm:spPr/>
      <dgm:t>
        <a:bodyPr/>
        <a:lstStyle/>
        <a:p>
          <a:endParaRPr lang="en-US"/>
        </a:p>
      </dgm:t>
    </dgm:pt>
  </dgm:ptLst>
  <dgm:cxnLst>
    <dgm:cxn modelId="{C50333FB-5621-4D71-91AA-A7CC8A697684}" srcId="{454C9121-F429-44B2-8852-D23303B81DDC}" destId="{DEBE96DE-4907-425E-8F3A-3798810BDB11}" srcOrd="3" destOrd="0" parTransId="{F2D43E0B-DBB9-4786-8E4D-77EB0FA4E17A}" sibTransId="{04F36FF3-4D00-4399-884A-82B92493E309}"/>
    <dgm:cxn modelId="{8C620D9D-2344-478D-91D5-7AA7BF03732C}" srcId="{454C9121-F429-44B2-8852-D23303B81DDC}" destId="{0F4F0074-A41A-4A55-8663-F8C514BBFB77}" srcOrd="0" destOrd="0" parTransId="{3F86EB32-DC0C-470A-9A39-F1BFE519E8C3}" sibTransId="{E615EAF0-28D2-4F96-9146-CDD5C7B11DC1}"/>
    <dgm:cxn modelId="{0092CBAC-5BB0-48FC-92C1-7F432E34D1F5}" type="presOf" srcId="{C8F9EF1D-1514-4F3E-B40A-A7271BA2C286}" destId="{85A3EEF1-3095-46D9-8FAB-94B6FA1E1AA4}" srcOrd="0" destOrd="0" presId="urn:microsoft.com/office/officeart/2005/8/layout/StepDownProcess"/>
    <dgm:cxn modelId="{826B8926-68A1-4BB2-A6E7-FD90163F674F}" type="presOf" srcId="{DAF726A5-FBF2-4D6C-914F-3F0237C09664}" destId="{99C1BE0C-E6A1-4634-9076-B2F91B8C4783}" srcOrd="0" destOrd="0" presId="urn:microsoft.com/office/officeart/2005/8/layout/StepDownProcess"/>
    <dgm:cxn modelId="{3DE449D3-39F8-4DC7-AD6A-8909C2AB6F40}" type="presOf" srcId="{5C5754FA-DBA8-4E6D-860F-33CE88431FD2}" destId="{AC47BD3B-2F0C-4E76-9026-DE759CB1C051}" srcOrd="0" destOrd="0" presId="urn:microsoft.com/office/officeart/2005/8/layout/StepDownProcess"/>
    <dgm:cxn modelId="{7DF23C7E-A780-4F19-958D-A7FB2413F5DC}" srcId="{DAF726A5-FBF2-4D6C-914F-3F0237C09664}" destId="{FE306C2E-9D77-4449-86DE-22D201920B7C}" srcOrd="0" destOrd="0" parTransId="{08FBE2E1-BC28-413D-BDF9-6ED045869C9C}" sibTransId="{EBA9A5ED-2A37-45E0-B92E-5E683A41B1E9}"/>
    <dgm:cxn modelId="{8BAD5763-5ED3-4016-860F-E2A89B710443}" type="presOf" srcId="{FE306C2E-9D77-4449-86DE-22D201920B7C}" destId="{9232020E-1485-4DD0-9845-12EB1C824E93}" srcOrd="0" destOrd="0" presId="urn:microsoft.com/office/officeart/2005/8/layout/StepDownProcess"/>
    <dgm:cxn modelId="{B7912CE0-29A5-41CB-8324-68E984F27FEA}" type="presOf" srcId="{809910AC-7AD5-48FF-B4F7-DFB4FC658FD0}" destId="{08C19E58-554C-4D41-BE6D-274902B3CFD2}" srcOrd="0" destOrd="0" presId="urn:microsoft.com/office/officeart/2005/8/layout/StepDownProcess"/>
    <dgm:cxn modelId="{E3378A8B-150B-4EE4-93C3-87EC01E70FA3}" srcId="{DEBE96DE-4907-425E-8F3A-3798810BDB11}" destId="{6CC3E3DE-DFE1-4FCF-8CFE-242FD85D0B75}" srcOrd="0" destOrd="0" parTransId="{45EFB3EB-A4BE-476F-A37B-1A0DA7271523}" sibTransId="{F615A374-924F-4871-94B1-65AD7CB42710}"/>
    <dgm:cxn modelId="{FBF9C00A-61E9-4A5C-AF42-4A54C5CC382F}" srcId="{5C5754FA-DBA8-4E6D-860F-33CE88431FD2}" destId="{809910AC-7AD5-48FF-B4F7-DFB4FC658FD0}" srcOrd="0" destOrd="0" parTransId="{FF3A5947-AB6B-44B5-B7F0-673A68186ACB}" sibTransId="{F736988D-88C5-477F-B60C-6998A820DC53}"/>
    <dgm:cxn modelId="{0309A966-EC48-4131-A9BE-4742EBD75D7C}" srcId="{454C9121-F429-44B2-8852-D23303B81DDC}" destId="{DAF726A5-FBF2-4D6C-914F-3F0237C09664}" srcOrd="2" destOrd="0" parTransId="{58C7F4B0-EB23-4606-AC4F-E4B8FD4AE6B9}" sibTransId="{2F16E63F-5648-43E1-9412-74F3E57BB902}"/>
    <dgm:cxn modelId="{9CC21DDD-F8AE-49DB-961C-7A84BD1371F6}" type="presOf" srcId="{454C9121-F429-44B2-8852-D23303B81DDC}" destId="{6CA7503D-23D6-4B78-9CFC-14E22DE355D3}" srcOrd="0" destOrd="0" presId="urn:microsoft.com/office/officeart/2005/8/layout/StepDownProcess"/>
    <dgm:cxn modelId="{E1BD95D8-728E-481D-8DC0-2E8DB7DD3CF0}" srcId="{454C9121-F429-44B2-8852-D23303B81DDC}" destId="{5C5754FA-DBA8-4E6D-860F-33CE88431FD2}" srcOrd="1" destOrd="0" parTransId="{4CFEF78B-E6C1-466B-A505-244FEDD818A2}" sibTransId="{2E38DD41-7931-4610-A378-B002DAD5537F}"/>
    <dgm:cxn modelId="{6FE254BC-42DC-48FB-A650-2E4B13638E40}" type="presOf" srcId="{0F4F0074-A41A-4A55-8663-F8C514BBFB77}" destId="{AC8C9E50-C16F-4164-B42E-3D51E94CBBAD}" srcOrd="0" destOrd="0" presId="urn:microsoft.com/office/officeart/2005/8/layout/StepDownProcess"/>
    <dgm:cxn modelId="{CDBB77B2-0E50-415A-83E5-D1CDE93FB21A}" srcId="{0F4F0074-A41A-4A55-8663-F8C514BBFB77}" destId="{C8F9EF1D-1514-4F3E-B40A-A7271BA2C286}" srcOrd="0" destOrd="0" parTransId="{3C6E1419-76D5-4E4D-B6A1-B01C5BC26D97}" sibTransId="{83CE5D87-602A-4DE0-871C-E412A144078A}"/>
    <dgm:cxn modelId="{51707C0C-2D4A-4801-A675-1BDCC3EF17B3}" type="presOf" srcId="{6CC3E3DE-DFE1-4FCF-8CFE-242FD85D0B75}" destId="{8E6E7D5F-84C8-41A9-9390-D34ED0022F98}" srcOrd="0" destOrd="0" presId="urn:microsoft.com/office/officeart/2005/8/layout/StepDownProcess"/>
    <dgm:cxn modelId="{936F71DE-00C2-46B3-8D28-4B408BDBB558}" type="presOf" srcId="{DEBE96DE-4907-425E-8F3A-3798810BDB11}" destId="{CFEC3C7C-922A-4DC4-B47D-62C3FA065E7A}" srcOrd="0" destOrd="0" presId="urn:microsoft.com/office/officeart/2005/8/layout/StepDownProcess"/>
    <dgm:cxn modelId="{A1917C6C-912B-4874-BD96-497BF63C31BC}" type="presParOf" srcId="{6CA7503D-23D6-4B78-9CFC-14E22DE355D3}" destId="{C5248DDE-A889-45B8-9503-484B9030D5C9}" srcOrd="0" destOrd="0" presId="urn:microsoft.com/office/officeart/2005/8/layout/StepDownProcess"/>
    <dgm:cxn modelId="{B2609020-C7B3-460F-92A7-A30610CA2448}" type="presParOf" srcId="{C5248DDE-A889-45B8-9503-484B9030D5C9}" destId="{67C78E9B-1140-43F4-B85C-4DC865A512CD}" srcOrd="0" destOrd="0" presId="urn:microsoft.com/office/officeart/2005/8/layout/StepDownProcess"/>
    <dgm:cxn modelId="{5ECF835A-AB10-4FAD-8660-09385E6C8A37}" type="presParOf" srcId="{C5248DDE-A889-45B8-9503-484B9030D5C9}" destId="{AC8C9E50-C16F-4164-B42E-3D51E94CBBAD}" srcOrd="1" destOrd="0" presId="urn:microsoft.com/office/officeart/2005/8/layout/StepDownProcess"/>
    <dgm:cxn modelId="{7F33AE85-3FF7-4980-AB2C-CB293A34EA6A}" type="presParOf" srcId="{C5248DDE-A889-45B8-9503-484B9030D5C9}" destId="{85A3EEF1-3095-46D9-8FAB-94B6FA1E1AA4}" srcOrd="2" destOrd="0" presId="urn:microsoft.com/office/officeart/2005/8/layout/StepDownProcess"/>
    <dgm:cxn modelId="{2D4CCE57-E53E-4B8D-8B6C-54BA78C07022}" type="presParOf" srcId="{6CA7503D-23D6-4B78-9CFC-14E22DE355D3}" destId="{687A84F0-C6F9-429D-93C3-7DC0BC29F5C9}" srcOrd="1" destOrd="0" presId="urn:microsoft.com/office/officeart/2005/8/layout/StepDownProcess"/>
    <dgm:cxn modelId="{195757AB-C81E-4DC1-B066-8537D2E034FE}" type="presParOf" srcId="{6CA7503D-23D6-4B78-9CFC-14E22DE355D3}" destId="{B8AB0674-A502-4E58-8598-65040AA7D0EA}" srcOrd="2" destOrd="0" presId="urn:microsoft.com/office/officeart/2005/8/layout/StepDownProcess"/>
    <dgm:cxn modelId="{5DAE5DC5-2103-4BE0-88E0-B892ABB00276}" type="presParOf" srcId="{B8AB0674-A502-4E58-8598-65040AA7D0EA}" destId="{9D53D494-D1CD-4563-B8B8-059B860B7430}" srcOrd="0" destOrd="0" presId="urn:microsoft.com/office/officeart/2005/8/layout/StepDownProcess"/>
    <dgm:cxn modelId="{872F061A-979B-4DE9-9CA4-76048C8096A6}" type="presParOf" srcId="{B8AB0674-A502-4E58-8598-65040AA7D0EA}" destId="{AC47BD3B-2F0C-4E76-9026-DE759CB1C051}" srcOrd="1" destOrd="0" presId="urn:microsoft.com/office/officeart/2005/8/layout/StepDownProcess"/>
    <dgm:cxn modelId="{68B91BEA-7524-422B-9F56-B66C6E731F7D}" type="presParOf" srcId="{B8AB0674-A502-4E58-8598-65040AA7D0EA}" destId="{08C19E58-554C-4D41-BE6D-274902B3CFD2}" srcOrd="2" destOrd="0" presId="urn:microsoft.com/office/officeart/2005/8/layout/StepDownProcess"/>
    <dgm:cxn modelId="{5C187F09-1C93-478D-B23C-47C457DA79CD}" type="presParOf" srcId="{6CA7503D-23D6-4B78-9CFC-14E22DE355D3}" destId="{0DF911AD-EAFC-4F06-B2AE-FAC859A3C5B1}" srcOrd="3" destOrd="0" presId="urn:microsoft.com/office/officeart/2005/8/layout/StepDownProcess"/>
    <dgm:cxn modelId="{CB1754AE-3063-4D69-8F70-49DF672BC825}" type="presParOf" srcId="{6CA7503D-23D6-4B78-9CFC-14E22DE355D3}" destId="{65311621-5221-46F4-BD2C-C81F829919A6}" srcOrd="4" destOrd="0" presId="urn:microsoft.com/office/officeart/2005/8/layout/StepDownProcess"/>
    <dgm:cxn modelId="{08C0CC4D-320E-490D-B36D-E8DCE2A3390C}" type="presParOf" srcId="{65311621-5221-46F4-BD2C-C81F829919A6}" destId="{73EA9B0B-F1F3-48ED-AEAC-F47EC6BA32C0}" srcOrd="0" destOrd="0" presId="urn:microsoft.com/office/officeart/2005/8/layout/StepDownProcess"/>
    <dgm:cxn modelId="{92BCB82A-75C8-4F12-832E-B2A869B84D62}" type="presParOf" srcId="{65311621-5221-46F4-BD2C-C81F829919A6}" destId="{99C1BE0C-E6A1-4634-9076-B2F91B8C4783}" srcOrd="1" destOrd="0" presId="urn:microsoft.com/office/officeart/2005/8/layout/StepDownProcess"/>
    <dgm:cxn modelId="{0D247EF4-635B-4CBE-8E25-ADCD69BF06A0}" type="presParOf" srcId="{65311621-5221-46F4-BD2C-C81F829919A6}" destId="{9232020E-1485-4DD0-9845-12EB1C824E93}" srcOrd="2" destOrd="0" presId="urn:microsoft.com/office/officeart/2005/8/layout/StepDownProcess"/>
    <dgm:cxn modelId="{1B94AA5E-DDC0-4D9B-A125-5038AF9DD383}" type="presParOf" srcId="{6CA7503D-23D6-4B78-9CFC-14E22DE355D3}" destId="{B1767802-1A81-4456-9C1A-19622D49A0B8}" srcOrd="5" destOrd="0" presId="urn:microsoft.com/office/officeart/2005/8/layout/StepDownProcess"/>
    <dgm:cxn modelId="{1977255A-BB23-4C41-9EE1-1B693DA3BB80}" type="presParOf" srcId="{6CA7503D-23D6-4B78-9CFC-14E22DE355D3}" destId="{22FAEFC2-9237-46F1-9D50-DC123E7A813A}" srcOrd="6" destOrd="0" presId="urn:microsoft.com/office/officeart/2005/8/layout/StepDownProcess"/>
    <dgm:cxn modelId="{336C956F-FC86-4538-95F4-DFB7D840784F}" type="presParOf" srcId="{22FAEFC2-9237-46F1-9D50-DC123E7A813A}" destId="{CFEC3C7C-922A-4DC4-B47D-62C3FA065E7A}" srcOrd="0" destOrd="0" presId="urn:microsoft.com/office/officeart/2005/8/layout/StepDownProcess"/>
    <dgm:cxn modelId="{49CD91B6-F01B-4CF3-9249-0E9D8F444C37}" type="presParOf" srcId="{22FAEFC2-9237-46F1-9D50-DC123E7A813A}" destId="{8E6E7D5F-84C8-41A9-9390-D34ED0022F98}"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78E9B-1140-43F4-B85C-4DC865A512CD}">
      <dsp:nvSpPr>
        <dsp:cNvPr id="0" name=""/>
        <dsp:cNvSpPr/>
      </dsp:nvSpPr>
      <dsp:spPr>
        <a:xfrm rot="5400000">
          <a:off x="1306938" y="2780686"/>
          <a:ext cx="461021" cy="75723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8C9E50-C16F-4164-B42E-3D51E94CBBAD}">
      <dsp:nvSpPr>
        <dsp:cNvPr id="0" name=""/>
        <dsp:cNvSpPr/>
      </dsp:nvSpPr>
      <dsp:spPr>
        <a:xfrm>
          <a:off x="3783" y="452811"/>
          <a:ext cx="1624827" cy="2297271"/>
        </a:xfrm>
        <a:prstGeom prst="roundRect">
          <a:avLst>
            <a:gd name="adj" fmla="val 1667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83115" y="532143"/>
        <a:ext cx="1466163" cy="2138607"/>
      </dsp:txXfrm>
    </dsp:sp>
    <dsp:sp modelId="{85A3EEF1-3095-46D9-8FAB-94B6FA1E1AA4}">
      <dsp:nvSpPr>
        <dsp:cNvPr id="0" name=""/>
        <dsp:cNvSpPr/>
      </dsp:nvSpPr>
      <dsp:spPr>
        <a:xfrm>
          <a:off x="211431" y="171917"/>
          <a:ext cx="4590129" cy="110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ctr" defTabSz="1244600">
            <a:lnSpc>
              <a:spcPct val="90000"/>
            </a:lnSpc>
            <a:spcBef>
              <a:spcPct val="0"/>
            </a:spcBef>
            <a:spcAft>
              <a:spcPct val="15000"/>
            </a:spcAft>
            <a:buChar char="••"/>
          </a:pPr>
          <a:r>
            <a:rPr lang="en-GB" altLang="en-US" sz="2800" b="1" kern="1200" dirty="0" smtClean="0">
              <a:solidFill>
                <a:schemeClr val="tx1"/>
              </a:solidFill>
              <a:effectLst>
                <a:glow rad="228600">
                  <a:schemeClr val="bg1"/>
                </a:glow>
              </a:effectLst>
            </a:rPr>
            <a:t>The 2015 GCOS status report identified the gap </a:t>
          </a:r>
          <a:endParaRPr lang="en-US" sz="2800" b="1" kern="1200" dirty="0">
            <a:solidFill>
              <a:schemeClr val="tx1"/>
            </a:solidFill>
            <a:effectLst>
              <a:glow rad="228600">
                <a:schemeClr val="bg1"/>
              </a:glow>
            </a:effectLst>
          </a:endParaRPr>
        </a:p>
      </dsp:txBody>
      <dsp:txXfrm>
        <a:off x="211431" y="171917"/>
        <a:ext cx="4590129" cy="1107248"/>
      </dsp:txXfrm>
    </dsp:sp>
    <dsp:sp modelId="{9D53D494-D1CD-4563-B8B8-059B860B7430}">
      <dsp:nvSpPr>
        <dsp:cNvPr id="0" name=""/>
        <dsp:cNvSpPr/>
      </dsp:nvSpPr>
      <dsp:spPr>
        <a:xfrm rot="5400000">
          <a:off x="3530171" y="3375244"/>
          <a:ext cx="461021" cy="74099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47BD3B-2F0C-4E76-9026-DE759CB1C051}">
      <dsp:nvSpPr>
        <dsp:cNvPr id="0" name=""/>
        <dsp:cNvSpPr/>
      </dsp:nvSpPr>
      <dsp:spPr>
        <a:xfrm>
          <a:off x="2189150" y="1225897"/>
          <a:ext cx="1527185" cy="2163907"/>
        </a:xfrm>
        <a:prstGeom prst="roundRect">
          <a:avLst>
            <a:gd name="adj" fmla="val 1667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endParaRPr lang="en-US" sz="3700" kern="1200" dirty="0"/>
        </a:p>
      </dsp:txBody>
      <dsp:txXfrm>
        <a:off x="2263714" y="1300461"/>
        <a:ext cx="1378057" cy="2014779"/>
      </dsp:txXfrm>
    </dsp:sp>
    <dsp:sp modelId="{08C19E58-554C-4D41-BE6D-274902B3CFD2}">
      <dsp:nvSpPr>
        <dsp:cNvPr id="0" name=""/>
        <dsp:cNvSpPr/>
      </dsp:nvSpPr>
      <dsp:spPr>
        <a:xfrm>
          <a:off x="2765905" y="1430431"/>
          <a:ext cx="4015541" cy="110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ctr" defTabSz="1244600">
            <a:lnSpc>
              <a:spcPct val="90000"/>
            </a:lnSpc>
            <a:spcBef>
              <a:spcPct val="0"/>
            </a:spcBef>
            <a:spcAft>
              <a:spcPct val="15000"/>
            </a:spcAft>
            <a:buChar char="••"/>
          </a:pPr>
          <a:r>
            <a:rPr lang="en-GB" altLang="en-US" sz="2800" b="1" kern="1200" dirty="0" smtClean="0">
              <a:solidFill>
                <a:schemeClr val="tx1"/>
              </a:solidFill>
              <a:effectLst>
                <a:glow rad="228600">
                  <a:schemeClr val="bg1"/>
                </a:glow>
              </a:effectLst>
            </a:rPr>
            <a:t>The 2016 GCOS Implementation Plan calls for action</a:t>
          </a:r>
          <a:endParaRPr lang="en-US" sz="2800" b="1" kern="1200" dirty="0">
            <a:solidFill>
              <a:schemeClr val="tx1"/>
            </a:solidFill>
            <a:effectLst>
              <a:glow rad="228600">
                <a:schemeClr val="bg1"/>
              </a:glow>
            </a:effectLst>
          </a:endParaRPr>
        </a:p>
      </dsp:txBody>
      <dsp:txXfrm>
        <a:off x="2765905" y="1430431"/>
        <a:ext cx="4015541" cy="1107248"/>
      </dsp:txXfrm>
    </dsp:sp>
    <dsp:sp modelId="{73EA9B0B-F1F3-48ED-AEAC-F47EC6BA32C0}">
      <dsp:nvSpPr>
        <dsp:cNvPr id="0" name=""/>
        <dsp:cNvSpPr/>
      </dsp:nvSpPr>
      <dsp:spPr>
        <a:xfrm rot="5400000">
          <a:off x="6050413" y="4466181"/>
          <a:ext cx="461021" cy="75723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1BE0C-E6A1-4634-9076-B2F91B8C4783}">
      <dsp:nvSpPr>
        <dsp:cNvPr id="0" name=""/>
        <dsp:cNvSpPr/>
      </dsp:nvSpPr>
      <dsp:spPr>
        <a:xfrm>
          <a:off x="4228299" y="2657810"/>
          <a:ext cx="2453173" cy="1678961"/>
        </a:xfrm>
        <a:prstGeom prst="roundRect">
          <a:avLst>
            <a:gd name="adj" fmla="val 1667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en-US" sz="6200" kern="1200" dirty="0"/>
        </a:p>
      </dsp:txBody>
      <dsp:txXfrm>
        <a:off x="4310274" y="2739785"/>
        <a:ext cx="2289223" cy="1515011"/>
      </dsp:txXfrm>
    </dsp:sp>
    <dsp:sp modelId="{9232020E-1485-4DD0-9845-12EB1C824E93}">
      <dsp:nvSpPr>
        <dsp:cNvPr id="0" name=""/>
        <dsp:cNvSpPr/>
      </dsp:nvSpPr>
      <dsp:spPr>
        <a:xfrm>
          <a:off x="5919586" y="3012486"/>
          <a:ext cx="4917479" cy="110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ctr" defTabSz="1244600">
            <a:lnSpc>
              <a:spcPct val="90000"/>
            </a:lnSpc>
            <a:spcBef>
              <a:spcPct val="0"/>
            </a:spcBef>
            <a:spcAft>
              <a:spcPct val="15000"/>
            </a:spcAft>
            <a:buChar char="••"/>
          </a:pPr>
          <a:r>
            <a:rPr lang="en-GB" altLang="en-US" sz="2800" b="1" kern="1200" dirty="0" smtClean="0">
              <a:solidFill>
                <a:schemeClr val="tx1"/>
              </a:solidFill>
              <a:effectLst>
                <a:glow rad="228600">
                  <a:schemeClr val="bg1"/>
                </a:glow>
              </a:effectLst>
            </a:rPr>
            <a:t>AOPC-22 2017 decides to built a task team on climate radar</a:t>
          </a:r>
          <a:endParaRPr lang="en-US" sz="2800" b="1" kern="1200" dirty="0">
            <a:solidFill>
              <a:schemeClr val="tx1"/>
            </a:solidFill>
            <a:effectLst>
              <a:glow rad="228600">
                <a:schemeClr val="bg1"/>
              </a:glow>
            </a:effectLst>
          </a:endParaRPr>
        </a:p>
      </dsp:txBody>
      <dsp:txXfrm>
        <a:off x="5919586" y="3012486"/>
        <a:ext cx="4917479" cy="1107248"/>
      </dsp:txXfrm>
    </dsp:sp>
    <dsp:sp modelId="{CFEC3C7C-922A-4DC4-B47D-62C3FA065E7A}">
      <dsp:nvSpPr>
        <dsp:cNvPr id="0" name=""/>
        <dsp:cNvSpPr/>
      </dsp:nvSpPr>
      <dsp:spPr>
        <a:xfrm>
          <a:off x="6793843" y="4358909"/>
          <a:ext cx="1520002" cy="1369943"/>
        </a:xfrm>
        <a:prstGeom prst="roundRect">
          <a:avLst>
            <a:gd name="adj" fmla="val 1667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endParaRPr lang="en-US" sz="5700" kern="1200" dirty="0"/>
        </a:p>
      </dsp:txBody>
      <dsp:txXfrm>
        <a:off x="6860730" y="4425796"/>
        <a:ext cx="1386228" cy="1236169"/>
      </dsp:txXfrm>
    </dsp:sp>
    <dsp:sp modelId="{8E6E7D5F-84C8-41A9-9390-D34ED0022F98}">
      <dsp:nvSpPr>
        <dsp:cNvPr id="0" name=""/>
        <dsp:cNvSpPr/>
      </dsp:nvSpPr>
      <dsp:spPr>
        <a:xfrm>
          <a:off x="7182453" y="4490977"/>
          <a:ext cx="4368428" cy="110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ctr" defTabSz="1244600">
            <a:lnSpc>
              <a:spcPct val="90000"/>
            </a:lnSpc>
            <a:spcBef>
              <a:spcPct val="0"/>
            </a:spcBef>
            <a:spcAft>
              <a:spcPct val="15000"/>
            </a:spcAft>
            <a:buChar char="••"/>
          </a:pPr>
          <a:r>
            <a:rPr lang="en-US" sz="2800" b="1" kern="1200" dirty="0" err="1" smtClean="0">
              <a:solidFill>
                <a:schemeClr val="tx1"/>
              </a:solidFill>
              <a:effectLst>
                <a:glow rad="228600">
                  <a:schemeClr val="bg1"/>
                </a:glow>
              </a:effectLst>
            </a:rPr>
            <a:t>ToR</a:t>
          </a:r>
          <a:r>
            <a:rPr lang="en-US" sz="2800" b="1" kern="1200" dirty="0" smtClean="0">
              <a:solidFill>
                <a:schemeClr val="tx1"/>
              </a:solidFill>
              <a:effectLst>
                <a:glow rad="228600">
                  <a:schemeClr val="bg1"/>
                </a:glow>
              </a:effectLst>
            </a:rPr>
            <a:t> established; experts identified and invited</a:t>
          </a:r>
          <a:endParaRPr lang="en-US" sz="2800" b="1" kern="1200" dirty="0">
            <a:solidFill>
              <a:schemeClr val="tx1"/>
            </a:solidFill>
            <a:effectLst>
              <a:glow rad="228600">
                <a:schemeClr val="bg1"/>
              </a:glow>
            </a:effectLst>
          </a:endParaRPr>
        </a:p>
      </dsp:txBody>
      <dsp:txXfrm>
        <a:off x="7182453" y="4490977"/>
        <a:ext cx="4368428" cy="110724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E5CA97-1AEC-4EFD-925F-5FEA7F8334DF}" type="datetimeFigureOut">
              <a:rPr lang="en-US" smtClean="0"/>
              <a:t>21/03/2018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B2EB26C-23A7-4D5E-9E78-8C1FA8B01643}" type="slidenum">
              <a:rPr lang="en-US" smtClean="0"/>
              <a:t>‹#›</a:t>
            </a:fld>
            <a:endParaRPr lang="en-US"/>
          </a:p>
        </p:txBody>
      </p:sp>
    </p:spTree>
    <p:extLst>
      <p:ext uri="{BB962C8B-B14F-4D97-AF65-F5344CB8AC3E}">
        <p14:creationId xmlns:p14="http://schemas.microsoft.com/office/powerpoint/2010/main" val="484143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3409F4D2-30A9-4CF6-965D-9FFD1AC99B17}" type="datetimeFigureOut">
              <a:rPr lang="en-US" smtClean="0"/>
              <a:t>21/03/2018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A54E7BAD-A572-4B2F-B8E3-BC3F786E478F}" type="slidenum">
              <a:rPr lang="en-US" smtClean="0"/>
              <a:t>‹#›</a:t>
            </a:fld>
            <a:endParaRPr lang="en-US"/>
          </a:p>
        </p:txBody>
      </p:sp>
    </p:spTree>
    <p:extLst>
      <p:ext uri="{BB962C8B-B14F-4D97-AF65-F5344CB8AC3E}">
        <p14:creationId xmlns:p14="http://schemas.microsoft.com/office/powerpoint/2010/main" val="94116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t>1</a:t>
            </a:fld>
            <a:endParaRPr lang="en-US"/>
          </a:p>
        </p:txBody>
      </p:sp>
    </p:spTree>
    <p:extLst>
      <p:ext uri="{BB962C8B-B14F-4D97-AF65-F5344CB8AC3E}">
        <p14:creationId xmlns:p14="http://schemas.microsoft.com/office/powerpoint/2010/main" val="26850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smtClean="0"/>
          </a:p>
        </p:txBody>
      </p:sp>
      <p:sp>
        <p:nvSpPr>
          <p:cNvPr id="4" name="Slide Number Placeholder 3"/>
          <p:cNvSpPr>
            <a:spLocks noGrp="1"/>
          </p:cNvSpPr>
          <p:nvPr>
            <p:ph type="sldNum" sz="quarter" idx="10"/>
          </p:nvPr>
        </p:nvSpPr>
        <p:spPr/>
        <p:txBody>
          <a:bodyPr/>
          <a:lstStyle/>
          <a:p>
            <a:fld id="{A54E7BAD-A572-4B2F-B8E3-BC3F786E478F}" type="slidenum">
              <a:rPr lang="en-US" smtClean="0"/>
              <a:t>7</a:t>
            </a:fld>
            <a:endParaRPr lang="en-US"/>
          </a:p>
        </p:txBody>
      </p:sp>
    </p:spTree>
    <p:extLst>
      <p:ext uri="{BB962C8B-B14F-4D97-AF65-F5344CB8AC3E}">
        <p14:creationId xmlns:p14="http://schemas.microsoft.com/office/powerpoint/2010/main" val="334677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smtClean="0"/>
          </a:p>
        </p:txBody>
      </p:sp>
      <p:sp>
        <p:nvSpPr>
          <p:cNvPr id="4" name="Slide Number Placeholder 3"/>
          <p:cNvSpPr>
            <a:spLocks noGrp="1"/>
          </p:cNvSpPr>
          <p:nvPr>
            <p:ph type="sldNum" sz="quarter" idx="10"/>
          </p:nvPr>
        </p:nvSpPr>
        <p:spPr/>
        <p:txBody>
          <a:bodyPr/>
          <a:lstStyle/>
          <a:p>
            <a:fld id="{A54E7BAD-A572-4B2F-B8E3-BC3F786E478F}" type="slidenum">
              <a:rPr lang="en-US" smtClean="0"/>
              <a:t>8</a:t>
            </a:fld>
            <a:endParaRPr lang="en-US"/>
          </a:p>
        </p:txBody>
      </p:sp>
    </p:spTree>
    <p:extLst>
      <p:ext uri="{BB962C8B-B14F-4D97-AF65-F5344CB8AC3E}">
        <p14:creationId xmlns:p14="http://schemas.microsoft.com/office/powerpoint/2010/main" val="334677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smtClean="0"/>
          </a:p>
        </p:txBody>
      </p:sp>
      <p:sp>
        <p:nvSpPr>
          <p:cNvPr id="4" name="Slide Number Placeholder 3"/>
          <p:cNvSpPr>
            <a:spLocks noGrp="1"/>
          </p:cNvSpPr>
          <p:nvPr>
            <p:ph type="sldNum" sz="quarter" idx="10"/>
          </p:nvPr>
        </p:nvSpPr>
        <p:spPr/>
        <p:txBody>
          <a:bodyPr/>
          <a:lstStyle/>
          <a:p>
            <a:fld id="{A54E7BAD-A572-4B2F-B8E3-BC3F786E478F}" type="slidenum">
              <a:rPr lang="en-US" smtClean="0"/>
              <a:t>9</a:t>
            </a:fld>
            <a:endParaRPr lang="en-US"/>
          </a:p>
        </p:txBody>
      </p:sp>
    </p:spTree>
    <p:extLst>
      <p:ext uri="{BB962C8B-B14F-4D97-AF65-F5344CB8AC3E}">
        <p14:creationId xmlns:p14="http://schemas.microsoft.com/office/powerpoint/2010/main" val="334677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1700" eaLnBrk="0" hangingPunct="0">
              <a:defRPr sz="2600" b="1">
                <a:solidFill>
                  <a:schemeClr val="accent1"/>
                </a:solidFill>
                <a:latin typeface="Arial" pitchFamily="34" charset="0"/>
                <a:ea typeface="ＭＳ Ｐゴシック" pitchFamily="34" charset="-128"/>
              </a:defRPr>
            </a:lvl1pPr>
            <a:lvl2pPr marL="742950" indent="-285750" defTabSz="901700" eaLnBrk="0" hangingPunct="0">
              <a:defRPr sz="2600" b="1">
                <a:solidFill>
                  <a:schemeClr val="accent1"/>
                </a:solidFill>
                <a:latin typeface="Arial" pitchFamily="34" charset="0"/>
                <a:ea typeface="ＭＳ Ｐゴシック" pitchFamily="34" charset="-128"/>
              </a:defRPr>
            </a:lvl2pPr>
            <a:lvl3pPr marL="1143000" indent="-228600" defTabSz="901700" eaLnBrk="0" hangingPunct="0">
              <a:defRPr sz="2600" b="1">
                <a:solidFill>
                  <a:schemeClr val="accent1"/>
                </a:solidFill>
                <a:latin typeface="Arial" pitchFamily="34" charset="0"/>
                <a:ea typeface="ＭＳ Ｐゴシック" pitchFamily="34" charset="-128"/>
              </a:defRPr>
            </a:lvl3pPr>
            <a:lvl4pPr marL="1600200" indent="-228600" defTabSz="901700" eaLnBrk="0" hangingPunct="0">
              <a:defRPr sz="2600" b="1">
                <a:solidFill>
                  <a:schemeClr val="accent1"/>
                </a:solidFill>
                <a:latin typeface="Arial" pitchFamily="34" charset="0"/>
                <a:ea typeface="ＭＳ Ｐゴシック" pitchFamily="34" charset="-128"/>
              </a:defRPr>
            </a:lvl4pPr>
            <a:lvl5pPr marL="2057400" indent="-228600" defTabSz="901700" eaLnBrk="0" hangingPunct="0">
              <a:defRPr sz="2600" b="1">
                <a:solidFill>
                  <a:schemeClr val="accent1"/>
                </a:solidFill>
                <a:latin typeface="Arial" pitchFamily="34" charset="0"/>
                <a:ea typeface="ＭＳ Ｐゴシック" pitchFamily="34" charset="-128"/>
              </a:defRPr>
            </a:lvl5pPr>
            <a:lvl6pPr marL="25146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6pPr>
            <a:lvl7pPr marL="29718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7pPr>
            <a:lvl8pPr marL="34290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8pPr>
            <a:lvl9pPr marL="38862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9pPr>
          </a:lstStyle>
          <a:p>
            <a:pPr eaLnBrk="1" hangingPunct="1"/>
            <a:fld id="{F36FF3F8-5AB6-4FB5-AFD6-888BA5142550}" type="slidenum">
              <a:rPr lang="de-DE" altLang="en-US" sz="1200" b="0">
                <a:solidFill>
                  <a:schemeClr val="tx1"/>
                </a:solidFill>
                <a:latin typeface="Times New Roman" pitchFamily="18" charset="0"/>
              </a:rPr>
              <a:pPr eaLnBrk="1" hangingPunct="1"/>
              <a:t>11</a:t>
            </a:fld>
            <a:endParaRPr lang="de-DE" altLang="en-US" sz="1200" b="0">
              <a:solidFill>
                <a:schemeClr val="tx1"/>
              </a:solidFill>
              <a:latin typeface="Times New Roman" pitchFamily="18" charset="0"/>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1700" eaLnBrk="0" hangingPunct="0">
              <a:defRPr sz="2600" b="1">
                <a:solidFill>
                  <a:schemeClr val="accent1"/>
                </a:solidFill>
                <a:latin typeface="Arial" pitchFamily="34" charset="0"/>
                <a:ea typeface="ＭＳ Ｐゴシック" pitchFamily="34" charset="-128"/>
              </a:defRPr>
            </a:lvl1pPr>
            <a:lvl2pPr marL="742950" indent="-285750" defTabSz="901700" eaLnBrk="0" hangingPunct="0">
              <a:defRPr sz="2600" b="1">
                <a:solidFill>
                  <a:schemeClr val="accent1"/>
                </a:solidFill>
                <a:latin typeface="Arial" pitchFamily="34" charset="0"/>
                <a:ea typeface="ＭＳ Ｐゴシック" pitchFamily="34" charset="-128"/>
              </a:defRPr>
            </a:lvl2pPr>
            <a:lvl3pPr marL="1143000" indent="-228600" defTabSz="901700" eaLnBrk="0" hangingPunct="0">
              <a:defRPr sz="2600" b="1">
                <a:solidFill>
                  <a:schemeClr val="accent1"/>
                </a:solidFill>
                <a:latin typeface="Arial" pitchFamily="34" charset="0"/>
                <a:ea typeface="ＭＳ Ｐゴシック" pitchFamily="34" charset="-128"/>
              </a:defRPr>
            </a:lvl3pPr>
            <a:lvl4pPr marL="1600200" indent="-228600" defTabSz="901700" eaLnBrk="0" hangingPunct="0">
              <a:defRPr sz="2600" b="1">
                <a:solidFill>
                  <a:schemeClr val="accent1"/>
                </a:solidFill>
                <a:latin typeface="Arial" pitchFamily="34" charset="0"/>
                <a:ea typeface="ＭＳ Ｐゴシック" pitchFamily="34" charset="-128"/>
              </a:defRPr>
            </a:lvl4pPr>
            <a:lvl5pPr marL="2057400" indent="-228600" defTabSz="901700" eaLnBrk="0" hangingPunct="0">
              <a:defRPr sz="2600" b="1">
                <a:solidFill>
                  <a:schemeClr val="accent1"/>
                </a:solidFill>
                <a:latin typeface="Arial" pitchFamily="34" charset="0"/>
                <a:ea typeface="ＭＳ Ｐゴシック" pitchFamily="34" charset="-128"/>
              </a:defRPr>
            </a:lvl5pPr>
            <a:lvl6pPr marL="25146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6pPr>
            <a:lvl7pPr marL="29718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7pPr>
            <a:lvl8pPr marL="34290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8pPr>
            <a:lvl9pPr marL="38862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9pPr>
          </a:lstStyle>
          <a:p>
            <a:pPr eaLnBrk="1" hangingPunct="1"/>
            <a:fld id="{9A25DDC9-6A69-4C14-806F-56A8EC2EF312}" type="slidenum">
              <a:rPr lang="de-DE" altLang="en-US" sz="1200" b="0">
                <a:solidFill>
                  <a:schemeClr val="tx1"/>
                </a:solidFill>
                <a:latin typeface="Times New Roman" pitchFamily="18" charset="0"/>
              </a:rPr>
              <a:pPr eaLnBrk="1" hangingPunct="1"/>
              <a:t>12</a:t>
            </a:fld>
            <a:endParaRPr lang="de-DE" altLang="en-US" sz="1200" b="0">
              <a:solidFill>
                <a:schemeClr val="tx1"/>
              </a:solidFill>
              <a:latin typeface="Times New Roman" pitchFamily="18" charset="0"/>
            </a:endParaRPr>
          </a:p>
        </p:txBody>
      </p:sp>
      <p:sp>
        <p:nvSpPr>
          <p:cNvPr id="19459" name="Rectangle 2"/>
          <p:cNvSpPr>
            <a:spLocks noGrp="1" noRot="1" noChangeAspect="1" noChangeArrowheads="1" noTextEdit="1"/>
          </p:cNvSpPr>
          <p:nvPr>
            <p:ph type="sldImg"/>
          </p:nvPr>
        </p:nvSpPr>
        <p:spPr>
          <a:xfrm>
            <a:off x="717550" y="1162050"/>
            <a:ext cx="5575300" cy="3136900"/>
          </a:xfrm>
          <a:ln/>
        </p:spPr>
      </p:sp>
      <p:sp>
        <p:nvSpPr>
          <p:cNvPr id="194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en-US" b="1" smtClean="0">
                <a:latin typeface="Arial" pitchFamily="34" charset="0"/>
                <a:ea typeface="ＭＳ Ｐゴシック" pitchFamily="34" charset="-128"/>
              </a:rPr>
              <a:t>WIGOS = WMO Integrated Global Observing System</a:t>
            </a:r>
            <a:endParaRPr lang="en-US" alt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24578" name="Notes Placeholder 2"/>
          <p:cNvSpPr>
            <a:spLocks noGrp="1"/>
          </p:cNvSpPr>
          <p:nvPr>
            <p:ph type="body" idx="1"/>
          </p:nvPr>
        </p:nvSpPr>
        <p:spPr/>
        <p:txBody>
          <a:bodyPr/>
          <a:lstStyle/>
          <a:p>
            <a:r>
              <a:rPr lang="en-US" altLang="en-US" smtClean="0">
                <a:latin typeface="Arial" pitchFamily="34" charset="0"/>
                <a:ea typeface="ＭＳ Ｐゴシック" pitchFamily="34" charset="-128"/>
              </a:rPr>
              <a:t>GRUAN’s purpose is to provide reference observations for the following applications:</a:t>
            </a:r>
          </a:p>
          <a:p>
            <a:r>
              <a:rPr lang="en-US" altLang="en-US" smtClean="0">
                <a:latin typeface="Arial" pitchFamily="34" charset="0"/>
                <a:ea typeface="ＭＳ Ｐゴシック" pitchFamily="34" charset="-128"/>
              </a:rPr>
              <a:t>Climate records</a:t>
            </a:r>
          </a:p>
          <a:p>
            <a:r>
              <a:rPr lang="en-US" altLang="en-US" smtClean="0">
                <a:latin typeface="Arial" pitchFamily="34" charset="0"/>
                <a:ea typeface="ＭＳ Ｐゴシック" pitchFamily="34" charset="-128"/>
              </a:rPr>
              <a:t>NWP</a:t>
            </a:r>
          </a:p>
          <a:p>
            <a:r>
              <a:rPr lang="en-US" altLang="en-US" smtClean="0">
                <a:latin typeface="Arial" pitchFamily="34" charset="0"/>
                <a:ea typeface="ＭＳ Ｐゴシック" pitchFamily="34" charset="-128"/>
              </a:rPr>
              <a:t>Satellite validation</a:t>
            </a:r>
          </a:p>
        </p:txBody>
      </p:sp>
      <p:sp>
        <p:nvSpPr>
          <p:cNvPr id="4" name="Slide Number Placeholder 3"/>
          <p:cNvSpPr>
            <a:spLocks noGrp="1"/>
          </p:cNvSpPr>
          <p:nvPr>
            <p:ph type="sldNum" sz="quarter" idx="5"/>
          </p:nvPr>
        </p:nvSpPr>
        <p:spPr>
          <a:noFill/>
        </p:spPr>
        <p:txBody>
          <a:bodyPr/>
          <a:lstStyle>
            <a:lvl1pPr defTabSz="901700" eaLnBrk="0" hangingPunct="0">
              <a:defRPr sz="2600" b="1">
                <a:solidFill>
                  <a:schemeClr val="accent1"/>
                </a:solidFill>
                <a:latin typeface="Arial" pitchFamily="34" charset="0"/>
                <a:ea typeface="ＭＳ Ｐゴシック" pitchFamily="34" charset="-128"/>
              </a:defRPr>
            </a:lvl1pPr>
            <a:lvl2pPr marL="742950" indent="-285750" defTabSz="901700" eaLnBrk="0" hangingPunct="0">
              <a:defRPr sz="2600" b="1">
                <a:solidFill>
                  <a:schemeClr val="accent1"/>
                </a:solidFill>
                <a:latin typeface="Arial" pitchFamily="34" charset="0"/>
                <a:ea typeface="ＭＳ Ｐゴシック" pitchFamily="34" charset="-128"/>
              </a:defRPr>
            </a:lvl2pPr>
            <a:lvl3pPr marL="1143000" indent="-228600" defTabSz="901700" eaLnBrk="0" hangingPunct="0">
              <a:defRPr sz="2600" b="1">
                <a:solidFill>
                  <a:schemeClr val="accent1"/>
                </a:solidFill>
                <a:latin typeface="Arial" pitchFamily="34" charset="0"/>
                <a:ea typeface="ＭＳ Ｐゴシック" pitchFamily="34" charset="-128"/>
              </a:defRPr>
            </a:lvl3pPr>
            <a:lvl4pPr marL="1600200" indent="-228600" defTabSz="901700" eaLnBrk="0" hangingPunct="0">
              <a:defRPr sz="2600" b="1">
                <a:solidFill>
                  <a:schemeClr val="accent1"/>
                </a:solidFill>
                <a:latin typeface="Arial" pitchFamily="34" charset="0"/>
                <a:ea typeface="ＭＳ Ｐゴシック" pitchFamily="34" charset="-128"/>
              </a:defRPr>
            </a:lvl4pPr>
            <a:lvl5pPr marL="2057400" indent="-228600" defTabSz="901700" eaLnBrk="0" hangingPunct="0">
              <a:defRPr sz="2600" b="1">
                <a:solidFill>
                  <a:schemeClr val="accent1"/>
                </a:solidFill>
                <a:latin typeface="Arial" pitchFamily="34" charset="0"/>
                <a:ea typeface="ＭＳ Ｐゴシック" pitchFamily="34" charset="-128"/>
              </a:defRPr>
            </a:lvl5pPr>
            <a:lvl6pPr marL="25146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6pPr>
            <a:lvl7pPr marL="29718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7pPr>
            <a:lvl8pPr marL="34290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8pPr>
            <a:lvl9pPr marL="38862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9pPr>
          </a:lstStyle>
          <a:p>
            <a:pPr eaLnBrk="1" hangingPunct="1"/>
            <a:fld id="{98EDCA83-6CC2-45B7-B76B-B3FDE696DC8E}" type="slidenum">
              <a:rPr lang="de-DE" altLang="en-US" sz="1200" b="0">
                <a:solidFill>
                  <a:schemeClr val="tx1"/>
                </a:solidFill>
                <a:latin typeface="Times New Roman" pitchFamily="18" charset="0"/>
              </a:rPr>
              <a:pPr eaLnBrk="1" hangingPunct="1"/>
              <a:t>13</a:t>
            </a:fld>
            <a:endParaRPr lang="de-DE" altLang="en-US" sz="1200" b="0">
              <a:solidFill>
                <a:schemeClr val="tx1"/>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1700" eaLnBrk="0" hangingPunct="0">
              <a:defRPr sz="2600" b="1">
                <a:solidFill>
                  <a:schemeClr val="accent1"/>
                </a:solidFill>
                <a:latin typeface="Arial" pitchFamily="34" charset="0"/>
                <a:ea typeface="ＭＳ Ｐゴシック" pitchFamily="34" charset="-128"/>
              </a:defRPr>
            </a:lvl1pPr>
            <a:lvl2pPr marL="742950" indent="-285750" defTabSz="901700" eaLnBrk="0" hangingPunct="0">
              <a:defRPr sz="2600" b="1">
                <a:solidFill>
                  <a:schemeClr val="accent1"/>
                </a:solidFill>
                <a:latin typeface="Arial" pitchFamily="34" charset="0"/>
                <a:ea typeface="ＭＳ Ｐゴシック" pitchFamily="34" charset="-128"/>
              </a:defRPr>
            </a:lvl2pPr>
            <a:lvl3pPr marL="1143000" indent="-228600" defTabSz="901700" eaLnBrk="0" hangingPunct="0">
              <a:defRPr sz="2600" b="1">
                <a:solidFill>
                  <a:schemeClr val="accent1"/>
                </a:solidFill>
                <a:latin typeface="Arial" pitchFamily="34" charset="0"/>
                <a:ea typeface="ＭＳ Ｐゴシック" pitchFamily="34" charset="-128"/>
              </a:defRPr>
            </a:lvl3pPr>
            <a:lvl4pPr marL="1600200" indent="-228600" defTabSz="901700" eaLnBrk="0" hangingPunct="0">
              <a:defRPr sz="2600" b="1">
                <a:solidFill>
                  <a:schemeClr val="accent1"/>
                </a:solidFill>
                <a:latin typeface="Arial" pitchFamily="34" charset="0"/>
                <a:ea typeface="ＭＳ Ｐゴシック" pitchFamily="34" charset="-128"/>
              </a:defRPr>
            </a:lvl4pPr>
            <a:lvl5pPr marL="2057400" indent="-228600" defTabSz="901700" eaLnBrk="0" hangingPunct="0">
              <a:defRPr sz="2600" b="1">
                <a:solidFill>
                  <a:schemeClr val="accent1"/>
                </a:solidFill>
                <a:latin typeface="Arial" pitchFamily="34" charset="0"/>
                <a:ea typeface="ＭＳ Ｐゴシック" pitchFamily="34" charset="-128"/>
              </a:defRPr>
            </a:lvl5pPr>
            <a:lvl6pPr marL="25146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6pPr>
            <a:lvl7pPr marL="29718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7pPr>
            <a:lvl8pPr marL="34290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8pPr>
            <a:lvl9pPr marL="38862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9pPr>
          </a:lstStyle>
          <a:p>
            <a:pPr eaLnBrk="1" hangingPunct="1"/>
            <a:fld id="{EC4E0640-FD36-4B8F-B872-94AC96B39F40}" type="slidenum">
              <a:rPr lang="de-DE" altLang="en-US" sz="1200" b="0">
                <a:solidFill>
                  <a:schemeClr val="tx1"/>
                </a:solidFill>
                <a:latin typeface="Times New Roman" pitchFamily="18" charset="0"/>
              </a:rPr>
              <a:pPr eaLnBrk="1" hangingPunct="1"/>
              <a:t>14</a:t>
            </a:fld>
            <a:endParaRPr lang="de-DE" altLang="en-US" sz="1200" b="0">
              <a:solidFill>
                <a:schemeClr val="tx1"/>
              </a:solidFill>
              <a:latin typeface="Times New Roman" pitchFamily="18" charset="0"/>
            </a:endParaRPr>
          </a:p>
        </p:txBody>
      </p:sp>
      <p:sp>
        <p:nvSpPr>
          <p:cNvPr id="19459" name="Rectangle 2"/>
          <p:cNvSpPr>
            <a:spLocks noGrp="1" noRot="1" noChangeAspect="1" noChangeArrowheads="1" noTextEdit="1"/>
          </p:cNvSpPr>
          <p:nvPr>
            <p:ph type="sldImg"/>
          </p:nvPr>
        </p:nvSpPr>
        <p:spPr>
          <a:xfrm>
            <a:off x="1414463" y="1162050"/>
            <a:ext cx="4181475" cy="3136900"/>
          </a:xfrm>
          <a:ln/>
        </p:spPr>
      </p:sp>
      <p:sp>
        <p:nvSpPr>
          <p:cNvPr id="194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altLang="en-US" smtClean="0">
                <a:latin typeface="Arial" pitchFamily="34" charset="0"/>
                <a:ea typeface="ＭＳ Ｐゴシック" pitchFamily="34" charset="-128"/>
              </a:rPr>
              <a:t>Very pleased that very recently sites in Australia, Singapore and Russia joined the network. This helped to fill the void in the southern hemisphere. We are still looking for sites in Africa and southern America</a:t>
            </a:r>
          </a:p>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65538" name="Notes Placeholder 2"/>
          <p:cNvSpPr>
            <a:spLocks noGrp="1"/>
          </p:cNvSpPr>
          <p:nvPr>
            <p:ph type="body" idx="1"/>
          </p:nvPr>
        </p:nvSpPr>
        <p:spPr/>
        <p:txBody>
          <a:bodyPr/>
          <a:lstStyle/>
          <a:p>
            <a:endParaRPr lang="en-US" altLang="en-US" smtClean="0">
              <a:latin typeface="Arial" pitchFamily="34" charset="0"/>
              <a:ea typeface="ＭＳ Ｐゴシック" pitchFamily="34" charset="-128"/>
            </a:endParaRPr>
          </a:p>
        </p:txBody>
      </p:sp>
      <p:sp>
        <p:nvSpPr>
          <p:cNvPr id="4" name="Slide Number Placeholder 3"/>
          <p:cNvSpPr>
            <a:spLocks noGrp="1"/>
          </p:cNvSpPr>
          <p:nvPr>
            <p:ph type="sldNum" sz="quarter" idx="5"/>
          </p:nvPr>
        </p:nvSpPr>
        <p:spPr>
          <a:noFill/>
        </p:spPr>
        <p:txBody>
          <a:bodyPr/>
          <a:lstStyle>
            <a:lvl1pPr defTabSz="901700" eaLnBrk="0" hangingPunct="0">
              <a:defRPr sz="2600" b="1">
                <a:solidFill>
                  <a:schemeClr val="accent1"/>
                </a:solidFill>
                <a:latin typeface="Arial" pitchFamily="34" charset="0"/>
                <a:ea typeface="ＭＳ Ｐゴシック" pitchFamily="34" charset="-128"/>
              </a:defRPr>
            </a:lvl1pPr>
            <a:lvl2pPr marL="742950" indent="-285750" defTabSz="901700" eaLnBrk="0" hangingPunct="0">
              <a:defRPr sz="2600" b="1">
                <a:solidFill>
                  <a:schemeClr val="accent1"/>
                </a:solidFill>
                <a:latin typeface="Arial" pitchFamily="34" charset="0"/>
                <a:ea typeface="ＭＳ Ｐゴシック" pitchFamily="34" charset="-128"/>
              </a:defRPr>
            </a:lvl2pPr>
            <a:lvl3pPr marL="1143000" indent="-228600" defTabSz="901700" eaLnBrk="0" hangingPunct="0">
              <a:defRPr sz="2600" b="1">
                <a:solidFill>
                  <a:schemeClr val="accent1"/>
                </a:solidFill>
                <a:latin typeface="Arial" pitchFamily="34" charset="0"/>
                <a:ea typeface="ＭＳ Ｐゴシック" pitchFamily="34" charset="-128"/>
              </a:defRPr>
            </a:lvl3pPr>
            <a:lvl4pPr marL="1600200" indent="-228600" defTabSz="901700" eaLnBrk="0" hangingPunct="0">
              <a:defRPr sz="2600" b="1">
                <a:solidFill>
                  <a:schemeClr val="accent1"/>
                </a:solidFill>
                <a:latin typeface="Arial" pitchFamily="34" charset="0"/>
                <a:ea typeface="ＭＳ Ｐゴシック" pitchFamily="34" charset="-128"/>
              </a:defRPr>
            </a:lvl4pPr>
            <a:lvl5pPr marL="2057400" indent="-228600" defTabSz="901700" eaLnBrk="0" hangingPunct="0">
              <a:defRPr sz="2600" b="1">
                <a:solidFill>
                  <a:schemeClr val="accent1"/>
                </a:solidFill>
                <a:latin typeface="Arial" pitchFamily="34" charset="0"/>
                <a:ea typeface="ＭＳ Ｐゴシック" pitchFamily="34" charset="-128"/>
              </a:defRPr>
            </a:lvl5pPr>
            <a:lvl6pPr marL="25146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6pPr>
            <a:lvl7pPr marL="29718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7pPr>
            <a:lvl8pPr marL="34290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8pPr>
            <a:lvl9pPr marL="3886200" indent="-228600" defTabSz="901700" eaLnBrk="0" fontAlgn="base" hangingPunct="0">
              <a:spcBef>
                <a:spcPct val="0"/>
              </a:spcBef>
              <a:spcAft>
                <a:spcPct val="0"/>
              </a:spcAft>
              <a:defRPr sz="2600" b="1">
                <a:solidFill>
                  <a:schemeClr val="accent1"/>
                </a:solidFill>
                <a:latin typeface="Arial" pitchFamily="34" charset="0"/>
                <a:ea typeface="ＭＳ Ｐゴシック" pitchFamily="34" charset="-128"/>
              </a:defRPr>
            </a:lvl9pPr>
          </a:lstStyle>
          <a:p>
            <a:pPr eaLnBrk="1" hangingPunct="1"/>
            <a:fld id="{2929BE59-550D-4AB3-977C-D6024C0CF242}" type="slidenum">
              <a:rPr lang="de-DE" altLang="en-US" sz="1200" b="0">
                <a:solidFill>
                  <a:schemeClr val="tx1"/>
                </a:solidFill>
                <a:latin typeface="Times New Roman" pitchFamily="18" charset="0"/>
              </a:rPr>
              <a:pPr eaLnBrk="1" hangingPunct="1"/>
              <a:t>15</a:t>
            </a:fld>
            <a:endParaRPr lang="de-DE" altLang="en-US" sz="1200" b="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9420636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3669659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46427469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871497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179434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59228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291242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489830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5478051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6526227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917066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57695871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8972399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78429918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903041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t>21/03/2018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8592930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CA850-B011-4401-92D3-28535CD655E4}" type="datetimeFigureOut">
              <a:rPr lang="en-US" smtClean="0"/>
              <a:t>21/03/2018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0245836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CA850-B011-4401-92D3-28535CD655E4}" type="datetimeFigureOut">
              <a:rPr lang="en-US" smtClean="0"/>
              <a:t>21/03/2018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1976780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CA850-B011-4401-92D3-28535CD655E4}" type="datetimeFigureOut">
              <a:rPr lang="en-US" smtClean="0"/>
              <a:t>21/03/2018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7088741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t>21/03/2018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5887785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21/03/2018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9260650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21/03/2018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603066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691" y="0"/>
            <a:ext cx="11764309" cy="888273"/>
          </a:xfrm>
          <a:prstGeom prst="rect">
            <a:avLst/>
          </a:prstGeom>
          <a:solidFill>
            <a:srgbClr val="0A8F9D"/>
          </a:solidFill>
          <a:ln>
            <a:solidFill>
              <a:srgbClr val="0A8F9D"/>
            </a:solid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162594"/>
            <a:ext cx="10515600" cy="50143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CA850-B011-4401-92D3-28535CD655E4}" type="datetimeFigureOut">
              <a:rPr lang="en-US" smtClean="0"/>
              <a:t>21/03/2018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691CE-051C-4B7E-A23B-B2E80E9D0906}" type="slidenum">
              <a:rPr lang="en-US" smtClean="0"/>
              <a:t>‹#›</a:t>
            </a:fld>
            <a:endParaRPr lang="en-US"/>
          </a:p>
        </p:txBody>
      </p:sp>
      <p:grpSp>
        <p:nvGrpSpPr>
          <p:cNvPr id="7" name="Group 6"/>
          <p:cNvGrpSpPr/>
          <p:nvPr userDrawn="1"/>
        </p:nvGrpSpPr>
        <p:grpSpPr>
          <a:xfrm rot="16200000">
            <a:off x="-3108444" y="3108445"/>
            <a:ext cx="6858004" cy="641115"/>
            <a:chOff x="508738" y="3792312"/>
            <a:chExt cx="12192004" cy="641115"/>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807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691" y="0"/>
            <a:ext cx="11764309" cy="888273"/>
          </a:xfrm>
          <a:prstGeom prst="rect">
            <a:avLst/>
          </a:prstGeom>
          <a:solidFill>
            <a:srgbClr val="0A8F9D"/>
          </a:solidFill>
          <a:ln>
            <a:solidFill>
              <a:srgbClr val="0A8F9D"/>
            </a:solid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162594"/>
            <a:ext cx="10515600" cy="50143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CA850-B011-4401-92D3-28535CD655E4}" type="datetimeFigureOut">
              <a:rPr lang="en-US" smtClean="0">
                <a:solidFill>
                  <a:srgbClr val="000000">
                    <a:tint val="75000"/>
                  </a:srgbClr>
                </a:solidFill>
              </a:rPr>
              <a:pPr/>
              <a:t>21/03/2018</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grpSp>
        <p:nvGrpSpPr>
          <p:cNvPr id="7" name="Group 6"/>
          <p:cNvGrpSpPr/>
          <p:nvPr userDrawn="1"/>
        </p:nvGrpSpPr>
        <p:grpSpPr>
          <a:xfrm rot="16200000">
            <a:off x="-3108444" y="3108445"/>
            <a:ext cx="6858004" cy="641115"/>
            <a:chOff x="508738" y="3792312"/>
            <a:chExt cx="12192004" cy="641115"/>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30589731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el 1"/>
          <p:cNvSpPr txBox="1">
            <a:spLocks/>
          </p:cNvSpPr>
          <p:nvPr/>
        </p:nvSpPr>
        <p:spPr bwMode="auto">
          <a:xfrm>
            <a:off x="10633" y="-25835"/>
            <a:ext cx="12192000" cy="5832909"/>
          </a:xfrm>
          <a:prstGeom prst="rect">
            <a:avLst/>
          </a:prstGeom>
          <a:gradFill flip="none" rotWithShape="1">
            <a:gsLst>
              <a:gs pos="93000">
                <a:srgbClr val="273374"/>
              </a:gs>
              <a:gs pos="0">
                <a:srgbClr val="0684C8"/>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smtClean="0">
              <a:solidFill>
                <a:srgbClr val="FFFFFF"/>
              </a:solidFill>
              <a:latin typeface="Arial Bold" pitchFamily="1" charset="0"/>
              <a:cs typeface="+mn-cs"/>
              <a:sym typeface="Arial Bold" pitchFamily="1"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5833"/>
            <a:ext cx="4286017" cy="5832907"/>
          </a:xfrm>
          <a:prstGeom prst="rect">
            <a:avLst/>
          </a:prstGeom>
          <a:ln w="12700">
            <a:noFill/>
          </a:ln>
          <a:effectLst/>
        </p:spPr>
      </p:pic>
      <p:sp>
        <p:nvSpPr>
          <p:cNvPr id="5" name="Rectangle 1"/>
          <p:cNvSpPr>
            <a:spLocks noChangeArrowheads="1"/>
          </p:cNvSpPr>
          <p:nvPr/>
        </p:nvSpPr>
        <p:spPr bwMode="auto">
          <a:xfrm>
            <a:off x="4286017" y="545876"/>
            <a:ext cx="790598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50000"/>
              </a:lnSpc>
              <a:spcAft>
                <a:spcPct val="0"/>
              </a:spcAft>
              <a:buFontTx/>
              <a:buNone/>
            </a:pPr>
            <a:r>
              <a:rPr lang="en-US" altLang="en-US" sz="4000" dirty="0" smtClean="0">
                <a:solidFill>
                  <a:schemeClr val="bg1"/>
                </a:solidFill>
                <a:latin typeface="Trebuchet MS" panose="020B0603020202020204" pitchFamily="34" charset="0"/>
              </a:rPr>
              <a:t>Task Teams on </a:t>
            </a:r>
          </a:p>
          <a:p>
            <a:pPr algn="ctr">
              <a:lnSpc>
                <a:spcPct val="150000"/>
              </a:lnSpc>
              <a:spcAft>
                <a:spcPct val="0"/>
              </a:spcAft>
              <a:buFontTx/>
              <a:buNone/>
            </a:pPr>
            <a:r>
              <a:rPr lang="en-US" altLang="en-US" sz="4000" dirty="0" smtClean="0">
                <a:solidFill>
                  <a:schemeClr val="bg1"/>
                </a:solidFill>
                <a:latin typeface="Trebuchet MS" panose="020B0603020202020204" pitchFamily="34" charset="0"/>
              </a:rPr>
              <a:t>Lightning, Radar and </a:t>
            </a:r>
            <a:r>
              <a:rPr lang="en-US" altLang="en-US" sz="4000" dirty="0" smtClean="0">
                <a:solidFill>
                  <a:schemeClr val="bg1"/>
                </a:solidFill>
                <a:latin typeface="Trebuchet MS" panose="020B0603020202020204" pitchFamily="34" charset="0"/>
              </a:rPr>
              <a:t>the</a:t>
            </a:r>
            <a:endParaRPr lang="en-US" altLang="en-US" sz="4000" dirty="0" smtClean="0">
              <a:solidFill>
                <a:schemeClr val="bg1"/>
              </a:solidFill>
              <a:latin typeface="Trebuchet MS" panose="020B0603020202020204" pitchFamily="34" charset="0"/>
            </a:endParaRPr>
          </a:p>
          <a:p>
            <a:pPr algn="ctr">
              <a:lnSpc>
                <a:spcPct val="150000"/>
              </a:lnSpc>
              <a:spcAft>
                <a:spcPct val="0"/>
              </a:spcAft>
              <a:buFontTx/>
              <a:buNone/>
            </a:pPr>
            <a:r>
              <a:rPr lang="en-US" altLang="en-US" sz="4000" dirty="0" smtClean="0">
                <a:solidFill>
                  <a:schemeClr val="bg1"/>
                </a:solidFill>
                <a:latin typeface="Trebuchet MS" panose="020B0603020202020204" pitchFamily="34" charset="0"/>
              </a:rPr>
              <a:t>GCOS Reference Upper Air Network</a:t>
            </a:r>
            <a:endParaRPr lang="en-US" altLang="en-US" sz="4000" dirty="0">
              <a:solidFill>
                <a:schemeClr val="bg1"/>
              </a:solidFill>
              <a:latin typeface="Trebuchet MS" panose="020B0603020202020204" pitchFamily="34" charset="0"/>
            </a:endParaRPr>
          </a:p>
        </p:txBody>
      </p:sp>
      <p:sp>
        <p:nvSpPr>
          <p:cNvPr id="6" name="Rectangle 1"/>
          <p:cNvSpPr>
            <a:spLocks noChangeArrowheads="1"/>
          </p:cNvSpPr>
          <p:nvPr/>
        </p:nvSpPr>
        <p:spPr bwMode="auto">
          <a:xfrm>
            <a:off x="4671930" y="5161986"/>
            <a:ext cx="64071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FontTx/>
              <a:buNone/>
            </a:pPr>
            <a:r>
              <a:rPr lang="en-US" altLang="en-US" sz="1800" dirty="0">
                <a:solidFill>
                  <a:schemeClr val="bg1"/>
                </a:solidFill>
                <a:latin typeface="Trebuchet MS" panose="020B0603020202020204" pitchFamily="34" charset="0"/>
              </a:rPr>
              <a:t>GCOS </a:t>
            </a:r>
            <a:r>
              <a:rPr lang="en-US" altLang="en-US" sz="1800" dirty="0" smtClean="0">
                <a:solidFill>
                  <a:schemeClr val="bg1"/>
                </a:solidFill>
                <a:latin typeface="Trebuchet MS" panose="020B0603020202020204" pitchFamily="34" charset="0"/>
              </a:rPr>
              <a:t>Secretariat, WMO</a:t>
            </a:r>
          </a:p>
          <a:p>
            <a:pPr algn="ctr">
              <a:lnSpc>
                <a:spcPct val="100000"/>
              </a:lnSpc>
              <a:spcAft>
                <a:spcPct val="0"/>
              </a:spcAft>
              <a:buFontTx/>
              <a:buNone/>
            </a:pPr>
            <a:r>
              <a:rPr lang="en-US" altLang="en-US" sz="1600" dirty="0" smtClean="0">
                <a:solidFill>
                  <a:schemeClr val="bg1"/>
                </a:solidFill>
                <a:latin typeface="Trebuchet MS" panose="020B0603020202020204" pitchFamily="34" charset="0"/>
              </a:rPr>
              <a:t>Valentin Aich</a:t>
            </a:r>
            <a:endParaRPr lang="en-US" altLang="en-US" sz="2800" dirty="0">
              <a:solidFill>
                <a:schemeClr val="bg1"/>
              </a:solidFill>
              <a:latin typeface="Trebuchet MS" panose="020B0603020202020204" pitchFamily="34" charset="0"/>
            </a:endParaRPr>
          </a:p>
        </p:txBody>
      </p:sp>
      <p:sp>
        <p:nvSpPr>
          <p:cNvPr id="2" name="Rectangle 1"/>
          <p:cNvSpPr/>
          <p:nvPr/>
        </p:nvSpPr>
        <p:spPr>
          <a:xfrm>
            <a:off x="4772281" y="4693551"/>
            <a:ext cx="6805863" cy="369332"/>
          </a:xfrm>
          <a:prstGeom prst="rect">
            <a:avLst/>
          </a:prstGeom>
        </p:spPr>
        <p:txBody>
          <a:bodyPr wrap="square">
            <a:spAutoFit/>
          </a:bodyPr>
          <a:lstStyle/>
          <a:p>
            <a:pPr algn="ctr"/>
            <a:r>
              <a:rPr lang="en-US" b="1" i="1" dirty="0" smtClean="0">
                <a:solidFill>
                  <a:srgbClr val="F49234"/>
                </a:solidFill>
                <a:latin typeface="Trebuchet MS" panose="020B0603020202020204" pitchFamily="34" charset="0"/>
                <a:ea typeface="Calibri" charset="0"/>
                <a:cs typeface="Calibri" charset="0"/>
              </a:rPr>
              <a:t>21</a:t>
            </a:r>
            <a:r>
              <a:rPr lang="en-US" b="1" i="1" baseline="30000" dirty="0" smtClean="0">
                <a:solidFill>
                  <a:srgbClr val="F49234"/>
                </a:solidFill>
                <a:latin typeface="Trebuchet MS" panose="020B0603020202020204" pitchFamily="34" charset="0"/>
                <a:ea typeface="Calibri" charset="0"/>
                <a:cs typeface="Calibri" charset="0"/>
              </a:rPr>
              <a:t>st</a:t>
            </a:r>
            <a:r>
              <a:rPr lang="en-US" b="1" i="1" dirty="0" smtClean="0">
                <a:solidFill>
                  <a:srgbClr val="F49234"/>
                </a:solidFill>
                <a:latin typeface="Trebuchet MS" panose="020B0603020202020204" pitchFamily="34" charset="0"/>
                <a:ea typeface="Calibri" charset="0"/>
                <a:cs typeface="Calibri" charset="0"/>
              </a:rPr>
              <a:t> March </a:t>
            </a:r>
            <a:r>
              <a:rPr lang="en-US" b="1" i="1" dirty="0" smtClean="0">
                <a:solidFill>
                  <a:srgbClr val="F49234"/>
                </a:solidFill>
                <a:latin typeface="Trebuchet MS" panose="020B0603020202020204" pitchFamily="34" charset="0"/>
                <a:ea typeface="Calibri" charset="0"/>
                <a:cs typeface="Calibri" charset="0"/>
              </a:rPr>
              <a:t>2018</a:t>
            </a:r>
            <a:endParaRPr lang="en-US" b="1" i="1" dirty="0">
              <a:solidFill>
                <a:srgbClr val="F49234"/>
              </a:solidFill>
              <a:latin typeface="Trebuchet MS" panose="020B0603020202020204" pitchFamily="34" charset="0"/>
              <a:ea typeface="Calibri" charset="0"/>
              <a:cs typeface="Calibri"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4261" y="5834035"/>
            <a:ext cx="6974958" cy="991152"/>
          </a:xfrm>
          <a:prstGeom prst="rect">
            <a:avLst/>
          </a:prstGeom>
        </p:spPr>
      </p:pic>
    </p:spTree>
    <p:extLst>
      <p:ext uri="{BB962C8B-B14F-4D97-AF65-F5344CB8AC3E}">
        <p14:creationId xmlns:p14="http://schemas.microsoft.com/office/powerpoint/2010/main" val="85184751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sz="3600" dirty="0" smtClean="0"/>
              <a:t>Summary and next steps</a:t>
            </a:r>
            <a:endParaRPr lang="en-US" sz="3600" dirty="0"/>
          </a:p>
        </p:txBody>
      </p:sp>
      <p:sp>
        <p:nvSpPr>
          <p:cNvPr id="3" name="Content Placeholder 2"/>
          <p:cNvSpPr>
            <a:spLocks noGrp="1"/>
          </p:cNvSpPr>
          <p:nvPr>
            <p:ph idx="1"/>
          </p:nvPr>
        </p:nvSpPr>
        <p:spPr>
          <a:xfrm>
            <a:off x="774220" y="1293362"/>
            <a:ext cx="7596174" cy="4193039"/>
          </a:xfrm>
        </p:spPr>
        <p:txBody>
          <a:bodyPr>
            <a:noAutofit/>
          </a:bodyPr>
          <a:lstStyle/>
          <a:p>
            <a:pPr marL="0" indent="0">
              <a:buNone/>
            </a:pPr>
            <a:r>
              <a:rPr lang="fi-FI" dirty="0" smtClean="0">
                <a:solidFill>
                  <a:schemeClr val="tx1"/>
                </a:solidFill>
              </a:rPr>
              <a:t>The task team is working of 4 other deliverables:</a:t>
            </a:r>
          </a:p>
          <a:p>
            <a:pPr marL="0" indent="0">
              <a:buNone/>
            </a:pPr>
            <a:endParaRPr lang="fi-FI" dirty="0" smtClean="0">
              <a:solidFill>
                <a:schemeClr val="tx1"/>
              </a:solidFill>
            </a:endParaRPr>
          </a:p>
          <a:p>
            <a:pPr lvl="1"/>
            <a:r>
              <a:rPr lang="fi-FI" dirty="0" smtClean="0">
                <a:solidFill>
                  <a:schemeClr val="tx1"/>
                </a:solidFill>
              </a:rPr>
              <a:t> </a:t>
            </a:r>
            <a:r>
              <a:rPr lang="fi-FI" b="1" dirty="0" smtClean="0">
                <a:solidFill>
                  <a:schemeClr val="tx1"/>
                </a:solidFill>
              </a:rPr>
              <a:t>Inventory of existing archives</a:t>
            </a:r>
          </a:p>
          <a:p>
            <a:pPr lvl="1"/>
            <a:r>
              <a:rPr lang="fi-FI" b="1" dirty="0" smtClean="0">
                <a:solidFill>
                  <a:schemeClr val="tx1"/>
                </a:solidFill>
              </a:rPr>
              <a:t> Guidance how </a:t>
            </a:r>
            <a:r>
              <a:rPr lang="fi-FI" b="1" dirty="0">
                <a:solidFill>
                  <a:schemeClr val="tx1"/>
                </a:solidFill>
              </a:rPr>
              <a:t>to facilitate user access </a:t>
            </a:r>
            <a:r>
              <a:rPr lang="fi-FI" b="1" dirty="0" smtClean="0">
                <a:solidFill>
                  <a:schemeClr val="tx1"/>
                </a:solidFill>
              </a:rPr>
              <a:t>and </a:t>
            </a:r>
            <a:r>
              <a:rPr lang="fi-FI" b="1" dirty="0">
                <a:solidFill>
                  <a:schemeClr val="tx1"/>
                </a:solidFill>
              </a:rPr>
              <a:t>preservation of data</a:t>
            </a:r>
            <a:r>
              <a:rPr lang="fi-FI" b="1" dirty="0" smtClean="0">
                <a:solidFill>
                  <a:schemeClr val="tx1"/>
                </a:solidFill>
              </a:rPr>
              <a:t> </a:t>
            </a:r>
          </a:p>
          <a:p>
            <a:pPr lvl="1"/>
            <a:r>
              <a:rPr lang="fi-FI" b="1" dirty="0" smtClean="0">
                <a:solidFill>
                  <a:schemeClr val="tx1"/>
                </a:solidFill>
              </a:rPr>
              <a:t> </a:t>
            </a:r>
            <a:r>
              <a:rPr lang="fi-FI" b="1" dirty="0">
                <a:solidFill>
                  <a:schemeClr val="tx1"/>
                </a:solidFill>
              </a:rPr>
              <a:t>R</a:t>
            </a:r>
            <a:r>
              <a:rPr lang="fi-FI" b="1" dirty="0" smtClean="0">
                <a:solidFill>
                  <a:schemeClr val="tx1"/>
                </a:solidFill>
              </a:rPr>
              <a:t>ecommendation how to handle historical data</a:t>
            </a:r>
          </a:p>
          <a:p>
            <a:pPr lvl="1"/>
            <a:r>
              <a:rPr lang="fi-FI" b="1" dirty="0" smtClean="0">
                <a:solidFill>
                  <a:schemeClr val="tx1"/>
                </a:solidFill>
              </a:rPr>
              <a:t> A manuscript for BAMS and or WMO Bulletin to raise awareness</a:t>
            </a:r>
            <a:endParaRPr lang="en-US" b="1" dirty="0">
              <a:solidFill>
                <a:schemeClr val="tx1"/>
              </a:solidFill>
            </a:endParaRPr>
          </a:p>
        </p:txBody>
      </p:sp>
      <p:sp>
        <p:nvSpPr>
          <p:cNvPr id="4" name="Date Placeholder 3"/>
          <p:cNvSpPr>
            <a:spLocks noGrp="1"/>
          </p:cNvSpPr>
          <p:nvPr>
            <p:ph type="dt" sz="half" idx="10"/>
          </p:nvPr>
        </p:nvSpPr>
        <p:spPr/>
        <p:txBody>
          <a:bodyPr/>
          <a:lstStyle/>
          <a:p>
            <a:fld id="{4070B602-DEBD-48CF-8845-9A6DCD7F1340}" type="datetime1">
              <a:rPr lang="fi-FI" smtClean="0"/>
              <a:t>21.3.2018</a:t>
            </a:fld>
            <a:endParaRPr lang="fi-FI" dirty="0"/>
          </a:p>
        </p:txBody>
      </p:sp>
      <p:sp>
        <p:nvSpPr>
          <p:cNvPr id="5" name="Footer Placeholder 4"/>
          <p:cNvSpPr>
            <a:spLocks noGrp="1"/>
          </p:cNvSpPr>
          <p:nvPr>
            <p:ph type="ftr" sz="quarter" idx="11"/>
          </p:nvPr>
        </p:nvSpPr>
        <p:spPr/>
        <p:txBody>
          <a:bodyPr/>
          <a:lstStyle/>
          <a:p>
            <a:r>
              <a:rPr lang="fi-FI" dirty="0" smtClean="0"/>
              <a:t>GCOS AOPC-23</a:t>
            </a:r>
            <a:endParaRPr lang="fi-FI" dirty="0"/>
          </a:p>
        </p:txBody>
      </p:sp>
      <p:sp>
        <p:nvSpPr>
          <p:cNvPr id="6" name="Slide Number Placeholder 5"/>
          <p:cNvSpPr>
            <a:spLocks noGrp="1"/>
          </p:cNvSpPr>
          <p:nvPr>
            <p:ph type="sldNum" sz="quarter" idx="12"/>
          </p:nvPr>
        </p:nvSpPr>
        <p:spPr/>
        <p:txBody>
          <a:bodyPr/>
          <a:lstStyle/>
          <a:p>
            <a:fld id="{2CC490E0-56B6-41B5-8D97-3F36419C3159}" type="slidenum">
              <a:rPr lang="fi-FI" smtClean="0"/>
              <a:pPr/>
              <a:t>10</a:t>
            </a:fld>
            <a:endParaRPr lang="fi-FI" dirty="0"/>
          </a:p>
        </p:txBody>
      </p:sp>
      <p:pic>
        <p:nvPicPr>
          <p:cNvPr id="8" name="Content Placeholder 8"/>
          <p:cNvPicPr>
            <a:picLocks noChangeAspect="1"/>
          </p:cNvPicPr>
          <p:nvPr/>
        </p:nvPicPr>
        <p:blipFill rotWithShape="1">
          <a:blip r:embed="rId2"/>
          <a:srcRect l="9488" r="9551"/>
          <a:stretch/>
        </p:blipFill>
        <p:spPr>
          <a:xfrm>
            <a:off x="8219122" y="2347414"/>
            <a:ext cx="3599248" cy="2687245"/>
          </a:xfrm>
          <a:prstGeom prst="rect">
            <a:avLst/>
          </a:prstGeom>
        </p:spPr>
      </p:pic>
      <p:sp>
        <p:nvSpPr>
          <p:cNvPr id="9" name="Content Placeholder 9"/>
          <p:cNvSpPr txBox="1">
            <a:spLocks/>
          </p:cNvSpPr>
          <p:nvPr/>
        </p:nvSpPr>
        <p:spPr>
          <a:xfrm>
            <a:off x="8334933" y="5028444"/>
            <a:ext cx="3483437" cy="52615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dirty="0" smtClean="0"/>
              <a:t>Words from the comments  of owners of log time series</a:t>
            </a:r>
            <a:endParaRPr lang="en-US" dirty="0"/>
          </a:p>
        </p:txBody>
      </p:sp>
    </p:spTree>
    <p:extLst>
      <p:ext uri="{BB962C8B-B14F-4D97-AF65-F5344CB8AC3E}">
        <p14:creationId xmlns:p14="http://schemas.microsoft.com/office/powerpoint/2010/main" val="14415971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umsplatzhalter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rgbClr val="003399"/>
                </a:solidFill>
                <a:latin typeface="Arial" charset="0"/>
                <a:ea typeface="ＭＳ Ｐゴシック" charset="0"/>
              </a:defRPr>
            </a:lvl1pPr>
            <a:lvl2pPr>
              <a:defRPr sz="2400">
                <a:solidFill>
                  <a:srgbClr val="003399"/>
                </a:solidFill>
                <a:latin typeface="Arial" charset="0"/>
                <a:ea typeface="ＭＳ Ｐゴシック" charset="0"/>
              </a:defRPr>
            </a:lvl2pPr>
            <a:lvl3pPr>
              <a:defRPr sz="2400">
                <a:solidFill>
                  <a:srgbClr val="003399"/>
                </a:solidFill>
                <a:latin typeface="Arial" charset="0"/>
                <a:ea typeface="ＭＳ Ｐゴシック" charset="0"/>
              </a:defRPr>
            </a:lvl3pPr>
            <a:lvl4pPr>
              <a:defRPr sz="2400">
                <a:solidFill>
                  <a:srgbClr val="003399"/>
                </a:solidFill>
                <a:latin typeface="Arial" charset="0"/>
                <a:ea typeface="ＭＳ Ｐゴシック" charset="0"/>
              </a:defRPr>
            </a:lvl4pPr>
            <a:lvl5pPr>
              <a:defRPr sz="2400">
                <a:solidFill>
                  <a:srgbClr val="003399"/>
                </a:solidFill>
                <a:latin typeface="Arial" charset="0"/>
                <a:ea typeface="ＭＳ Ｐゴシック" charset="0"/>
              </a:defRPr>
            </a:lvl5pPr>
            <a:lvl6pPr eaLnBrk="0" hangingPunct="0">
              <a:buFont typeface="Symbol" charset="0"/>
              <a:defRPr sz="2400">
                <a:solidFill>
                  <a:srgbClr val="003399"/>
                </a:solidFill>
                <a:latin typeface="Arial" charset="0"/>
                <a:ea typeface="ＭＳ Ｐゴシック" charset="0"/>
              </a:defRPr>
            </a:lvl6pPr>
            <a:lvl7pPr eaLnBrk="0" hangingPunct="0">
              <a:buFont typeface="Symbol" charset="0"/>
              <a:defRPr sz="2400">
                <a:solidFill>
                  <a:srgbClr val="003399"/>
                </a:solidFill>
                <a:latin typeface="Arial" charset="0"/>
                <a:ea typeface="ＭＳ Ｐゴシック" charset="0"/>
              </a:defRPr>
            </a:lvl7pPr>
            <a:lvl8pPr eaLnBrk="0" hangingPunct="0">
              <a:buFont typeface="Symbol" charset="0"/>
              <a:defRPr sz="2400">
                <a:solidFill>
                  <a:srgbClr val="003399"/>
                </a:solidFill>
                <a:latin typeface="Arial" charset="0"/>
                <a:ea typeface="ＭＳ Ｐゴシック" charset="0"/>
              </a:defRPr>
            </a:lvl8pPr>
            <a:lvl9pPr eaLnBrk="0" hangingPunct="0">
              <a:buFont typeface="Symbol" charset="0"/>
              <a:defRPr sz="2400">
                <a:solidFill>
                  <a:srgbClr val="003399"/>
                </a:solidFill>
                <a:latin typeface="Arial" charset="0"/>
                <a:ea typeface="ＭＳ Ｐゴシック" charset="0"/>
              </a:defRPr>
            </a:lvl9pPr>
          </a:lstStyle>
          <a:p>
            <a:pPr>
              <a:defRPr/>
            </a:pPr>
            <a:r>
              <a:rPr lang="en-US" sz="900" smtClean="0">
                <a:solidFill>
                  <a:srgbClr val="2C4B9B"/>
                </a:solidFill>
                <a:latin typeface="Verdana" charset="0"/>
              </a:rPr>
              <a:t>AOPC 5-9 March 2018 Darmstadt              www.gruan.org</a:t>
            </a:r>
            <a:endParaRPr lang="en-US" sz="900" dirty="0">
              <a:solidFill>
                <a:srgbClr val="2C4B9B"/>
              </a:solidFill>
              <a:latin typeface="Verdana" charset="0"/>
            </a:endParaRPr>
          </a:p>
        </p:txBody>
      </p:sp>
      <p:sp>
        <p:nvSpPr>
          <p:cNvPr id="2051" name="Rectangle 4"/>
          <p:cNvSpPr>
            <a:spLocks noChangeArrowheads="1"/>
          </p:cNvSpPr>
          <p:nvPr/>
        </p:nvSpPr>
        <p:spPr bwMode="auto">
          <a:xfrm>
            <a:off x="0" y="1100139"/>
            <a:ext cx="7823200" cy="524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61950" eaLnBrk="0" hangingPunct="0">
              <a:defRPr sz="2600" b="1">
                <a:solidFill>
                  <a:schemeClr val="accent1"/>
                </a:solidFill>
                <a:latin typeface="Arial" pitchFamily="34" charset="0"/>
                <a:ea typeface="ＭＳ Ｐゴシック" pitchFamily="34" charset="-128"/>
              </a:defRPr>
            </a:lvl1pPr>
            <a:lvl2pPr marL="742950" indent="-285750" eaLnBrk="0" hangingPunct="0">
              <a:defRPr sz="2600" b="1">
                <a:solidFill>
                  <a:schemeClr val="accent1"/>
                </a:solidFill>
                <a:latin typeface="Arial" pitchFamily="34" charset="0"/>
                <a:ea typeface="ＭＳ Ｐゴシック" pitchFamily="34" charset="-128"/>
              </a:defRPr>
            </a:lvl2pPr>
            <a:lvl3pPr marL="1143000" indent="-228600" eaLnBrk="0" hangingPunct="0">
              <a:defRPr sz="2600" b="1">
                <a:solidFill>
                  <a:schemeClr val="accent1"/>
                </a:solidFill>
                <a:latin typeface="Arial" pitchFamily="34" charset="0"/>
                <a:ea typeface="ＭＳ Ｐゴシック" pitchFamily="34" charset="-128"/>
              </a:defRPr>
            </a:lvl3pPr>
            <a:lvl4pPr marL="1600200" indent="-228600" eaLnBrk="0" hangingPunct="0">
              <a:defRPr sz="2600" b="1">
                <a:solidFill>
                  <a:schemeClr val="accent1"/>
                </a:solidFill>
                <a:latin typeface="Arial" pitchFamily="34" charset="0"/>
                <a:ea typeface="ＭＳ Ｐゴシック" pitchFamily="34" charset="-128"/>
              </a:defRPr>
            </a:lvl4pPr>
            <a:lvl5pPr marL="2057400" indent="-228600" eaLnBrk="0" hangingPunct="0">
              <a:defRPr sz="26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9pPr>
          </a:lstStyle>
          <a:p>
            <a:pPr algn="ctr" eaLnBrk="1" hangingPunct="1">
              <a:spcBef>
                <a:spcPct val="40000"/>
              </a:spcBef>
              <a:buClr>
                <a:srgbClr val="FF0000"/>
              </a:buClr>
              <a:buFont typeface="Symbol" pitchFamily="18" charset="2"/>
              <a:buNone/>
            </a:pPr>
            <a:endParaRPr lang="en-US" altLang="en-US" sz="2000" dirty="0">
              <a:solidFill>
                <a:srgbClr val="003399"/>
              </a:solidFill>
              <a:latin typeface="Trebuchet MS" panose="020B0603020202020204" pitchFamily="34" charset="0"/>
            </a:endParaRPr>
          </a:p>
          <a:p>
            <a:pPr algn="ctr" eaLnBrk="1" hangingPunct="1">
              <a:spcBef>
                <a:spcPct val="40000"/>
              </a:spcBef>
              <a:buClr>
                <a:srgbClr val="FF0000"/>
              </a:buClr>
              <a:buFont typeface="Symbol" pitchFamily="18" charset="2"/>
              <a:buNone/>
            </a:pPr>
            <a:r>
              <a:rPr lang="en-US" altLang="en-US" sz="2800" dirty="0" smtClean="0">
                <a:solidFill>
                  <a:srgbClr val="003399"/>
                </a:solidFill>
                <a:latin typeface="Trebuchet MS" panose="020B0603020202020204" pitchFamily="34" charset="0"/>
              </a:rPr>
              <a:t>GCOS Reference Upper Air Network</a:t>
            </a:r>
          </a:p>
          <a:p>
            <a:pPr algn="ctr" eaLnBrk="1" hangingPunct="1">
              <a:spcBef>
                <a:spcPct val="40000"/>
              </a:spcBef>
              <a:buClr>
                <a:srgbClr val="FF0000"/>
              </a:buClr>
              <a:buFont typeface="Symbol" pitchFamily="18" charset="2"/>
              <a:buNone/>
            </a:pPr>
            <a:r>
              <a:rPr lang="en-US" altLang="en-US" sz="2800" dirty="0" smtClean="0">
                <a:solidFill>
                  <a:srgbClr val="003399"/>
                </a:solidFill>
                <a:latin typeface="Trebuchet MS" panose="020B0603020202020204" pitchFamily="34" charset="0"/>
              </a:rPr>
              <a:t>(GRUAN)</a:t>
            </a:r>
          </a:p>
          <a:p>
            <a:pPr algn="ctr" eaLnBrk="1" hangingPunct="1">
              <a:spcBef>
                <a:spcPct val="40000"/>
              </a:spcBef>
              <a:buClr>
                <a:srgbClr val="FF0000"/>
              </a:buClr>
              <a:buFont typeface="Symbol" pitchFamily="18" charset="2"/>
              <a:buNone/>
            </a:pPr>
            <a:r>
              <a:rPr lang="en-US" altLang="en-US" sz="2800" dirty="0" smtClean="0">
                <a:solidFill>
                  <a:srgbClr val="003399"/>
                </a:solidFill>
                <a:latin typeface="Trebuchet MS" panose="020B0603020202020204" pitchFamily="34" charset="0"/>
              </a:rPr>
              <a:t> </a:t>
            </a:r>
            <a:r>
              <a:rPr lang="en-US" altLang="en-US" sz="2800" dirty="0">
                <a:solidFill>
                  <a:srgbClr val="003399"/>
                </a:solidFill>
                <a:latin typeface="Trebuchet MS" panose="020B0603020202020204" pitchFamily="34" charset="0"/>
              </a:rPr>
              <a:t>activities</a:t>
            </a:r>
            <a:endParaRPr lang="en-US" altLang="en-US" sz="2800" b="0" dirty="0">
              <a:solidFill>
                <a:srgbClr val="003399"/>
              </a:solidFill>
              <a:latin typeface="Trebuchet MS" panose="020B0603020202020204" pitchFamily="34" charset="0"/>
            </a:endParaRPr>
          </a:p>
          <a:p>
            <a:pPr algn="ctr" eaLnBrk="1" hangingPunct="1">
              <a:spcBef>
                <a:spcPct val="40000"/>
              </a:spcBef>
              <a:buClr>
                <a:srgbClr val="FF0000"/>
              </a:buClr>
              <a:buFont typeface="Symbol" pitchFamily="18" charset="2"/>
              <a:buNone/>
            </a:pPr>
            <a:endParaRPr lang="en-US" altLang="en-US" sz="2000" b="0" dirty="0">
              <a:solidFill>
                <a:srgbClr val="003399"/>
              </a:solidFill>
              <a:latin typeface="Trebuchet MS" panose="020B0603020202020204" pitchFamily="34" charset="0"/>
            </a:endParaRPr>
          </a:p>
          <a:p>
            <a:pPr algn="ctr" eaLnBrk="1" hangingPunct="1">
              <a:spcBef>
                <a:spcPct val="40000"/>
              </a:spcBef>
              <a:buClr>
                <a:srgbClr val="FF0000"/>
              </a:buClr>
              <a:buFont typeface="Symbol" pitchFamily="18" charset="2"/>
              <a:buNone/>
            </a:pPr>
            <a:r>
              <a:rPr lang="en-US" altLang="en-US" sz="2000" b="0" dirty="0">
                <a:solidFill>
                  <a:srgbClr val="003399"/>
                </a:solidFill>
                <a:latin typeface="Trebuchet MS" panose="020B0603020202020204" pitchFamily="34" charset="0"/>
              </a:rPr>
              <a:t>Ruud Dirksen</a:t>
            </a:r>
          </a:p>
          <a:p>
            <a:pPr algn="ctr" eaLnBrk="1" hangingPunct="1">
              <a:spcBef>
                <a:spcPct val="40000"/>
              </a:spcBef>
              <a:buClr>
                <a:srgbClr val="FF0000"/>
              </a:buClr>
              <a:buFont typeface="Symbol" pitchFamily="18" charset="2"/>
              <a:buNone/>
            </a:pPr>
            <a:r>
              <a:rPr lang="en-US" altLang="en-US" sz="2000" b="0" dirty="0">
                <a:solidFill>
                  <a:srgbClr val="003399"/>
                </a:solidFill>
                <a:latin typeface="Trebuchet MS" panose="020B0603020202020204" pitchFamily="34" charset="0"/>
              </a:rPr>
              <a:t>GRUAN Lead Centre</a:t>
            </a:r>
          </a:p>
          <a:p>
            <a:pPr algn="ctr" eaLnBrk="1" hangingPunct="1">
              <a:spcBef>
                <a:spcPct val="40000"/>
              </a:spcBef>
              <a:buClr>
                <a:srgbClr val="FF0000"/>
              </a:buClr>
              <a:buFont typeface="Symbol" pitchFamily="18" charset="2"/>
              <a:buNone/>
            </a:pPr>
            <a:r>
              <a:rPr lang="en-US" altLang="en-US" sz="2000" b="0" dirty="0">
                <a:solidFill>
                  <a:srgbClr val="003399"/>
                </a:solidFill>
                <a:latin typeface="Trebuchet MS" panose="020B0603020202020204" pitchFamily="34" charset="0"/>
              </a:rPr>
              <a:t>DWD Meteorological Observatory </a:t>
            </a:r>
            <a:r>
              <a:rPr lang="en-US" altLang="en-US" sz="2000" b="0" dirty="0" err="1">
                <a:solidFill>
                  <a:srgbClr val="003399"/>
                </a:solidFill>
                <a:latin typeface="Trebuchet MS" panose="020B0603020202020204" pitchFamily="34" charset="0"/>
              </a:rPr>
              <a:t>Lindenberg</a:t>
            </a:r>
            <a:endParaRPr lang="en-US" altLang="en-US" sz="2000" b="0" dirty="0">
              <a:solidFill>
                <a:srgbClr val="003399"/>
              </a:solidFill>
              <a:latin typeface="Trebuchet MS" panose="020B0603020202020204" pitchFamily="34" charset="0"/>
            </a:endParaRPr>
          </a:p>
          <a:p>
            <a:pPr algn="ctr" eaLnBrk="1" hangingPunct="1">
              <a:spcBef>
                <a:spcPct val="40000"/>
              </a:spcBef>
              <a:buClr>
                <a:srgbClr val="FF0000"/>
              </a:buClr>
              <a:buFont typeface="Symbol" pitchFamily="18" charset="2"/>
              <a:buNone/>
            </a:pPr>
            <a:r>
              <a:rPr lang="en-US" altLang="en-US" sz="2000" b="0" dirty="0">
                <a:solidFill>
                  <a:srgbClr val="003399"/>
                </a:solidFill>
                <a:latin typeface="Trebuchet MS" panose="020B0603020202020204" pitchFamily="34" charset="0"/>
              </a:rPr>
              <a:t>Germany</a:t>
            </a:r>
          </a:p>
          <a:p>
            <a:pPr algn="ctr" eaLnBrk="1" hangingPunct="1">
              <a:spcBef>
                <a:spcPct val="40000"/>
              </a:spcBef>
              <a:buClr>
                <a:srgbClr val="FF0000"/>
              </a:buClr>
              <a:buFont typeface="Symbol" pitchFamily="18" charset="2"/>
              <a:buNone/>
            </a:pPr>
            <a:endParaRPr lang="en-US" altLang="en-US" sz="2000" b="0" dirty="0">
              <a:solidFill>
                <a:srgbClr val="003399"/>
              </a:solidFill>
            </a:endParaRPr>
          </a:p>
        </p:txBody>
      </p:sp>
      <p:pic>
        <p:nvPicPr>
          <p:cNvPr id="15363" name="Picture 5" descr="DSC_0440_e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167" y="938214"/>
            <a:ext cx="4792133"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9983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umsplatzhalter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rgbClr val="003399"/>
                </a:solidFill>
                <a:latin typeface="Arial" charset="0"/>
                <a:ea typeface="ＭＳ Ｐゴシック" charset="0"/>
              </a:defRPr>
            </a:lvl1pPr>
            <a:lvl2pPr>
              <a:defRPr sz="2400">
                <a:solidFill>
                  <a:srgbClr val="003399"/>
                </a:solidFill>
                <a:latin typeface="Arial" charset="0"/>
                <a:ea typeface="ＭＳ Ｐゴシック" charset="0"/>
              </a:defRPr>
            </a:lvl2pPr>
            <a:lvl3pPr>
              <a:defRPr sz="2400">
                <a:solidFill>
                  <a:srgbClr val="003399"/>
                </a:solidFill>
                <a:latin typeface="Arial" charset="0"/>
                <a:ea typeface="ＭＳ Ｐゴシック" charset="0"/>
              </a:defRPr>
            </a:lvl3pPr>
            <a:lvl4pPr>
              <a:defRPr sz="2400">
                <a:solidFill>
                  <a:srgbClr val="003399"/>
                </a:solidFill>
                <a:latin typeface="Arial" charset="0"/>
                <a:ea typeface="ＭＳ Ｐゴシック" charset="0"/>
              </a:defRPr>
            </a:lvl4pPr>
            <a:lvl5pPr>
              <a:defRPr sz="2400">
                <a:solidFill>
                  <a:srgbClr val="003399"/>
                </a:solidFill>
                <a:latin typeface="Arial" charset="0"/>
                <a:ea typeface="ＭＳ Ｐゴシック" charset="0"/>
              </a:defRPr>
            </a:lvl5pPr>
            <a:lvl6pPr eaLnBrk="0" hangingPunct="0">
              <a:buFont typeface="Symbol" charset="0"/>
              <a:defRPr sz="2400">
                <a:solidFill>
                  <a:srgbClr val="003399"/>
                </a:solidFill>
                <a:latin typeface="Arial" charset="0"/>
                <a:ea typeface="ＭＳ Ｐゴシック" charset="0"/>
              </a:defRPr>
            </a:lvl6pPr>
            <a:lvl7pPr eaLnBrk="0" hangingPunct="0">
              <a:buFont typeface="Symbol" charset="0"/>
              <a:defRPr sz="2400">
                <a:solidFill>
                  <a:srgbClr val="003399"/>
                </a:solidFill>
                <a:latin typeface="Arial" charset="0"/>
                <a:ea typeface="ＭＳ Ｐゴシック" charset="0"/>
              </a:defRPr>
            </a:lvl7pPr>
            <a:lvl8pPr eaLnBrk="0" hangingPunct="0">
              <a:buFont typeface="Symbol" charset="0"/>
              <a:defRPr sz="2400">
                <a:solidFill>
                  <a:srgbClr val="003399"/>
                </a:solidFill>
                <a:latin typeface="Arial" charset="0"/>
                <a:ea typeface="ＭＳ Ｐゴシック" charset="0"/>
              </a:defRPr>
            </a:lvl8pPr>
            <a:lvl9pPr eaLnBrk="0" hangingPunct="0">
              <a:buFont typeface="Symbol" charset="0"/>
              <a:defRPr sz="2400">
                <a:solidFill>
                  <a:srgbClr val="003399"/>
                </a:solidFill>
                <a:latin typeface="Arial" charset="0"/>
                <a:ea typeface="ＭＳ Ｐゴシック" charset="0"/>
              </a:defRPr>
            </a:lvl9pPr>
          </a:lstStyle>
          <a:p>
            <a:pPr>
              <a:defRPr/>
            </a:pPr>
            <a:r>
              <a:rPr lang="en-US" sz="900" smtClean="0">
                <a:solidFill>
                  <a:srgbClr val="2C4B9B"/>
                </a:solidFill>
                <a:latin typeface="Verdana" charset="0"/>
              </a:rPr>
              <a:t>AOPC 5-9 March 2018 Darmstadt              www.gruan.org</a:t>
            </a:r>
            <a:endParaRPr lang="en-US" sz="900">
              <a:solidFill>
                <a:srgbClr val="2C4B9B"/>
              </a:solidFill>
              <a:latin typeface="Verdana" charset="0"/>
            </a:endParaRPr>
          </a:p>
        </p:txBody>
      </p:sp>
      <p:sp>
        <p:nvSpPr>
          <p:cNvPr id="8196" name="Rectangle 2"/>
          <p:cNvSpPr>
            <a:spLocks noGrp="1" noChangeArrowheads="1"/>
          </p:cNvSpPr>
          <p:nvPr>
            <p:ph type="title"/>
          </p:nvPr>
        </p:nvSpPr>
        <p:spPr/>
        <p:txBody>
          <a:bodyPr/>
          <a:lstStyle/>
          <a:p>
            <a:pPr eaLnBrk="1" hangingPunct="1">
              <a:defRPr/>
            </a:pPr>
            <a:r>
              <a:rPr lang="en-US" dirty="0" smtClean="0">
                <a:cs typeface="+mj-cs"/>
              </a:rPr>
              <a:t>What is GRUAN?</a:t>
            </a:r>
            <a:endParaRPr lang="en-US" dirty="0">
              <a:cs typeface="+mj-cs"/>
            </a:endParaRPr>
          </a:p>
        </p:txBody>
      </p:sp>
      <p:sp>
        <p:nvSpPr>
          <p:cNvPr id="8195" name="Rectangle 3"/>
          <p:cNvSpPr>
            <a:spLocks noGrp="1" noChangeArrowheads="1"/>
          </p:cNvSpPr>
          <p:nvPr>
            <p:ph type="body" idx="1"/>
          </p:nvPr>
        </p:nvSpPr>
        <p:spPr>
          <a:xfrm>
            <a:off x="944033" y="1069867"/>
            <a:ext cx="11247967" cy="5438775"/>
          </a:xfrm>
        </p:spPr>
        <p:txBody>
          <a:bodyPr>
            <a:normAutofit fontScale="92500" lnSpcReduction="10000"/>
          </a:bodyPr>
          <a:lstStyle/>
          <a:p>
            <a:pPr marL="441325" indent="-441325" eaLnBrk="1" hangingPunct="1">
              <a:lnSpc>
                <a:spcPct val="110000"/>
              </a:lnSpc>
              <a:spcBef>
                <a:spcPts val="800"/>
              </a:spcBef>
            </a:pPr>
            <a:r>
              <a:rPr lang="en-US" altLang="en-US" sz="3200" dirty="0" smtClean="0">
                <a:latin typeface="Trebuchet MS" panose="020B0603020202020204" pitchFamily="34" charset="0"/>
                <a:ea typeface="ＭＳ Ｐゴシック" pitchFamily="34" charset="-128"/>
              </a:rPr>
              <a:t>The GCOS Reference Upper Air Network (GRUAN):</a:t>
            </a:r>
          </a:p>
          <a:p>
            <a:pPr marL="441325" indent="-441325" eaLnBrk="1" hangingPunct="1">
              <a:lnSpc>
                <a:spcPct val="110000"/>
              </a:lnSpc>
              <a:spcBef>
                <a:spcPts val="800"/>
              </a:spcBef>
            </a:pPr>
            <a:r>
              <a:rPr lang="en-US" altLang="en-US" sz="3200" dirty="0" smtClean="0">
                <a:latin typeface="Trebuchet MS" panose="020B0603020202020204" pitchFamily="34" charset="0"/>
                <a:ea typeface="ＭＳ Ｐゴシック" pitchFamily="34" charset="-128"/>
              </a:rPr>
              <a:t>Started in 2008</a:t>
            </a:r>
          </a:p>
          <a:p>
            <a:pPr marL="441325" indent="-441325" eaLnBrk="1" hangingPunct="1">
              <a:lnSpc>
                <a:spcPct val="110000"/>
              </a:lnSpc>
              <a:spcBef>
                <a:spcPts val="800"/>
              </a:spcBef>
            </a:pPr>
            <a:r>
              <a:rPr lang="en-US" altLang="en-US" sz="3200" dirty="0" smtClean="0">
                <a:latin typeface="Trebuchet MS" panose="020B0603020202020204" pitchFamily="34" charset="0"/>
                <a:ea typeface="ＭＳ Ｐゴシック" pitchFamily="34" charset="-128"/>
              </a:rPr>
              <a:t>GRUAN is response to the need of WMO and the Global Climate Observing System (GCOS) for the highest accuracy data possible</a:t>
            </a:r>
          </a:p>
          <a:p>
            <a:pPr marL="441325" indent="-441325" eaLnBrk="1" hangingPunct="1">
              <a:lnSpc>
                <a:spcPct val="110000"/>
              </a:lnSpc>
              <a:spcBef>
                <a:spcPts val="800"/>
              </a:spcBef>
            </a:pPr>
            <a:r>
              <a:rPr lang="en-US" altLang="en-US" sz="3200" dirty="0" smtClean="0">
                <a:latin typeface="Trebuchet MS" panose="020B0603020202020204" pitchFamily="34" charset="0"/>
                <a:ea typeface="ＭＳ Ｐゴシック" pitchFamily="34" charset="-128"/>
              </a:rPr>
              <a:t>Ground based network for reference upper air observations for climate under GCOS and integrated into WIGOS</a:t>
            </a:r>
          </a:p>
          <a:p>
            <a:pPr marL="441325" indent="-441325" eaLnBrk="1" hangingPunct="1">
              <a:lnSpc>
                <a:spcPct val="110000"/>
              </a:lnSpc>
              <a:spcBef>
                <a:spcPts val="950"/>
              </a:spcBef>
            </a:pPr>
            <a:r>
              <a:rPr lang="en-US" altLang="en-US" sz="3200" dirty="0" smtClean="0">
                <a:latin typeface="Trebuchet MS" panose="020B0603020202020204" pitchFamily="34" charset="0"/>
                <a:ea typeface="ＭＳ Ｐゴシック" pitchFamily="34" charset="-128"/>
              </a:rPr>
              <a:t>Currently 26 sites, with the aim to expand to 30 to 40 sites  worldwide</a:t>
            </a:r>
          </a:p>
          <a:p>
            <a:pPr marL="441325" indent="-441325" eaLnBrk="1" hangingPunct="1">
              <a:lnSpc>
                <a:spcPct val="110000"/>
              </a:lnSpc>
              <a:spcBef>
                <a:spcPts val="950"/>
              </a:spcBef>
            </a:pPr>
            <a:r>
              <a:rPr lang="en-US" altLang="en-US" sz="3200" dirty="0" smtClean="0">
                <a:latin typeface="Trebuchet MS" panose="020B0603020202020204" pitchFamily="34" charset="0"/>
                <a:ea typeface="ＭＳ Ｐゴシック" pitchFamily="34" charset="-128"/>
              </a:rPr>
              <a:t>Cooperations: e.g. GAW, GUAN, NDACC</a:t>
            </a:r>
          </a:p>
          <a:p>
            <a:pPr marL="0" indent="0" eaLnBrk="1" hangingPunct="1">
              <a:lnSpc>
                <a:spcPct val="110000"/>
              </a:lnSpc>
              <a:spcBef>
                <a:spcPts val="950"/>
              </a:spcBef>
              <a:buFont typeface="Symbol" pitchFamily="18" charset="2"/>
              <a:buChar char="·"/>
            </a:pPr>
            <a:endParaRPr lang="en-US" altLang="en-US" sz="2200" dirty="0" smtClean="0">
              <a:ea typeface="ＭＳ Ｐゴシック" pitchFamily="34" charset="-128"/>
            </a:endParaRPr>
          </a:p>
        </p:txBody>
      </p:sp>
    </p:spTree>
    <p:extLst>
      <p:ext uri="{BB962C8B-B14F-4D97-AF65-F5344CB8AC3E}">
        <p14:creationId xmlns:p14="http://schemas.microsoft.com/office/powerpoint/2010/main" val="216634271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umsplatzhalter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rgbClr val="003399"/>
                </a:solidFill>
                <a:latin typeface="Arial" charset="0"/>
                <a:ea typeface="ＭＳ Ｐゴシック" charset="0"/>
              </a:defRPr>
            </a:lvl1pPr>
            <a:lvl2pPr>
              <a:defRPr sz="2400">
                <a:solidFill>
                  <a:srgbClr val="003399"/>
                </a:solidFill>
                <a:latin typeface="Arial" charset="0"/>
                <a:ea typeface="ＭＳ Ｐゴシック" charset="0"/>
              </a:defRPr>
            </a:lvl2pPr>
            <a:lvl3pPr>
              <a:defRPr sz="2400">
                <a:solidFill>
                  <a:srgbClr val="003399"/>
                </a:solidFill>
                <a:latin typeface="Arial" charset="0"/>
                <a:ea typeface="ＭＳ Ｐゴシック" charset="0"/>
              </a:defRPr>
            </a:lvl3pPr>
            <a:lvl4pPr>
              <a:defRPr sz="2400">
                <a:solidFill>
                  <a:srgbClr val="003399"/>
                </a:solidFill>
                <a:latin typeface="Arial" charset="0"/>
                <a:ea typeface="ＭＳ Ｐゴシック" charset="0"/>
              </a:defRPr>
            </a:lvl4pPr>
            <a:lvl5pPr>
              <a:defRPr sz="2400">
                <a:solidFill>
                  <a:srgbClr val="003399"/>
                </a:solidFill>
                <a:latin typeface="Arial" charset="0"/>
                <a:ea typeface="ＭＳ Ｐゴシック" charset="0"/>
              </a:defRPr>
            </a:lvl5pPr>
            <a:lvl6pPr eaLnBrk="0" hangingPunct="0">
              <a:buFont typeface="Symbol" charset="0"/>
              <a:defRPr sz="2400">
                <a:solidFill>
                  <a:srgbClr val="003399"/>
                </a:solidFill>
                <a:latin typeface="Arial" charset="0"/>
                <a:ea typeface="ＭＳ Ｐゴシック" charset="0"/>
              </a:defRPr>
            </a:lvl6pPr>
            <a:lvl7pPr eaLnBrk="0" hangingPunct="0">
              <a:buFont typeface="Symbol" charset="0"/>
              <a:defRPr sz="2400">
                <a:solidFill>
                  <a:srgbClr val="003399"/>
                </a:solidFill>
                <a:latin typeface="Arial" charset="0"/>
                <a:ea typeface="ＭＳ Ｐゴシック" charset="0"/>
              </a:defRPr>
            </a:lvl7pPr>
            <a:lvl8pPr eaLnBrk="0" hangingPunct="0">
              <a:buFont typeface="Symbol" charset="0"/>
              <a:defRPr sz="2400">
                <a:solidFill>
                  <a:srgbClr val="003399"/>
                </a:solidFill>
                <a:latin typeface="Arial" charset="0"/>
                <a:ea typeface="ＭＳ Ｐゴシック" charset="0"/>
              </a:defRPr>
            </a:lvl8pPr>
            <a:lvl9pPr eaLnBrk="0" hangingPunct="0">
              <a:buFont typeface="Symbol" charset="0"/>
              <a:defRPr sz="2400">
                <a:solidFill>
                  <a:srgbClr val="003399"/>
                </a:solidFill>
                <a:latin typeface="Arial" charset="0"/>
                <a:ea typeface="ＭＳ Ｐゴシック" charset="0"/>
              </a:defRPr>
            </a:lvl9pPr>
          </a:lstStyle>
          <a:p>
            <a:pPr>
              <a:defRPr/>
            </a:pPr>
            <a:r>
              <a:rPr lang="en-US" sz="900" smtClean="0">
                <a:solidFill>
                  <a:srgbClr val="2C4B9B"/>
                </a:solidFill>
                <a:latin typeface="Verdana" charset="0"/>
              </a:rPr>
              <a:t>AOPC 5-9 March 2018 Darmstadt              www.gruan.org</a:t>
            </a:r>
            <a:endParaRPr lang="en-US" sz="900">
              <a:solidFill>
                <a:srgbClr val="2C4B9B"/>
              </a:solidFill>
              <a:latin typeface="Verdana" charset="0"/>
            </a:endParaRPr>
          </a:p>
        </p:txBody>
      </p:sp>
      <p:sp>
        <p:nvSpPr>
          <p:cNvPr id="10243" name="Rectangle 2"/>
          <p:cNvSpPr>
            <a:spLocks noGrp="1" noChangeArrowheads="1"/>
          </p:cNvSpPr>
          <p:nvPr>
            <p:ph type="title"/>
          </p:nvPr>
        </p:nvSpPr>
        <p:spPr/>
        <p:txBody>
          <a:bodyPr/>
          <a:lstStyle/>
          <a:p>
            <a:pPr eaLnBrk="1" hangingPunct="1">
              <a:defRPr/>
            </a:pPr>
            <a:r>
              <a:rPr lang="en-US">
                <a:cs typeface="+mj-cs"/>
              </a:rPr>
              <a:t>GRUAN goals</a:t>
            </a:r>
          </a:p>
        </p:txBody>
      </p:sp>
      <p:sp>
        <p:nvSpPr>
          <p:cNvPr id="10244" name="Rectangle 3"/>
          <p:cNvSpPr>
            <a:spLocks noGrp="1" noChangeArrowheads="1"/>
          </p:cNvSpPr>
          <p:nvPr>
            <p:ph type="body" idx="1"/>
          </p:nvPr>
        </p:nvSpPr>
        <p:spPr>
          <a:xfrm>
            <a:off x="850390" y="1085850"/>
            <a:ext cx="6269567" cy="4654550"/>
          </a:xfrm>
        </p:spPr>
        <p:txBody>
          <a:bodyPr/>
          <a:lstStyle/>
          <a:p>
            <a:pPr eaLnBrk="1" hangingPunct="1">
              <a:buFont typeface="Symbol" pitchFamily="18" charset="2"/>
              <a:buChar char="·"/>
            </a:pPr>
            <a:r>
              <a:rPr lang="en-US" altLang="en-US" sz="2200" dirty="0" smtClean="0">
                <a:latin typeface="Trebuchet MS" panose="020B0603020202020204" pitchFamily="34" charset="0"/>
                <a:ea typeface="ＭＳ Ｐゴシック" pitchFamily="34" charset="-128"/>
              </a:rPr>
              <a:t>Maintain consistent observations over decades</a:t>
            </a:r>
          </a:p>
          <a:p>
            <a:pPr eaLnBrk="1" hangingPunct="1">
              <a:buFont typeface="Symbol" pitchFamily="18" charset="2"/>
              <a:buChar char="·"/>
            </a:pPr>
            <a:r>
              <a:rPr lang="en-US" altLang="en-US" sz="2200" dirty="0" smtClean="0">
                <a:latin typeface="Trebuchet MS" panose="020B0603020202020204" pitchFamily="34" charset="0"/>
                <a:ea typeface="ＭＳ Ｐゴシック" pitchFamily="34" charset="-128"/>
              </a:rPr>
              <a:t>Validation of satellite systems</a:t>
            </a:r>
          </a:p>
          <a:p>
            <a:pPr eaLnBrk="1" hangingPunct="1">
              <a:buFont typeface="Symbol" pitchFamily="18" charset="2"/>
              <a:buChar char="·"/>
            </a:pPr>
            <a:r>
              <a:rPr lang="en-US" altLang="en-US" sz="2200" dirty="0" smtClean="0">
                <a:latin typeface="Trebuchet MS" panose="020B0603020202020204" pitchFamily="34" charset="0"/>
                <a:ea typeface="ＭＳ Ｐゴシック" pitchFamily="34" charset="-128"/>
              </a:rPr>
              <a:t>Numerical weather prediction</a:t>
            </a:r>
          </a:p>
          <a:p>
            <a:pPr eaLnBrk="1" hangingPunct="1">
              <a:buFont typeface="Symbol" pitchFamily="18" charset="2"/>
              <a:buChar char="·"/>
            </a:pPr>
            <a:r>
              <a:rPr lang="en-US" altLang="en-US" sz="2200" dirty="0" smtClean="0">
                <a:latin typeface="Trebuchet MS" panose="020B0603020202020204" pitchFamily="34" charset="0"/>
                <a:ea typeface="ＭＳ Ｐゴシック" pitchFamily="34" charset="-128"/>
              </a:rPr>
              <a:t>Deliberate measurement redundancy </a:t>
            </a:r>
          </a:p>
          <a:p>
            <a:pPr eaLnBrk="1" hangingPunct="1">
              <a:buFont typeface="Symbol" pitchFamily="18" charset="2"/>
              <a:buChar char="·"/>
            </a:pPr>
            <a:r>
              <a:rPr lang="en-US" altLang="en-US" sz="2200" dirty="0" smtClean="0">
                <a:latin typeface="Trebuchet MS" panose="020B0603020202020204" pitchFamily="34" charset="0"/>
                <a:ea typeface="ＭＳ Ｐゴシック" pitchFamily="34" charset="-128"/>
              </a:rPr>
              <a:t>Standardization and traceability</a:t>
            </a:r>
          </a:p>
          <a:p>
            <a:pPr eaLnBrk="1" hangingPunct="1">
              <a:buFont typeface="Symbol" pitchFamily="18" charset="2"/>
              <a:buChar char="·"/>
            </a:pPr>
            <a:r>
              <a:rPr lang="en-US" altLang="en-US" sz="2200" dirty="0" smtClean="0">
                <a:latin typeface="Trebuchet MS" panose="020B0603020202020204" pitchFamily="34" charset="0"/>
                <a:ea typeface="ＭＳ Ｐゴシック" pitchFamily="34" charset="-128"/>
              </a:rPr>
              <a:t>Quality management and managed change</a:t>
            </a:r>
          </a:p>
          <a:p>
            <a:pPr eaLnBrk="1" hangingPunct="1"/>
            <a:endParaRPr lang="en-US" altLang="en-US" sz="2200" dirty="0" smtClean="0">
              <a:ea typeface="ＭＳ Ｐゴシック" pitchFamily="34" charset="-128"/>
            </a:endParaRPr>
          </a:p>
        </p:txBody>
      </p:sp>
      <p:sp>
        <p:nvSpPr>
          <p:cNvPr id="10246" name="Text Box 7"/>
          <p:cNvSpPr txBox="1">
            <a:spLocks noChangeArrowheads="1"/>
          </p:cNvSpPr>
          <p:nvPr/>
        </p:nvSpPr>
        <p:spPr bwMode="auto">
          <a:xfrm>
            <a:off x="7421034" y="1289050"/>
            <a:ext cx="4019551"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600" b="1">
                <a:solidFill>
                  <a:schemeClr val="accent1"/>
                </a:solidFill>
                <a:latin typeface="Arial" pitchFamily="34" charset="0"/>
                <a:ea typeface="ＭＳ Ｐゴシック" pitchFamily="34" charset="-128"/>
              </a:defRPr>
            </a:lvl1pPr>
            <a:lvl2pPr marL="742950" indent="-285750" eaLnBrk="0" hangingPunct="0">
              <a:defRPr sz="2600" b="1">
                <a:solidFill>
                  <a:schemeClr val="accent1"/>
                </a:solidFill>
                <a:latin typeface="Arial" pitchFamily="34" charset="0"/>
                <a:ea typeface="ＭＳ Ｐゴシック" pitchFamily="34" charset="-128"/>
              </a:defRPr>
            </a:lvl2pPr>
            <a:lvl3pPr marL="1143000" indent="-228600" eaLnBrk="0" hangingPunct="0">
              <a:defRPr sz="2600" b="1">
                <a:solidFill>
                  <a:schemeClr val="accent1"/>
                </a:solidFill>
                <a:latin typeface="Arial" pitchFamily="34" charset="0"/>
                <a:ea typeface="ＭＳ Ｐゴシック" pitchFamily="34" charset="-128"/>
              </a:defRPr>
            </a:lvl3pPr>
            <a:lvl4pPr marL="1600200" indent="-228600" eaLnBrk="0" hangingPunct="0">
              <a:defRPr sz="2600" b="1">
                <a:solidFill>
                  <a:schemeClr val="accent1"/>
                </a:solidFill>
                <a:latin typeface="Arial" pitchFamily="34" charset="0"/>
                <a:ea typeface="ＭＳ Ｐゴシック" pitchFamily="34" charset="-128"/>
              </a:defRPr>
            </a:lvl4pPr>
            <a:lvl5pPr marL="2057400" indent="-228600" eaLnBrk="0" hangingPunct="0">
              <a:defRPr sz="26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9pPr>
          </a:lstStyle>
          <a:p>
            <a:pPr eaLnBrk="1" hangingPunct="1"/>
            <a:r>
              <a:rPr lang="en-US" altLang="en-US" sz="2200" b="0"/>
              <a:t>Priority 1: </a:t>
            </a:r>
          </a:p>
          <a:p>
            <a:pPr eaLnBrk="1" hangingPunct="1">
              <a:buFont typeface="Arial" pitchFamily="34" charset="0"/>
              <a:buChar char="•"/>
            </a:pPr>
            <a:r>
              <a:rPr lang="en-US" altLang="en-US" sz="2200" b="0"/>
              <a:t>temperature</a:t>
            </a:r>
          </a:p>
          <a:p>
            <a:pPr eaLnBrk="1" hangingPunct="1">
              <a:buFont typeface="Arial" pitchFamily="34" charset="0"/>
              <a:buChar char="•"/>
            </a:pPr>
            <a:r>
              <a:rPr lang="en-US" altLang="en-US" sz="2200" b="0"/>
              <a:t>water vapor</a:t>
            </a:r>
          </a:p>
          <a:p>
            <a:pPr eaLnBrk="1" hangingPunct="1">
              <a:buFont typeface="Arial" pitchFamily="34" charset="0"/>
              <a:buChar char="•"/>
            </a:pPr>
            <a:r>
              <a:rPr lang="en-US" altLang="en-US" sz="2200" b="0"/>
              <a:t>pressure and wind</a:t>
            </a:r>
          </a:p>
          <a:p>
            <a:pPr eaLnBrk="1" hangingPunct="1"/>
            <a:endParaRPr lang="en-US" altLang="en-US" sz="2200" b="0"/>
          </a:p>
          <a:p>
            <a:pPr eaLnBrk="1" hangingPunct="1"/>
            <a:r>
              <a:rPr lang="en-US" altLang="en-US" sz="2200" b="0"/>
              <a:t>Priority 2: Ozone, …</a:t>
            </a:r>
          </a:p>
        </p:txBody>
      </p:sp>
      <p:pic>
        <p:nvPicPr>
          <p:cNvPr id="8"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0890"/>
          <a:stretch>
            <a:fillRect/>
          </a:stretch>
        </p:blipFill>
        <p:spPr bwMode="auto">
          <a:xfrm>
            <a:off x="6174317" y="3598864"/>
            <a:ext cx="6017683" cy="2911475"/>
          </a:xfrm>
          <a:prstGeom prst="rect">
            <a:avLst/>
          </a:prstGeom>
          <a:noFill/>
          <a:ln>
            <a:noFill/>
          </a:ln>
          <a:effectLst/>
          <a:extLst>
            <a:ext uri="{909E8E84-426E-40DD-AFC4-6F175D3DCCD1}">
              <a14:hiddenFill xmlns:a14="http://schemas.microsoft.com/office/drawing/2010/main">
                <a:blipFill dpi="0" rotWithShape="0">
                  <a:blip>
                    <a:clrChange>
                      <a:clrFrom>
                        <a:srgbClr val="FFFFFF"/>
                      </a:clrFrom>
                      <a:clrTo>
                        <a:srgbClr val="FFFFFF">
                          <a:alpha val="0"/>
                        </a:srgbClr>
                      </a:clrTo>
                    </a:clrChange>
                  </a:blip>
                  <a:srcRect b="1089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964236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umsplatzhalter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rgbClr val="003399"/>
                </a:solidFill>
                <a:latin typeface="Arial" charset="0"/>
                <a:ea typeface="ＭＳ Ｐゴシック" charset="0"/>
              </a:defRPr>
            </a:lvl1pPr>
            <a:lvl2pPr>
              <a:defRPr sz="2400">
                <a:solidFill>
                  <a:srgbClr val="003399"/>
                </a:solidFill>
                <a:latin typeface="Arial" charset="0"/>
                <a:ea typeface="ＭＳ Ｐゴシック" charset="0"/>
              </a:defRPr>
            </a:lvl2pPr>
            <a:lvl3pPr>
              <a:defRPr sz="2400">
                <a:solidFill>
                  <a:srgbClr val="003399"/>
                </a:solidFill>
                <a:latin typeface="Arial" charset="0"/>
                <a:ea typeface="ＭＳ Ｐゴシック" charset="0"/>
              </a:defRPr>
            </a:lvl3pPr>
            <a:lvl4pPr>
              <a:defRPr sz="2400">
                <a:solidFill>
                  <a:srgbClr val="003399"/>
                </a:solidFill>
                <a:latin typeface="Arial" charset="0"/>
                <a:ea typeface="ＭＳ Ｐゴシック" charset="0"/>
              </a:defRPr>
            </a:lvl4pPr>
            <a:lvl5pPr>
              <a:defRPr sz="2400">
                <a:solidFill>
                  <a:srgbClr val="003399"/>
                </a:solidFill>
                <a:latin typeface="Arial" charset="0"/>
                <a:ea typeface="ＭＳ Ｐゴシック" charset="0"/>
              </a:defRPr>
            </a:lvl5pPr>
            <a:lvl6pPr eaLnBrk="0" hangingPunct="0">
              <a:buFont typeface="Symbol" charset="0"/>
              <a:defRPr sz="2400">
                <a:solidFill>
                  <a:srgbClr val="003399"/>
                </a:solidFill>
                <a:latin typeface="Arial" charset="0"/>
                <a:ea typeface="ＭＳ Ｐゴシック" charset="0"/>
              </a:defRPr>
            </a:lvl6pPr>
            <a:lvl7pPr eaLnBrk="0" hangingPunct="0">
              <a:buFont typeface="Symbol" charset="0"/>
              <a:defRPr sz="2400">
                <a:solidFill>
                  <a:srgbClr val="003399"/>
                </a:solidFill>
                <a:latin typeface="Arial" charset="0"/>
                <a:ea typeface="ＭＳ Ｐゴシック" charset="0"/>
              </a:defRPr>
            </a:lvl7pPr>
            <a:lvl8pPr eaLnBrk="0" hangingPunct="0">
              <a:buFont typeface="Symbol" charset="0"/>
              <a:defRPr sz="2400">
                <a:solidFill>
                  <a:srgbClr val="003399"/>
                </a:solidFill>
                <a:latin typeface="Arial" charset="0"/>
                <a:ea typeface="ＭＳ Ｐゴシック" charset="0"/>
              </a:defRPr>
            </a:lvl8pPr>
            <a:lvl9pPr eaLnBrk="0" hangingPunct="0">
              <a:buFont typeface="Symbol" charset="0"/>
              <a:defRPr sz="2400">
                <a:solidFill>
                  <a:srgbClr val="003399"/>
                </a:solidFill>
                <a:latin typeface="Arial" charset="0"/>
                <a:ea typeface="ＭＳ Ｐゴシック" charset="0"/>
              </a:defRPr>
            </a:lvl9pPr>
          </a:lstStyle>
          <a:p>
            <a:pPr>
              <a:defRPr/>
            </a:pPr>
            <a:r>
              <a:rPr lang="en-US" sz="900" smtClean="0">
                <a:solidFill>
                  <a:srgbClr val="2C4B9B"/>
                </a:solidFill>
                <a:latin typeface="Verdana" charset="0"/>
              </a:rPr>
              <a:t>AOPC 5-9 March 2018 Darmstadt              www.gruan.org</a:t>
            </a:r>
            <a:endParaRPr lang="en-US" sz="900">
              <a:solidFill>
                <a:srgbClr val="2C4B9B"/>
              </a:solidFill>
              <a:latin typeface="Verdana" charset="0"/>
            </a:endParaRPr>
          </a:p>
        </p:txBody>
      </p:sp>
      <p:sp>
        <p:nvSpPr>
          <p:cNvPr id="8196" name="Rectangle 2"/>
          <p:cNvSpPr>
            <a:spLocks noGrp="1" noChangeArrowheads="1"/>
          </p:cNvSpPr>
          <p:nvPr>
            <p:ph type="title"/>
          </p:nvPr>
        </p:nvSpPr>
        <p:spPr/>
        <p:txBody>
          <a:bodyPr/>
          <a:lstStyle/>
          <a:p>
            <a:pPr eaLnBrk="1" hangingPunct="1">
              <a:defRPr/>
            </a:pPr>
            <a:r>
              <a:rPr lang="en-US" dirty="0" smtClean="0">
                <a:cs typeface="+mj-cs"/>
              </a:rPr>
              <a:t>GRUAN sites</a:t>
            </a:r>
            <a:endParaRPr lang="en-US" dirty="0">
              <a:cs typeface="+mj-cs"/>
            </a:endParaRPr>
          </a:p>
        </p:txBody>
      </p:sp>
      <p:sp>
        <p:nvSpPr>
          <p:cNvPr id="25603" name="Oval 2"/>
          <p:cNvSpPr>
            <a:spLocks noChangeAspect="1"/>
          </p:cNvSpPr>
          <p:nvPr/>
        </p:nvSpPr>
        <p:spPr bwMode="auto">
          <a:xfrm>
            <a:off x="6201834" y="2540001"/>
            <a:ext cx="71967" cy="539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600" b="1">
                <a:solidFill>
                  <a:schemeClr val="accent1"/>
                </a:solidFill>
                <a:latin typeface="Arial" pitchFamily="34" charset="0"/>
                <a:ea typeface="ＭＳ Ｐゴシック" pitchFamily="34" charset="-128"/>
              </a:defRPr>
            </a:lvl1pPr>
            <a:lvl2pPr marL="742950" indent="-285750" eaLnBrk="0" hangingPunct="0">
              <a:defRPr sz="2600" b="1">
                <a:solidFill>
                  <a:schemeClr val="accent1"/>
                </a:solidFill>
                <a:latin typeface="Arial" pitchFamily="34" charset="0"/>
                <a:ea typeface="ＭＳ Ｐゴシック" pitchFamily="34" charset="-128"/>
              </a:defRPr>
            </a:lvl2pPr>
            <a:lvl3pPr marL="1143000" indent="-228600" eaLnBrk="0" hangingPunct="0">
              <a:defRPr sz="2600" b="1">
                <a:solidFill>
                  <a:schemeClr val="accent1"/>
                </a:solidFill>
                <a:latin typeface="Arial" pitchFamily="34" charset="0"/>
                <a:ea typeface="ＭＳ Ｐゴシック" pitchFamily="34" charset="-128"/>
              </a:defRPr>
            </a:lvl3pPr>
            <a:lvl4pPr marL="1600200" indent="-228600" eaLnBrk="0" hangingPunct="0">
              <a:defRPr sz="2600" b="1">
                <a:solidFill>
                  <a:schemeClr val="accent1"/>
                </a:solidFill>
                <a:latin typeface="Arial" pitchFamily="34" charset="0"/>
                <a:ea typeface="ＭＳ Ｐゴシック" pitchFamily="34" charset="-128"/>
              </a:defRPr>
            </a:lvl4pPr>
            <a:lvl5pPr marL="2057400" indent="-228600" eaLnBrk="0" hangingPunct="0">
              <a:defRPr sz="26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9pPr>
          </a:lstStyle>
          <a:p>
            <a:pPr eaLnBrk="1" hangingPunct="1"/>
            <a:endParaRPr lang="en-US" altLang="en-US"/>
          </a:p>
        </p:txBody>
      </p:sp>
      <p:pic>
        <p:nvPicPr>
          <p:cNvPr id="25604" name="Picture 1" descr="GRUAN_map_20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8700"/>
            <a:ext cx="121920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289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GRUAN achievements</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altLang="en-US" dirty="0" smtClean="0">
                <a:latin typeface="Trebuchet MS" panose="020B0603020202020204" pitchFamily="34" charset="0"/>
                <a:ea typeface="ＭＳ Ｐゴシック" pitchFamily="34" charset="-128"/>
              </a:rPr>
              <a:t>GRUAN data product for </a:t>
            </a:r>
            <a:r>
              <a:rPr lang="en-US" altLang="en-US" dirty="0" err="1" smtClean="0">
                <a:latin typeface="Trebuchet MS" panose="020B0603020202020204" pitchFamily="34" charset="0"/>
                <a:ea typeface="ＭＳ Ｐゴシック" pitchFamily="34" charset="-128"/>
              </a:rPr>
              <a:t>Vaisala</a:t>
            </a:r>
            <a:r>
              <a:rPr lang="en-US" altLang="en-US" dirty="0" smtClean="0">
                <a:latin typeface="Trebuchet MS" panose="020B0603020202020204" pitchFamily="34" charset="0"/>
                <a:ea typeface="ＭＳ Ｐゴシック" pitchFamily="34" charset="-128"/>
              </a:rPr>
              <a:t> RS92 radiosonde</a:t>
            </a:r>
          </a:p>
          <a:p>
            <a:pPr>
              <a:buFont typeface="Arial" pitchFamily="34" charset="0"/>
              <a:buChar char="•"/>
            </a:pPr>
            <a:r>
              <a:rPr lang="en-US" altLang="en-US" dirty="0" smtClean="0">
                <a:latin typeface="Trebuchet MS" panose="020B0603020202020204" pitchFamily="34" charset="0"/>
                <a:ea typeface="ＭＳ Ｐゴシック" pitchFamily="34" charset="-128"/>
              </a:rPr>
              <a:t>Other radiosonde products are developed (Modem M10, </a:t>
            </a:r>
            <a:r>
              <a:rPr lang="en-US" altLang="en-US" dirty="0" err="1" smtClean="0">
                <a:latin typeface="Trebuchet MS" panose="020B0603020202020204" pitchFamily="34" charset="0"/>
                <a:ea typeface="ＭＳ Ｐゴシック" pitchFamily="34" charset="-128"/>
              </a:rPr>
              <a:t>Meisei</a:t>
            </a:r>
            <a:r>
              <a:rPr lang="en-US" altLang="en-US" dirty="0" smtClean="0">
                <a:latin typeface="Trebuchet MS" panose="020B0603020202020204" pitchFamily="34" charset="0"/>
                <a:ea typeface="ＭＳ Ｐゴシック" pitchFamily="34" charset="-128"/>
              </a:rPr>
              <a:t> RS11-G &amp; iMS-100, </a:t>
            </a:r>
            <a:r>
              <a:rPr lang="en-US" altLang="en-US" dirty="0" err="1" smtClean="0">
                <a:latin typeface="Trebuchet MS" panose="020B0603020202020204" pitchFamily="34" charset="0"/>
                <a:ea typeface="ＭＳ Ｐゴシック" pitchFamily="34" charset="-128"/>
              </a:rPr>
              <a:t>Meteolabor</a:t>
            </a:r>
            <a:r>
              <a:rPr lang="en-US" altLang="en-US" dirty="0" smtClean="0">
                <a:latin typeface="Trebuchet MS" panose="020B0603020202020204" pitchFamily="34" charset="0"/>
                <a:ea typeface="ＭＳ Ｐゴシック" pitchFamily="34" charset="-128"/>
              </a:rPr>
              <a:t> SRS C34/C50, RS41, Frost point hygrometer)</a:t>
            </a:r>
          </a:p>
          <a:p>
            <a:pPr>
              <a:buFont typeface="Arial" pitchFamily="34" charset="0"/>
              <a:buChar char="•"/>
            </a:pPr>
            <a:r>
              <a:rPr lang="en-US" altLang="en-US" dirty="0" smtClean="0">
                <a:latin typeface="Trebuchet MS" panose="020B0603020202020204" pitchFamily="34" charset="0"/>
                <a:ea typeface="ＭＳ Ｐゴシック" pitchFamily="34" charset="-128"/>
              </a:rPr>
              <a:t>Other products &amp; data streams:</a:t>
            </a:r>
          </a:p>
          <a:p>
            <a:pPr lvl="1">
              <a:buFont typeface="Arial" pitchFamily="34" charset="0"/>
              <a:buChar char="•"/>
            </a:pPr>
            <a:r>
              <a:rPr lang="en-US" altLang="en-US" sz="2800" dirty="0" smtClean="0">
                <a:latin typeface="Trebuchet MS" panose="020B0603020202020204" pitchFamily="34" charset="0"/>
                <a:ea typeface="ＭＳ Ｐゴシック" pitchFamily="34" charset="-128"/>
              </a:rPr>
              <a:t>GNSS total water vapor column</a:t>
            </a:r>
          </a:p>
          <a:p>
            <a:pPr lvl="1">
              <a:buFont typeface="Arial" pitchFamily="34" charset="0"/>
              <a:buChar char="•"/>
            </a:pPr>
            <a:r>
              <a:rPr lang="en-US" altLang="en-US" sz="2800" dirty="0" smtClean="0">
                <a:latin typeface="Trebuchet MS" panose="020B0603020202020204" pitchFamily="34" charset="0"/>
                <a:ea typeface="ＭＳ Ｐゴシック" pitchFamily="34" charset="-128"/>
              </a:rPr>
              <a:t>Lidar (T, U)</a:t>
            </a:r>
          </a:p>
          <a:p>
            <a:pPr lvl="1">
              <a:buFont typeface="Arial" pitchFamily="34" charset="0"/>
              <a:buChar char="•"/>
            </a:pPr>
            <a:r>
              <a:rPr lang="en-US" altLang="en-US" sz="2800" dirty="0" smtClean="0">
                <a:latin typeface="Trebuchet MS" panose="020B0603020202020204" pitchFamily="34" charset="0"/>
                <a:ea typeface="ＭＳ Ｐゴシック" pitchFamily="34" charset="-128"/>
              </a:rPr>
              <a:t>μ-wave radiometer (T, U)</a:t>
            </a:r>
          </a:p>
          <a:p>
            <a:pPr>
              <a:buFont typeface="Arial" pitchFamily="34" charset="0"/>
              <a:buChar char="•"/>
            </a:pPr>
            <a:r>
              <a:rPr lang="en-US" altLang="en-US" dirty="0" smtClean="0">
                <a:latin typeface="Trebuchet MS" panose="020B0603020202020204" pitchFamily="34" charset="0"/>
                <a:ea typeface="ＭＳ Ｐゴシック" pitchFamily="34" charset="-128"/>
              </a:rPr>
              <a:t>Archive with ~30,000 GRUAN-processed </a:t>
            </a:r>
            <a:r>
              <a:rPr lang="en-US" altLang="en-US" dirty="0" err="1" smtClean="0">
                <a:latin typeface="Trebuchet MS" panose="020B0603020202020204" pitchFamily="34" charset="0"/>
                <a:ea typeface="ＭＳ Ｐゴシック" pitchFamily="34" charset="-128"/>
              </a:rPr>
              <a:t>radiosounding</a:t>
            </a:r>
            <a:r>
              <a:rPr lang="en-US" altLang="en-US" dirty="0" smtClean="0">
                <a:latin typeface="Trebuchet MS" panose="020B0603020202020204" pitchFamily="34" charset="0"/>
                <a:ea typeface="ＭＳ Ｐゴシック" pitchFamily="34" charset="-128"/>
              </a:rPr>
              <a:t> profiles</a:t>
            </a:r>
          </a:p>
          <a:p>
            <a:pPr>
              <a:buFont typeface="Arial" pitchFamily="34" charset="0"/>
              <a:buChar char="•"/>
            </a:pPr>
            <a:r>
              <a:rPr lang="en-US" altLang="en-US" dirty="0" smtClean="0">
                <a:latin typeface="Trebuchet MS" panose="020B0603020202020204" pitchFamily="34" charset="0"/>
                <a:ea typeface="ＭＳ Ｐゴシック" pitchFamily="34" charset="-128"/>
              </a:rPr>
              <a:t>&gt; 35 GRUAN-related publications </a:t>
            </a:r>
          </a:p>
          <a:p>
            <a:pPr>
              <a:buFont typeface="Arial" pitchFamily="34" charset="0"/>
              <a:buChar char="•"/>
            </a:pPr>
            <a:r>
              <a:rPr lang="en-US" altLang="en-US" dirty="0" smtClean="0">
                <a:latin typeface="Trebuchet MS" panose="020B0603020202020204" pitchFamily="34" charset="0"/>
                <a:ea typeface="ＭＳ Ｐゴシック" pitchFamily="34" charset="-128"/>
              </a:rPr>
              <a:t>GRUAN data widely applied</a:t>
            </a:r>
          </a:p>
        </p:txBody>
      </p:sp>
      <p:sp>
        <p:nvSpPr>
          <p:cNvPr id="5" name="Date Placeholder 4"/>
          <p:cNvSpPr>
            <a:spLocks noGrp="1"/>
          </p:cNvSpPr>
          <p:nvPr>
            <p:ph type="dt" sz="quarter" idx="10"/>
          </p:nvPr>
        </p:nvSpPr>
        <p:spPr>
          <a:noFill/>
        </p:spPr>
        <p:txBody>
          <a:bodyPr/>
          <a:lstStyle>
            <a:lvl1pPr eaLnBrk="0" hangingPunct="0">
              <a:defRPr sz="2600" b="1">
                <a:solidFill>
                  <a:schemeClr val="accent1"/>
                </a:solidFill>
                <a:latin typeface="Arial" pitchFamily="34" charset="0"/>
                <a:ea typeface="ＭＳ Ｐゴシック" pitchFamily="34" charset="-128"/>
              </a:defRPr>
            </a:lvl1pPr>
            <a:lvl2pPr marL="742950" indent="-285750" eaLnBrk="0" hangingPunct="0">
              <a:defRPr sz="2600" b="1">
                <a:solidFill>
                  <a:schemeClr val="accent1"/>
                </a:solidFill>
                <a:latin typeface="Arial" pitchFamily="34" charset="0"/>
                <a:ea typeface="ＭＳ Ｐゴシック" pitchFamily="34" charset="-128"/>
              </a:defRPr>
            </a:lvl2pPr>
            <a:lvl3pPr marL="1143000" indent="-228600" eaLnBrk="0" hangingPunct="0">
              <a:defRPr sz="2600" b="1">
                <a:solidFill>
                  <a:schemeClr val="accent1"/>
                </a:solidFill>
                <a:latin typeface="Arial" pitchFamily="34" charset="0"/>
                <a:ea typeface="ＭＳ Ｐゴシック" pitchFamily="34" charset="-128"/>
              </a:defRPr>
            </a:lvl3pPr>
            <a:lvl4pPr marL="1600200" indent="-228600" eaLnBrk="0" hangingPunct="0">
              <a:defRPr sz="2600" b="1">
                <a:solidFill>
                  <a:schemeClr val="accent1"/>
                </a:solidFill>
                <a:latin typeface="Arial" pitchFamily="34" charset="0"/>
                <a:ea typeface="ＭＳ Ｐゴシック" pitchFamily="34" charset="-128"/>
              </a:defRPr>
            </a:lvl4pPr>
            <a:lvl5pPr marL="2057400" indent="-228600" eaLnBrk="0" hangingPunct="0">
              <a:defRPr sz="26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9pPr>
          </a:lstStyle>
          <a:p>
            <a:pPr eaLnBrk="1" hangingPunct="1"/>
            <a:r>
              <a:rPr lang="en-US" altLang="en-US" sz="900">
                <a:solidFill>
                  <a:srgbClr val="2C4B9B"/>
                </a:solidFill>
                <a:latin typeface="Verdana" pitchFamily="34" charset="0"/>
              </a:rPr>
              <a:t>AOPC 5-9 March 2018 Darmstadt              www.gruan.org</a:t>
            </a:r>
            <a:endParaRPr lang="en-GB" altLang="en-US" sz="900">
              <a:solidFill>
                <a:srgbClr val="2C4B9B"/>
              </a:solidFill>
              <a:latin typeface="Verdana" pitchFamily="34" charset="0"/>
            </a:endParaRPr>
          </a:p>
        </p:txBody>
      </p:sp>
    </p:spTree>
    <p:extLst>
      <p:ext uri="{BB962C8B-B14F-4D97-AF65-F5344CB8AC3E}">
        <p14:creationId xmlns:p14="http://schemas.microsoft.com/office/powerpoint/2010/main" val="34353586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Problems</a:t>
            </a:r>
            <a:endParaRPr lang="en-US" dirty="0"/>
          </a:p>
        </p:txBody>
      </p:sp>
      <p:sp>
        <p:nvSpPr>
          <p:cNvPr id="3" name="Content Placeholder 2"/>
          <p:cNvSpPr>
            <a:spLocks noGrp="1"/>
          </p:cNvSpPr>
          <p:nvPr>
            <p:ph idx="1"/>
          </p:nvPr>
        </p:nvSpPr>
        <p:spPr>
          <a:xfrm>
            <a:off x="838199" y="1162594"/>
            <a:ext cx="11096297" cy="5014369"/>
          </a:xfrm>
        </p:spPr>
        <p:txBody>
          <a:bodyPr>
            <a:noAutofit/>
          </a:bodyPr>
          <a:lstStyle/>
          <a:p>
            <a:pPr>
              <a:lnSpc>
                <a:spcPts val="3600"/>
              </a:lnSpc>
              <a:buFont typeface="Arial"/>
              <a:buChar char="•"/>
              <a:defRPr/>
            </a:pPr>
            <a:r>
              <a:rPr lang="en-US" sz="3200" dirty="0" smtClean="0">
                <a:latin typeface="Trebuchet MS" panose="020B0603020202020204" pitchFamily="34" charset="0"/>
              </a:rPr>
              <a:t>Need for GRUAN sites in Africa, S. America, central Asia</a:t>
            </a:r>
          </a:p>
          <a:p>
            <a:pPr>
              <a:lnSpc>
                <a:spcPts val="3600"/>
              </a:lnSpc>
              <a:buFont typeface="Arial"/>
              <a:buChar char="•"/>
              <a:defRPr/>
            </a:pPr>
            <a:r>
              <a:rPr lang="en-US" sz="3200" dirty="0" smtClean="0">
                <a:latin typeface="Trebuchet MS" panose="020B0603020202020204" pitchFamily="34" charset="0"/>
              </a:rPr>
              <a:t>Impending ban on R23 cryogen </a:t>
            </a:r>
          </a:p>
          <a:p>
            <a:pPr>
              <a:lnSpc>
                <a:spcPts val="3600"/>
              </a:lnSpc>
              <a:buFont typeface="Arial"/>
              <a:buChar char="•"/>
              <a:defRPr/>
            </a:pPr>
            <a:r>
              <a:rPr lang="en-US" sz="3200" dirty="0" smtClean="0">
                <a:latin typeface="Trebuchet MS" panose="020B0603020202020204" pitchFamily="34" charset="0"/>
              </a:rPr>
              <a:t>Vacant co-chair </a:t>
            </a:r>
          </a:p>
          <a:p>
            <a:pPr>
              <a:lnSpc>
                <a:spcPts val="3600"/>
              </a:lnSpc>
              <a:buFont typeface="Arial"/>
              <a:buChar char="•"/>
              <a:defRPr/>
            </a:pPr>
            <a:r>
              <a:rPr lang="en-US" sz="3200" dirty="0" smtClean="0">
                <a:latin typeface="Trebuchet MS" panose="020B0603020202020204" pitchFamily="34" charset="0"/>
              </a:rPr>
              <a:t>Limited resources at Lead Centre </a:t>
            </a:r>
          </a:p>
          <a:p>
            <a:pPr lvl="1">
              <a:lnSpc>
                <a:spcPts val="3600"/>
              </a:lnSpc>
              <a:buFont typeface="Arial"/>
              <a:buChar char="•"/>
              <a:defRPr/>
            </a:pPr>
            <a:r>
              <a:rPr lang="en-US" sz="3200" dirty="0" smtClean="0">
                <a:latin typeface="Trebuchet MS" panose="020B0603020202020204" pitchFamily="34" charset="0"/>
              </a:rPr>
              <a:t>Embedded in In-situ sounding group </a:t>
            </a:r>
          </a:p>
          <a:p>
            <a:pPr lvl="1">
              <a:lnSpc>
                <a:spcPts val="3600"/>
              </a:lnSpc>
              <a:buFont typeface="Arial"/>
              <a:buChar char="•"/>
              <a:defRPr/>
            </a:pPr>
            <a:r>
              <a:rPr lang="en-US" sz="3200" dirty="0" smtClean="0">
                <a:latin typeface="Trebuchet MS" panose="020B0603020202020204" pitchFamily="34" charset="0"/>
              </a:rPr>
              <a:t>Divide time between DWD and GRUAN matters</a:t>
            </a:r>
          </a:p>
          <a:p>
            <a:pPr lvl="1">
              <a:lnSpc>
                <a:spcPts val="3600"/>
              </a:lnSpc>
              <a:buFont typeface="Arial"/>
              <a:buChar char="•"/>
              <a:defRPr/>
            </a:pPr>
            <a:r>
              <a:rPr lang="en-US" sz="3200" dirty="0" smtClean="0">
                <a:latin typeface="Trebuchet MS" panose="020B0603020202020204" pitchFamily="34" charset="0"/>
              </a:rPr>
              <a:t>Many tasks/action items reside with LC</a:t>
            </a:r>
          </a:p>
          <a:p>
            <a:pPr lvl="1">
              <a:lnSpc>
                <a:spcPts val="3600"/>
              </a:lnSpc>
              <a:buFont typeface="Arial"/>
              <a:buChar char="•"/>
              <a:defRPr/>
            </a:pPr>
            <a:r>
              <a:rPr lang="en-US" sz="3200" dirty="0" smtClean="0">
                <a:latin typeface="Trebuchet MS" panose="020B0603020202020204" pitchFamily="34" charset="0"/>
              </a:rPr>
              <a:t>Delays/backlog</a:t>
            </a:r>
          </a:p>
          <a:p>
            <a:pPr>
              <a:lnSpc>
                <a:spcPts val="3600"/>
              </a:lnSpc>
              <a:buFont typeface="Arial"/>
              <a:buChar char="•"/>
              <a:defRPr/>
            </a:pPr>
            <a:r>
              <a:rPr lang="en-US" sz="3200" dirty="0" smtClean="0">
                <a:latin typeface="Trebuchet MS" panose="020B0603020202020204" pitchFamily="34" charset="0"/>
              </a:rPr>
              <a:t>Potentially more support from GCOS Sec in the future	</a:t>
            </a:r>
            <a:endParaRPr lang="en-US" sz="3200" dirty="0">
              <a:latin typeface="Trebuchet MS" panose="020B0603020202020204" pitchFamily="34" charset="0"/>
            </a:endParaRPr>
          </a:p>
        </p:txBody>
      </p:sp>
      <p:sp>
        <p:nvSpPr>
          <p:cNvPr id="4" name="Date Placeholder 3"/>
          <p:cNvSpPr>
            <a:spLocks noGrp="1"/>
          </p:cNvSpPr>
          <p:nvPr>
            <p:ph type="dt" sz="quarter" idx="10"/>
          </p:nvPr>
        </p:nvSpPr>
        <p:spPr>
          <a:noFill/>
        </p:spPr>
        <p:txBody>
          <a:bodyPr/>
          <a:lstStyle>
            <a:lvl1pPr eaLnBrk="0" hangingPunct="0">
              <a:defRPr sz="2600" b="1">
                <a:solidFill>
                  <a:schemeClr val="accent1"/>
                </a:solidFill>
                <a:latin typeface="Arial" pitchFamily="34" charset="0"/>
                <a:ea typeface="ＭＳ Ｐゴシック" pitchFamily="34" charset="-128"/>
              </a:defRPr>
            </a:lvl1pPr>
            <a:lvl2pPr marL="742950" indent="-285750" eaLnBrk="0" hangingPunct="0">
              <a:defRPr sz="2600" b="1">
                <a:solidFill>
                  <a:schemeClr val="accent1"/>
                </a:solidFill>
                <a:latin typeface="Arial" pitchFamily="34" charset="0"/>
                <a:ea typeface="ＭＳ Ｐゴシック" pitchFamily="34" charset="-128"/>
              </a:defRPr>
            </a:lvl2pPr>
            <a:lvl3pPr marL="1143000" indent="-228600" eaLnBrk="0" hangingPunct="0">
              <a:defRPr sz="2600" b="1">
                <a:solidFill>
                  <a:schemeClr val="accent1"/>
                </a:solidFill>
                <a:latin typeface="Arial" pitchFamily="34" charset="0"/>
                <a:ea typeface="ＭＳ Ｐゴシック" pitchFamily="34" charset="-128"/>
              </a:defRPr>
            </a:lvl3pPr>
            <a:lvl4pPr marL="1600200" indent="-228600" eaLnBrk="0" hangingPunct="0">
              <a:defRPr sz="2600" b="1">
                <a:solidFill>
                  <a:schemeClr val="accent1"/>
                </a:solidFill>
                <a:latin typeface="Arial" pitchFamily="34" charset="0"/>
                <a:ea typeface="ＭＳ Ｐゴシック" pitchFamily="34" charset="-128"/>
              </a:defRPr>
            </a:lvl4pPr>
            <a:lvl5pPr marL="2057400" indent="-228600" eaLnBrk="0" hangingPunct="0">
              <a:defRPr sz="2600" b="1">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600" b="1">
                <a:solidFill>
                  <a:schemeClr val="accent1"/>
                </a:solidFill>
                <a:latin typeface="Arial" pitchFamily="34" charset="0"/>
                <a:ea typeface="ＭＳ Ｐゴシック" pitchFamily="34" charset="-128"/>
              </a:defRPr>
            </a:lvl9pPr>
          </a:lstStyle>
          <a:p>
            <a:pPr eaLnBrk="1" hangingPunct="1"/>
            <a:r>
              <a:rPr lang="en-US" altLang="en-US" sz="900">
                <a:solidFill>
                  <a:srgbClr val="2C4B9B"/>
                </a:solidFill>
                <a:latin typeface="Verdana" pitchFamily="34" charset="0"/>
              </a:rPr>
              <a:t>AOPC 5-9 March 2018 Darmstadt              www.gruan.org</a:t>
            </a:r>
            <a:endParaRPr lang="de-DE" altLang="en-US" sz="900">
              <a:solidFill>
                <a:srgbClr val="2C4B9B"/>
              </a:solidFill>
              <a:latin typeface="Verdana" pitchFamily="34" charset="0"/>
            </a:endParaRPr>
          </a:p>
        </p:txBody>
      </p:sp>
    </p:spTree>
    <p:extLst>
      <p:ext uri="{BB962C8B-B14F-4D97-AF65-F5344CB8AC3E}">
        <p14:creationId xmlns:p14="http://schemas.microsoft.com/office/powerpoint/2010/main" val="2145573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smtClean="0">
                <a:solidFill>
                  <a:srgbClr val="FFFFFF"/>
                </a:solidFill>
                <a:latin typeface="Trebuchet MS" panose="020B0603020202020204" pitchFamily="34" charset="0"/>
              </a:rPr>
              <a:t>Lightning: new ECV</a:t>
            </a:r>
            <a:endParaRPr lang="en-GB" dirty="0">
              <a:solidFill>
                <a:srgbClr val="FFFFFF"/>
              </a:solidFill>
              <a:latin typeface="Trebuchet MS" panose="020B0603020202020204" pitchFamily="34" charset="0"/>
            </a:endParaRPr>
          </a:p>
        </p:txBody>
      </p:sp>
      <p:sp>
        <p:nvSpPr>
          <p:cNvPr id="6" name="Rectangle 5"/>
          <p:cNvSpPr/>
          <p:nvPr/>
        </p:nvSpPr>
        <p:spPr>
          <a:xfrm>
            <a:off x="970896" y="895009"/>
            <a:ext cx="10995132" cy="5632311"/>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smtClean="0">
                <a:latin typeface="Trebuchet MS" panose="020B0603020202020204" pitchFamily="34" charset="0"/>
              </a:rPr>
              <a:t>Measurements of lightning, both in situ and from space increased</a:t>
            </a:r>
          </a:p>
          <a:p>
            <a:pPr marL="342900" indent="-342900">
              <a:lnSpc>
                <a:spcPct val="150000"/>
              </a:lnSpc>
              <a:buFont typeface="Arial" panose="020B0604020202020204" pitchFamily="34" charset="0"/>
              <a:buChar char="•"/>
            </a:pPr>
            <a:r>
              <a:rPr lang="en-US" sz="2400" dirty="0" smtClean="0">
                <a:latin typeface="Trebuchet MS" panose="020B0603020202020204" pitchFamily="34" charset="0"/>
              </a:rPr>
              <a:t>Estimations of annual casualties range from 6000 to 24,000 casualties and a ten-fold number is injured</a:t>
            </a:r>
          </a:p>
          <a:p>
            <a:pPr marL="342900" indent="-342900">
              <a:lnSpc>
                <a:spcPct val="150000"/>
              </a:lnSpc>
              <a:buFont typeface="Arial" panose="020B0604020202020204" pitchFamily="34" charset="0"/>
              <a:buChar char="•"/>
            </a:pPr>
            <a:r>
              <a:rPr lang="en-US" sz="2400" dirty="0" smtClean="0">
                <a:latin typeface="Trebuchet MS" panose="020B0603020202020204" pitchFamily="34" charset="0"/>
              </a:rPr>
              <a:t>Substantial loss and damage (electrical infrastructure, wildfires, etc., estimates for US &gt; 6 billion USD/a)</a:t>
            </a:r>
          </a:p>
          <a:p>
            <a:pPr marL="342900" indent="-342900">
              <a:lnSpc>
                <a:spcPct val="150000"/>
              </a:lnSpc>
              <a:buFont typeface="Arial" panose="020B0604020202020204" pitchFamily="34" charset="0"/>
              <a:buChar char="•"/>
            </a:pPr>
            <a:r>
              <a:rPr lang="en-US" sz="2400" dirty="0" smtClean="0">
                <a:latin typeface="Trebuchet MS" panose="020B0603020202020204" pitchFamily="34" charset="0"/>
              </a:rPr>
              <a:t>Lightning proxy for strong convection and severe storms</a:t>
            </a:r>
          </a:p>
          <a:p>
            <a:pPr marL="342900" indent="-342900">
              <a:lnSpc>
                <a:spcPct val="150000"/>
              </a:lnSpc>
              <a:buFont typeface="Arial" panose="020B0604020202020204" pitchFamily="34" charset="0"/>
              <a:buChar char="•"/>
            </a:pPr>
            <a:r>
              <a:rPr lang="en-US" sz="2400" dirty="0" smtClean="0">
                <a:latin typeface="Trebuchet MS" panose="020B0603020202020204" pitchFamily="34" charset="0"/>
              </a:rPr>
              <a:t>Global warming-&gt; more humidity and convection-&gt; more storms and lightning, but not proven </a:t>
            </a:r>
          </a:p>
          <a:p>
            <a:pPr marL="342900" indent="-342900">
              <a:lnSpc>
                <a:spcPct val="150000"/>
              </a:lnSpc>
              <a:buFont typeface="Arial" panose="020B0604020202020204" pitchFamily="34" charset="0"/>
              <a:buChar char="•"/>
            </a:pPr>
            <a:r>
              <a:rPr lang="en-US" sz="2400" dirty="0" smtClean="0">
                <a:latin typeface="Trebuchet MS" panose="020B0603020202020204" pitchFamily="34" charset="0"/>
              </a:rPr>
              <a:t>Lightning potentially positive feedback for climate change: NO</a:t>
            </a:r>
            <a:r>
              <a:rPr lang="en-US" sz="2400" baseline="-25000" dirty="0" smtClean="0">
                <a:latin typeface="Trebuchet MS" panose="020B0603020202020204" pitchFamily="34" charset="0"/>
              </a:rPr>
              <a:t>X </a:t>
            </a:r>
            <a:r>
              <a:rPr lang="en-US" sz="2400" dirty="0" smtClean="0">
                <a:latin typeface="Trebuchet MS" panose="020B0603020202020204" pitchFamily="34" charset="0"/>
              </a:rPr>
              <a:t>produced by lightning -&gt; precursors for O</a:t>
            </a:r>
            <a:r>
              <a:rPr lang="en-US" sz="2400" baseline="-25000" dirty="0" smtClean="0">
                <a:latin typeface="Trebuchet MS" panose="020B0603020202020204" pitchFamily="34" charset="0"/>
              </a:rPr>
              <a:t>3</a:t>
            </a:r>
            <a:r>
              <a:rPr lang="en-US" sz="2400" dirty="0" smtClean="0">
                <a:latin typeface="Trebuchet MS" panose="020B0603020202020204" pitchFamily="34" charset="0"/>
              </a:rPr>
              <a:t> , strong GHG</a:t>
            </a:r>
            <a:endParaRPr lang="en-US" sz="2400" dirty="0">
              <a:latin typeface="Trebuchet MS" panose="020B0603020202020204" pitchFamily="34" charset="0"/>
            </a:endParaRPr>
          </a:p>
        </p:txBody>
      </p:sp>
    </p:spTree>
    <p:extLst>
      <p:ext uri="{BB962C8B-B14F-4D97-AF65-F5344CB8AC3E}">
        <p14:creationId xmlns:p14="http://schemas.microsoft.com/office/powerpoint/2010/main" val="22009431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smtClean="0">
                <a:solidFill>
                  <a:srgbClr val="FFFFFF"/>
                </a:solidFill>
                <a:latin typeface="Trebuchet MS" panose="020B0603020202020204" pitchFamily="34" charset="0"/>
              </a:rPr>
              <a:t>Lightning</a:t>
            </a:r>
            <a:endParaRPr lang="en-GB" dirty="0">
              <a:solidFill>
                <a:srgbClr val="FFFFFF"/>
              </a:solidFill>
              <a:latin typeface="Trebuchet MS" panose="020B0603020202020204" pitchFamily="34" charset="0"/>
            </a:endParaRPr>
          </a:p>
        </p:txBody>
      </p:sp>
      <p:sp>
        <p:nvSpPr>
          <p:cNvPr id="7" name="Rectangle 6"/>
          <p:cNvSpPr/>
          <p:nvPr/>
        </p:nvSpPr>
        <p:spPr>
          <a:xfrm>
            <a:off x="843768" y="937182"/>
            <a:ext cx="2190536" cy="461665"/>
          </a:xfrm>
          <a:prstGeom prst="rect">
            <a:avLst/>
          </a:prstGeom>
        </p:spPr>
        <p:txBody>
          <a:bodyPr wrap="none">
            <a:spAutoFit/>
          </a:bodyPr>
          <a:lstStyle/>
          <a:p>
            <a:r>
              <a:rPr lang="en-US" sz="2400" b="1" dirty="0" smtClean="0">
                <a:latin typeface="Trebuchet MS" panose="020B0603020202020204" pitchFamily="34" charset="0"/>
              </a:rPr>
              <a:t>IP Action A29:</a:t>
            </a:r>
            <a:endParaRPr lang="en-US" sz="2400" b="1" dirty="0">
              <a:latin typeface="Trebuchet MS" panose="020B0603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361176"/>
              </p:ext>
            </p:extLst>
          </p:nvPr>
        </p:nvGraphicFramePr>
        <p:xfrm>
          <a:off x="1452553" y="1504943"/>
          <a:ext cx="9094944" cy="4247255"/>
        </p:xfrm>
        <a:graphic>
          <a:graphicData uri="http://schemas.openxmlformats.org/drawingml/2006/table">
            <a:tbl>
              <a:tblPr firstRow="1" firstCol="1" bandRow="1">
                <a:tableStyleId>{5C22544A-7EE6-4342-B048-85BDC9FD1C3A}</a:tableStyleId>
              </a:tblPr>
              <a:tblGrid>
                <a:gridCol w="1589796"/>
                <a:gridCol w="7505148"/>
              </a:tblGrid>
              <a:tr h="1415752">
                <a:tc>
                  <a:txBody>
                    <a:bodyPr/>
                    <a:lstStyle/>
                    <a:p>
                      <a:pPr algn="ctr">
                        <a:lnSpc>
                          <a:spcPct val="115000"/>
                        </a:lnSpc>
                        <a:spcAft>
                          <a:spcPts val="300"/>
                        </a:spcAft>
                      </a:pPr>
                      <a:r>
                        <a:rPr lang="en-US" sz="1600" dirty="0">
                          <a:effectLst/>
                          <a:latin typeface="Trebuchet MS" panose="020B0603020202020204" pitchFamily="34" charset="0"/>
                        </a:rPr>
                        <a:t>Action</a:t>
                      </a:r>
                      <a:endParaRPr lang="en-US" sz="2400" dirty="0">
                        <a:solidFill>
                          <a:srgbClr val="000000"/>
                        </a:solidFill>
                        <a:effectLst/>
                        <a:latin typeface="Trebuchet MS" panose="020B0603020202020204" pitchFamily="34" charset="0"/>
                        <a:ea typeface="SimSun"/>
                        <a:cs typeface="Times New Roman"/>
                      </a:endParaRPr>
                    </a:p>
                  </a:txBody>
                  <a:tcPr marL="68580" marR="68580" marT="0" marB="0" anchor="ctr"/>
                </a:tc>
                <a:tc>
                  <a:txBody>
                    <a:bodyPr/>
                    <a:lstStyle/>
                    <a:p>
                      <a:pPr algn="l">
                        <a:lnSpc>
                          <a:spcPct val="115000"/>
                        </a:lnSpc>
                        <a:spcAft>
                          <a:spcPts val="300"/>
                        </a:spcAft>
                      </a:pPr>
                      <a:r>
                        <a:rPr lang="en-US" sz="1600" dirty="0">
                          <a:effectLst/>
                          <a:latin typeface="Trebuchet MS" panose="020B0603020202020204" pitchFamily="34" charset="0"/>
                        </a:rPr>
                        <a:t>To define the requirement for lightning measurements, including data exchange, for climate monitoring and to encourage space agencies and operators of ground-based systems to provide global coverage and reprocessing of existing datasets</a:t>
                      </a:r>
                      <a:endParaRPr lang="en-US" sz="2400" dirty="0">
                        <a:solidFill>
                          <a:srgbClr val="000000"/>
                        </a:solidFill>
                        <a:effectLst/>
                        <a:latin typeface="Trebuchet MS" panose="020B0603020202020204" pitchFamily="34" charset="0"/>
                        <a:ea typeface="SimSun"/>
                        <a:cs typeface="Times New Roman"/>
                      </a:endParaRPr>
                    </a:p>
                  </a:txBody>
                  <a:tcPr marL="68580" marR="68580" marT="0" marB="0" anchor="ctr"/>
                </a:tc>
              </a:tr>
              <a:tr h="471917">
                <a:tc>
                  <a:txBody>
                    <a:bodyPr/>
                    <a:lstStyle/>
                    <a:p>
                      <a:pPr algn="ctr">
                        <a:lnSpc>
                          <a:spcPct val="115000"/>
                        </a:lnSpc>
                        <a:spcAft>
                          <a:spcPts val="300"/>
                        </a:spcAft>
                      </a:pPr>
                      <a:r>
                        <a:rPr lang="en-US" sz="1600" dirty="0">
                          <a:effectLst/>
                          <a:latin typeface="Trebuchet MS" panose="020B0603020202020204" pitchFamily="34" charset="0"/>
                        </a:rPr>
                        <a:t>Benefit</a:t>
                      </a:r>
                      <a:endParaRPr lang="en-US" sz="2400" dirty="0">
                        <a:solidFill>
                          <a:srgbClr val="000000"/>
                        </a:solidFill>
                        <a:effectLst/>
                        <a:latin typeface="Trebuchet MS" panose="020B0603020202020204" pitchFamily="34" charset="0"/>
                        <a:ea typeface="SimSun"/>
                        <a:cs typeface="Times New Roman"/>
                      </a:endParaRPr>
                    </a:p>
                  </a:txBody>
                  <a:tcPr marL="68580" marR="68580" marT="0" marB="0" anchor="ctr"/>
                </a:tc>
                <a:tc>
                  <a:txBody>
                    <a:bodyPr/>
                    <a:lstStyle/>
                    <a:p>
                      <a:pPr algn="l">
                        <a:lnSpc>
                          <a:spcPct val="115000"/>
                        </a:lnSpc>
                        <a:spcAft>
                          <a:spcPts val="300"/>
                        </a:spcAft>
                      </a:pPr>
                      <a:r>
                        <a:rPr lang="en-US" sz="1600">
                          <a:effectLst/>
                          <a:latin typeface="Trebuchet MS" panose="020B0603020202020204" pitchFamily="34" charset="0"/>
                        </a:rPr>
                        <a:t>Ability to monitor trends in severe storms</a:t>
                      </a:r>
                      <a:endParaRPr lang="en-US" sz="2400">
                        <a:solidFill>
                          <a:srgbClr val="000000"/>
                        </a:solidFill>
                        <a:effectLst/>
                        <a:latin typeface="Trebuchet MS" panose="020B0603020202020204" pitchFamily="34" charset="0"/>
                        <a:ea typeface="SimSun"/>
                        <a:cs typeface="Times New Roman"/>
                      </a:endParaRPr>
                    </a:p>
                  </a:txBody>
                  <a:tcPr marL="68580" marR="68580" marT="0" marB="0" anchor="ctr"/>
                </a:tc>
              </a:tr>
              <a:tr h="471917">
                <a:tc>
                  <a:txBody>
                    <a:bodyPr/>
                    <a:lstStyle/>
                    <a:p>
                      <a:pPr algn="ctr">
                        <a:lnSpc>
                          <a:spcPct val="115000"/>
                        </a:lnSpc>
                        <a:spcAft>
                          <a:spcPts val="300"/>
                        </a:spcAft>
                      </a:pPr>
                      <a:r>
                        <a:rPr lang="en-US" sz="1600">
                          <a:effectLst/>
                          <a:latin typeface="Trebuchet MS" panose="020B0603020202020204" pitchFamily="34" charset="0"/>
                        </a:rPr>
                        <a:t>Who</a:t>
                      </a:r>
                      <a:endParaRPr lang="en-US" sz="2400">
                        <a:solidFill>
                          <a:srgbClr val="000000"/>
                        </a:solidFill>
                        <a:effectLst/>
                        <a:latin typeface="Trebuchet MS" panose="020B0603020202020204" pitchFamily="34" charset="0"/>
                        <a:ea typeface="SimSun"/>
                        <a:cs typeface="Times New Roman"/>
                      </a:endParaRPr>
                    </a:p>
                  </a:txBody>
                  <a:tcPr marL="68580" marR="68580" marT="0" marB="0" anchor="ctr"/>
                </a:tc>
                <a:tc>
                  <a:txBody>
                    <a:bodyPr/>
                    <a:lstStyle/>
                    <a:p>
                      <a:pPr algn="l">
                        <a:lnSpc>
                          <a:spcPct val="115000"/>
                        </a:lnSpc>
                        <a:spcAft>
                          <a:spcPts val="300"/>
                        </a:spcAft>
                      </a:pPr>
                      <a:r>
                        <a:rPr lang="en-US" sz="1600" dirty="0">
                          <a:effectLst/>
                          <a:latin typeface="Trebuchet MS" panose="020B0603020202020204" pitchFamily="34" charset="0"/>
                        </a:rPr>
                        <a:t>GCOS AOPC and space agencies</a:t>
                      </a:r>
                      <a:endParaRPr lang="en-US" sz="2400" dirty="0">
                        <a:solidFill>
                          <a:srgbClr val="000000"/>
                        </a:solidFill>
                        <a:effectLst/>
                        <a:latin typeface="Trebuchet MS" panose="020B0603020202020204" pitchFamily="34" charset="0"/>
                        <a:ea typeface="SimSun"/>
                        <a:cs typeface="Times New Roman"/>
                      </a:endParaRPr>
                    </a:p>
                  </a:txBody>
                  <a:tcPr marL="68580" marR="68580" marT="0" marB="0" anchor="ctr"/>
                </a:tc>
              </a:tr>
              <a:tr h="471917">
                <a:tc>
                  <a:txBody>
                    <a:bodyPr/>
                    <a:lstStyle/>
                    <a:p>
                      <a:pPr algn="ctr">
                        <a:lnSpc>
                          <a:spcPct val="115000"/>
                        </a:lnSpc>
                        <a:spcAft>
                          <a:spcPts val="300"/>
                        </a:spcAft>
                      </a:pPr>
                      <a:r>
                        <a:rPr lang="en-US" sz="1600">
                          <a:effectLst/>
                          <a:latin typeface="Trebuchet MS" panose="020B0603020202020204" pitchFamily="34" charset="0"/>
                        </a:rPr>
                        <a:t>Time frame</a:t>
                      </a:r>
                      <a:endParaRPr lang="en-US" sz="2400">
                        <a:solidFill>
                          <a:srgbClr val="000000"/>
                        </a:solidFill>
                        <a:effectLst/>
                        <a:latin typeface="Trebuchet MS" panose="020B0603020202020204" pitchFamily="34" charset="0"/>
                        <a:ea typeface="SimSun"/>
                        <a:cs typeface="Times New Roman"/>
                      </a:endParaRPr>
                    </a:p>
                  </a:txBody>
                  <a:tcPr marL="68580" marR="68580" marT="0" marB="0" anchor="ctr"/>
                </a:tc>
                <a:tc>
                  <a:txBody>
                    <a:bodyPr/>
                    <a:lstStyle/>
                    <a:p>
                      <a:pPr algn="l">
                        <a:lnSpc>
                          <a:spcPct val="115000"/>
                        </a:lnSpc>
                        <a:spcAft>
                          <a:spcPts val="300"/>
                        </a:spcAft>
                      </a:pPr>
                      <a:r>
                        <a:rPr lang="en-US" sz="1600">
                          <a:effectLst/>
                          <a:latin typeface="Trebuchet MS" panose="020B0603020202020204" pitchFamily="34" charset="0"/>
                        </a:rPr>
                        <a:t>Requirements to be defined by 2017</a:t>
                      </a:r>
                      <a:endParaRPr lang="en-US" sz="2400">
                        <a:solidFill>
                          <a:srgbClr val="000000"/>
                        </a:solidFill>
                        <a:effectLst/>
                        <a:latin typeface="Trebuchet MS" panose="020B0603020202020204" pitchFamily="34" charset="0"/>
                        <a:ea typeface="SimSun"/>
                        <a:cs typeface="Times New Roman"/>
                      </a:endParaRPr>
                    </a:p>
                  </a:txBody>
                  <a:tcPr marL="68580" marR="68580" marT="0" marB="0" anchor="ctr"/>
                </a:tc>
              </a:tr>
              <a:tr h="943835">
                <a:tc>
                  <a:txBody>
                    <a:bodyPr/>
                    <a:lstStyle/>
                    <a:p>
                      <a:pPr algn="ctr">
                        <a:lnSpc>
                          <a:spcPct val="115000"/>
                        </a:lnSpc>
                        <a:spcAft>
                          <a:spcPts val="300"/>
                        </a:spcAft>
                      </a:pPr>
                      <a:r>
                        <a:rPr lang="en-US" sz="1600">
                          <a:effectLst/>
                          <a:latin typeface="Trebuchet MS" panose="020B0603020202020204" pitchFamily="34" charset="0"/>
                        </a:rPr>
                        <a:t>Performance indicator</a:t>
                      </a:r>
                      <a:endParaRPr lang="en-US" sz="2400">
                        <a:solidFill>
                          <a:srgbClr val="000000"/>
                        </a:solidFill>
                        <a:effectLst/>
                        <a:latin typeface="Trebuchet MS" panose="020B0603020202020204" pitchFamily="34" charset="0"/>
                        <a:ea typeface="SimSun"/>
                        <a:cs typeface="Times New Roman"/>
                      </a:endParaRPr>
                    </a:p>
                  </a:txBody>
                  <a:tcPr marL="68580" marR="68580" marT="0" marB="0" anchor="ctr"/>
                </a:tc>
                <a:tc>
                  <a:txBody>
                    <a:bodyPr/>
                    <a:lstStyle/>
                    <a:p>
                      <a:pPr algn="l">
                        <a:lnSpc>
                          <a:spcPct val="115000"/>
                        </a:lnSpc>
                        <a:spcAft>
                          <a:spcPts val="300"/>
                        </a:spcAft>
                      </a:pPr>
                      <a:r>
                        <a:rPr lang="en-US" sz="1600" dirty="0">
                          <a:effectLst/>
                          <a:latin typeface="Trebuchet MS" panose="020B0603020202020204" pitchFamily="34" charset="0"/>
                        </a:rPr>
                        <a:t>Update to Annex A for lightning and commitments by space agencies to include lightning imagers on all geostationary platforms. Reprocessed satellite datasets of lightning produced.</a:t>
                      </a:r>
                      <a:endParaRPr lang="en-US" sz="2400" dirty="0">
                        <a:solidFill>
                          <a:srgbClr val="000000"/>
                        </a:solidFill>
                        <a:effectLst/>
                        <a:latin typeface="Trebuchet MS" panose="020B0603020202020204" pitchFamily="34" charset="0"/>
                        <a:ea typeface="SimSun"/>
                        <a:cs typeface="Times New Roman"/>
                      </a:endParaRPr>
                    </a:p>
                  </a:txBody>
                  <a:tcPr marL="68580" marR="68580" marT="0" marB="0" anchor="ctr"/>
                </a:tc>
              </a:tr>
              <a:tr h="471917">
                <a:tc>
                  <a:txBody>
                    <a:bodyPr/>
                    <a:lstStyle/>
                    <a:p>
                      <a:pPr algn="ctr">
                        <a:lnSpc>
                          <a:spcPct val="115000"/>
                        </a:lnSpc>
                        <a:spcAft>
                          <a:spcPts val="300"/>
                        </a:spcAft>
                      </a:pPr>
                      <a:r>
                        <a:rPr lang="en-US" sz="1600" dirty="0">
                          <a:effectLst/>
                          <a:latin typeface="Trebuchet MS" panose="020B0603020202020204" pitchFamily="34" charset="0"/>
                        </a:rPr>
                        <a:t>Annual cost</a:t>
                      </a:r>
                      <a:endParaRPr lang="en-US" sz="2400" dirty="0">
                        <a:solidFill>
                          <a:srgbClr val="000000"/>
                        </a:solidFill>
                        <a:effectLst/>
                        <a:latin typeface="Trebuchet MS" panose="020B0603020202020204" pitchFamily="34" charset="0"/>
                        <a:ea typeface="SimSun"/>
                        <a:cs typeface="Times New Roman"/>
                      </a:endParaRPr>
                    </a:p>
                  </a:txBody>
                  <a:tcPr marL="68580" marR="68580" marT="0" marB="0" anchor="ctr"/>
                </a:tc>
                <a:tc>
                  <a:txBody>
                    <a:bodyPr/>
                    <a:lstStyle/>
                    <a:p>
                      <a:pPr algn="l">
                        <a:lnSpc>
                          <a:spcPct val="115000"/>
                        </a:lnSpc>
                        <a:spcAft>
                          <a:spcPts val="300"/>
                        </a:spcAft>
                      </a:pPr>
                      <a:r>
                        <a:rPr lang="en-US" sz="1600" dirty="0">
                          <a:effectLst/>
                          <a:latin typeface="Trebuchet MS" panose="020B0603020202020204" pitchFamily="34" charset="0"/>
                        </a:rPr>
                        <a:t>US$ 10–30 million  </a:t>
                      </a:r>
                      <a:endParaRPr lang="en-US" sz="2400" dirty="0">
                        <a:solidFill>
                          <a:srgbClr val="000000"/>
                        </a:solidFill>
                        <a:effectLst/>
                        <a:latin typeface="Trebuchet MS" panose="020B0603020202020204" pitchFamily="34" charset="0"/>
                        <a:ea typeface="SimSun"/>
                        <a:cs typeface="Times New Roman"/>
                      </a:endParaRPr>
                    </a:p>
                  </a:txBody>
                  <a:tcPr marL="68580" marR="68580" marT="0" marB="0" anchor="ctr"/>
                </a:tc>
              </a:tr>
            </a:tbl>
          </a:graphicData>
        </a:graphic>
      </p:graphicFrame>
      <p:sp>
        <p:nvSpPr>
          <p:cNvPr id="5" name="Rectangle 4"/>
          <p:cNvSpPr/>
          <p:nvPr/>
        </p:nvSpPr>
        <p:spPr>
          <a:xfrm>
            <a:off x="1471089" y="5843411"/>
            <a:ext cx="9076409" cy="830997"/>
          </a:xfrm>
          <a:prstGeom prst="rect">
            <a:avLst/>
          </a:prstGeom>
        </p:spPr>
        <p:txBody>
          <a:bodyPr wrap="square">
            <a:spAutoFit/>
          </a:bodyPr>
          <a:lstStyle/>
          <a:p>
            <a:r>
              <a:rPr lang="en-US" sz="2400" b="1" dirty="0" smtClean="0">
                <a:latin typeface="Trebuchet MS" panose="020B0603020202020204" pitchFamily="34" charset="0"/>
              </a:rPr>
              <a:t>-&gt; AOPC 2017 charged GCOS secretariat to establish task team on lightning for climate applications</a:t>
            </a:r>
            <a:endParaRPr lang="en-US" sz="2400" b="1" dirty="0">
              <a:latin typeface="Trebuchet MS" panose="020B0603020202020204" pitchFamily="34" charset="0"/>
            </a:endParaRPr>
          </a:p>
        </p:txBody>
      </p:sp>
    </p:spTree>
    <p:extLst>
      <p:ext uri="{BB962C8B-B14F-4D97-AF65-F5344CB8AC3E}">
        <p14:creationId xmlns:p14="http://schemas.microsoft.com/office/powerpoint/2010/main" val="78879403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20000" contrast="-42000"/>
          </a:blip>
          <a:stretch>
            <a:fillRect/>
          </a:stretch>
        </p:blipFill>
        <p:spPr>
          <a:xfrm>
            <a:off x="-705189" y="-402957"/>
            <a:ext cx="14508275" cy="8290251"/>
          </a:xfrm>
          <a:prstGeom prst="rect">
            <a:avLst/>
          </a:prstGeom>
          <a:gradFill>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27000">
              <a:schemeClr val="accent1"/>
            </a:glow>
            <a:outerShdw blurRad="50800" dist="50800" dir="5400000" algn="ctr" rotWithShape="0">
              <a:srgbClr val="000000"/>
            </a:outerShdw>
          </a:effectLst>
        </p:spPr>
      </p:pic>
      <p:sp>
        <p:nvSpPr>
          <p:cNvPr id="3074" name="TextBox 2"/>
          <p:cNvSpPr txBox="1">
            <a:spLocks noChangeArrowheads="1"/>
          </p:cNvSpPr>
          <p:nvPr/>
        </p:nvSpPr>
        <p:spPr bwMode="auto">
          <a:xfrm>
            <a:off x="0" y="0"/>
            <a:ext cx="11999912" cy="326243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sz="6600" b="1" dirty="0" smtClean="0">
                <a:solidFill>
                  <a:schemeClr val="bg1"/>
                </a:solidFill>
                <a:latin typeface="Times New Roman" panose="02020603050405020304" pitchFamily="18" charset="0"/>
                <a:cs typeface="Times New Roman" panose="02020603050405020304" pitchFamily="18" charset="0"/>
              </a:rPr>
              <a:t>Lightning Task Team Members</a:t>
            </a:r>
            <a:endParaRPr lang="en-US" altLang="en-US" sz="66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r>
              <a:rPr lang="en-US" altLang="en-US" sz="5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0000"/>
              </a:lnSpc>
              <a:spcBef>
                <a:spcPct val="0"/>
              </a:spcBef>
              <a:buNone/>
            </a:pPr>
            <a:r>
              <a:rPr lang="en-US" altLang="en-US" sz="36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ctr" eaLnBrk="1" hangingPunct="1">
              <a:lnSpc>
                <a:spcPct val="100000"/>
              </a:lnSpc>
              <a:spcBef>
                <a:spcPct val="0"/>
              </a:spcBef>
              <a:buFontTx/>
              <a:buNone/>
            </a:pPr>
            <a:endParaRPr lang="en-US" altLang="en-US" sz="32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endParaRPr lang="en-US" altLang="en-US" sz="1800" dirty="0">
              <a:solidFill>
                <a:schemeClr val="bg1"/>
              </a:solidFill>
            </a:endParaRPr>
          </a:p>
        </p:txBody>
      </p:sp>
      <p:sp>
        <p:nvSpPr>
          <p:cNvPr id="3" name="TextBox 2"/>
          <p:cNvSpPr txBox="1"/>
          <p:nvPr/>
        </p:nvSpPr>
        <p:spPr>
          <a:xfrm>
            <a:off x="256674" y="1283368"/>
            <a:ext cx="11678652" cy="3570208"/>
          </a:xfrm>
          <a:prstGeom prst="rect">
            <a:avLst/>
          </a:prstGeom>
          <a:noFill/>
        </p:spPr>
        <p:txBody>
          <a:bodyPr wrap="square" rtlCol="0">
            <a:spAutoFit/>
          </a:bodyPr>
          <a:lstStyle/>
          <a:p>
            <a:pPr lvl="0"/>
            <a:r>
              <a:rPr lang="en-GB" sz="3600" b="1" dirty="0" smtClean="0">
                <a:solidFill>
                  <a:schemeClr val="bg1"/>
                </a:solidFill>
              </a:rPr>
              <a:t>Robert Holzworth (chair), </a:t>
            </a:r>
            <a:r>
              <a:rPr lang="en-GB" sz="2800" b="1" dirty="0">
                <a:solidFill>
                  <a:schemeClr val="bg1"/>
                </a:solidFill>
              </a:rPr>
              <a:t>University of Washington, </a:t>
            </a:r>
            <a:r>
              <a:rPr lang="en-US" sz="2800" b="1" dirty="0">
                <a:solidFill>
                  <a:schemeClr val="bg1"/>
                </a:solidFill>
              </a:rPr>
              <a:t>Seattle USA</a:t>
            </a:r>
          </a:p>
          <a:p>
            <a:pPr lvl="0"/>
            <a:r>
              <a:rPr lang="en-GB" sz="3600" b="1" dirty="0">
                <a:solidFill>
                  <a:schemeClr val="bg1"/>
                </a:solidFill>
              </a:rPr>
              <a:t>Yuri </a:t>
            </a:r>
            <a:r>
              <a:rPr lang="en-GB" sz="3600" b="1" dirty="0" err="1">
                <a:solidFill>
                  <a:schemeClr val="bg1"/>
                </a:solidFill>
              </a:rPr>
              <a:t>Kuleshov</a:t>
            </a:r>
            <a:r>
              <a:rPr lang="en-GB" sz="3600" b="1" dirty="0">
                <a:solidFill>
                  <a:schemeClr val="bg1"/>
                </a:solidFill>
              </a:rPr>
              <a:t>, </a:t>
            </a:r>
            <a:r>
              <a:rPr lang="en-GB" sz="2800" b="1" dirty="0">
                <a:solidFill>
                  <a:schemeClr val="bg1"/>
                </a:solidFill>
              </a:rPr>
              <a:t>RMIT University Melbourne, Australia</a:t>
            </a:r>
            <a:endParaRPr lang="en-US" sz="2800" b="1" dirty="0">
              <a:solidFill>
                <a:schemeClr val="bg1"/>
              </a:solidFill>
            </a:endParaRPr>
          </a:p>
          <a:p>
            <a:pPr lvl="0" indent="-457200"/>
            <a:r>
              <a:rPr lang="en-GB" sz="3600" b="1" dirty="0">
                <a:solidFill>
                  <a:schemeClr val="bg1"/>
                </a:solidFill>
              </a:rPr>
              <a:t>Steven Goodman, </a:t>
            </a:r>
            <a:r>
              <a:rPr lang="en-GB" sz="2800" b="1" dirty="0">
                <a:solidFill>
                  <a:schemeClr val="bg1"/>
                </a:solidFill>
              </a:rPr>
              <a:t>NOAA </a:t>
            </a:r>
            <a:r>
              <a:rPr lang="en-US" sz="2800" b="1" dirty="0">
                <a:solidFill>
                  <a:schemeClr val="bg1"/>
                </a:solidFill>
              </a:rPr>
              <a:t>(retired, former GOES-R Chief Scientist</a:t>
            </a:r>
            <a:r>
              <a:rPr lang="en-US" sz="2800" b="1" dirty="0" smtClean="0">
                <a:solidFill>
                  <a:schemeClr val="bg1"/>
                </a:solidFill>
              </a:rPr>
              <a:t>),</a:t>
            </a:r>
          </a:p>
          <a:p>
            <a:pPr lvl="0" indent="-457200"/>
            <a:r>
              <a:rPr lang="en-US" sz="2800" b="1" dirty="0">
                <a:solidFill>
                  <a:schemeClr val="bg1"/>
                </a:solidFill>
              </a:rPr>
              <a:t> </a:t>
            </a:r>
            <a:r>
              <a:rPr lang="en-US" sz="2800" b="1" dirty="0" smtClean="0">
                <a:solidFill>
                  <a:schemeClr val="bg1"/>
                </a:solidFill>
              </a:rPr>
              <a:t>                                                          Huntsville</a:t>
            </a:r>
            <a:r>
              <a:rPr lang="en-US" sz="2800" b="1" dirty="0">
                <a:solidFill>
                  <a:schemeClr val="bg1"/>
                </a:solidFill>
              </a:rPr>
              <a:t>, Alabama, USA</a:t>
            </a:r>
          </a:p>
          <a:p>
            <a:pPr lvl="0"/>
            <a:r>
              <a:rPr lang="en-US" sz="3600" b="1" dirty="0">
                <a:solidFill>
                  <a:schemeClr val="bg1"/>
                </a:solidFill>
              </a:rPr>
              <a:t>Earle Williams, </a:t>
            </a:r>
            <a:r>
              <a:rPr lang="en-US" sz="2800" b="1" dirty="0" smtClean="0">
                <a:solidFill>
                  <a:schemeClr val="bg1"/>
                </a:solidFill>
              </a:rPr>
              <a:t>MIT</a:t>
            </a:r>
            <a:r>
              <a:rPr lang="en-US" sz="3600" b="1" dirty="0" smtClean="0">
                <a:solidFill>
                  <a:schemeClr val="bg1"/>
                </a:solidFill>
              </a:rPr>
              <a:t>, </a:t>
            </a:r>
            <a:r>
              <a:rPr lang="en-US" sz="2800" b="1" dirty="0" smtClean="0">
                <a:solidFill>
                  <a:schemeClr val="bg1"/>
                </a:solidFill>
              </a:rPr>
              <a:t>Cambridge, </a:t>
            </a:r>
            <a:r>
              <a:rPr lang="en-US" sz="2800" b="1" dirty="0">
                <a:solidFill>
                  <a:schemeClr val="bg1"/>
                </a:solidFill>
              </a:rPr>
              <a:t>Massachusetts, USA</a:t>
            </a:r>
            <a:endParaRPr lang="en-US" sz="3600" b="1" dirty="0">
              <a:solidFill>
                <a:schemeClr val="bg1"/>
              </a:solidFill>
            </a:endParaRPr>
          </a:p>
          <a:p>
            <a:pPr lvl="0"/>
            <a:r>
              <a:rPr lang="en-GB" sz="3600" b="1" dirty="0">
                <a:solidFill>
                  <a:schemeClr val="bg1"/>
                </a:solidFill>
              </a:rPr>
              <a:t>Colin Price, </a:t>
            </a:r>
            <a:r>
              <a:rPr lang="en-GB" sz="2800" b="1" dirty="0">
                <a:solidFill>
                  <a:schemeClr val="bg1"/>
                </a:solidFill>
              </a:rPr>
              <a:t>Tel Aviv University, Tel Aviv, Israel</a:t>
            </a:r>
            <a:endParaRPr lang="en-GB" sz="3600" b="1"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6573565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smtClean="0">
                <a:solidFill>
                  <a:srgbClr val="FFFFFF"/>
                </a:solidFill>
                <a:latin typeface="Trebuchet MS" panose="020B0603020202020204" pitchFamily="34" charset="0"/>
              </a:rPr>
              <a:t>What happened so far</a:t>
            </a:r>
            <a:endParaRPr lang="en-GB" dirty="0">
              <a:solidFill>
                <a:srgbClr val="FFFFFF"/>
              </a:solidFill>
              <a:latin typeface="Trebuchet MS" panose="020B0603020202020204" pitchFamily="34" charset="0"/>
            </a:endParaRPr>
          </a:p>
        </p:txBody>
      </p:sp>
      <p:sp>
        <p:nvSpPr>
          <p:cNvPr id="2" name="Rectangle 1"/>
          <p:cNvSpPr/>
          <p:nvPr/>
        </p:nvSpPr>
        <p:spPr>
          <a:xfrm>
            <a:off x="825061" y="973274"/>
            <a:ext cx="11156731" cy="5519203"/>
          </a:xfrm>
          <a:prstGeom prst="rect">
            <a:avLst/>
          </a:prstGeom>
        </p:spPr>
        <p:txBody>
          <a:bodyPr wrap="square">
            <a:spAutoFit/>
          </a:bodyPr>
          <a:lstStyle/>
          <a:p>
            <a:pPr marL="361950" indent="-361950">
              <a:lnSpc>
                <a:spcPct val="150000"/>
              </a:lnSpc>
              <a:buFont typeface="Arial" panose="020B0604020202020204" pitchFamily="34" charset="0"/>
              <a:buChar char="•"/>
            </a:pPr>
            <a:r>
              <a:rPr lang="en-US" sz="4000" b="1" dirty="0">
                <a:latin typeface="Trebuchet MS" panose="020B0603020202020204" pitchFamily="34" charset="0"/>
              </a:rPr>
              <a:t>Constituted and First </a:t>
            </a:r>
            <a:r>
              <a:rPr lang="en-US" sz="4000" b="1" dirty="0" err="1">
                <a:latin typeface="Trebuchet MS" panose="020B0603020202020204" pitchFamily="34" charset="0"/>
              </a:rPr>
              <a:t>Telecon</a:t>
            </a:r>
            <a:r>
              <a:rPr lang="en-US" sz="4000" b="1" dirty="0">
                <a:latin typeface="Trebuchet MS" panose="020B0603020202020204" pitchFamily="34" charset="0"/>
              </a:rPr>
              <a:t>: Oct 26, 2017</a:t>
            </a:r>
          </a:p>
          <a:p>
            <a:pPr marL="361950" indent="-361950">
              <a:lnSpc>
                <a:spcPct val="150000"/>
              </a:lnSpc>
              <a:buFont typeface="Arial" panose="020B0604020202020204" pitchFamily="34" charset="0"/>
              <a:buChar char="•"/>
            </a:pPr>
            <a:r>
              <a:rPr lang="en-US" sz="4000" b="1" dirty="0">
                <a:latin typeface="Trebuchet MS" panose="020B0603020202020204" pitchFamily="34" charset="0"/>
              </a:rPr>
              <a:t>First Face-to-face meeting Feb 5-7, 2018 (action items assigned)</a:t>
            </a:r>
          </a:p>
          <a:p>
            <a:pPr marL="361950" indent="-361950">
              <a:lnSpc>
                <a:spcPct val="150000"/>
              </a:lnSpc>
              <a:buFont typeface="Arial" panose="020B0604020202020204" pitchFamily="34" charset="0"/>
              <a:buChar char="•"/>
            </a:pPr>
            <a:r>
              <a:rPr lang="en-US" sz="4000" b="1" dirty="0">
                <a:latin typeface="Trebuchet MS" panose="020B0603020202020204" pitchFamily="34" charset="0"/>
              </a:rPr>
              <a:t> Submit Announcement to EOS seeking community input (Feb 2018)</a:t>
            </a:r>
          </a:p>
          <a:p>
            <a:pPr marL="361950" indent="-361950">
              <a:lnSpc>
                <a:spcPct val="150000"/>
              </a:lnSpc>
              <a:buFont typeface="Arial" panose="020B0604020202020204" pitchFamily="34" charset="0"/>
              <a:buChar char="•"/>
            </a:pPr>
            <a:r>
              <a:rPr lang="en-US" sz="4000" b="1" dirty="0">
                <a:latin typeface="Trebuchet MS" panose="020B0603020202020204" pitchFamily="34" charset="0"/>
              </a:rPr>
              <a:t>I</a:t>
            </a:r>
            <a:r>
              <a:rPr lang="en-US" sz="4000" b="1" dirty="0" smtClean="0">
                <a:latin typeface="Trebuchet MS" panose="020B0603020202020204" pitchFamily="34" charset="0"/>
              </a:rPr>
              <a:t>nterim </a:t>
            </a:r>
            <a:r>
              <a:rPr lang="en-US" sz="4000" b="1" dirty="0">
                <a:latin typeface="Trebuchet MS" panose="020B0603020202020204" pitchFamily="34" charset="0"/>
              </a:rPr>
              <a:t>report AOPC March </a:t>
            </a:r>
            <a:r>
              <a:rPr lang="en-US" sz="4000" b="1" dirty="0" smtClean="0">
                <a:latin typeface="Trebuchet MS" panose="020B0603020202020204" pitchFamily="34" charset="0"/>
              </a:rPr>
              <a:t>2018</a:t>
            </a:r>
          </a:p>
        </p:txBody>
      </p:sp>
    </p:spTree>
    <p:extLst>
      <p:ext uri="{BB962C8B-B14F-4D97-AF65-F5344CB8AC3E}">
        <p14:creationId xmlns:p14="http://schemas.microsoft.com/office/powerpoint/2010/main" val="146684627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smtClean="0">
                <a:solidFill>
                  <a:srgbClr val="FFFFFF"/>
                </a:solidFill>
                <a:latin typeface="Trebuchet MS" panose="020B0603020202020204" pitchFamily="34" charset="0"/>
              </a:rPr>
              <a:t>Next steps</a:t>
            </a:r>
            <a:endParaRPr lang="en-GB" dirty="0">
              <a:solidFill>
                <a:srgbClr val="FFFFFF"/>
              </a:solidFill>
              <a:latin typeface="Trebuchet MS" panose="020B0603020202020204" pitchFamily="34" charset="0"/>
            </a:endParaRPr>
          </a:p>
        </p:txBody>
      </p:sp>
      <p:sp>
        <p:nvSpPr>
          <p:cNvPr id="2" name="Rectangle 1"/>
          <p:cNvSpPr/>
          <p:nvPr/>
        </p:nvSpPr>
        <p:spPr>
          <a:xfrm>
            <a:off x="825061" y="973274"/>
            <a:ext cx="11156731" cy="5167633"/>
          </a:xfrm>
          <a:prstGeom prst="rect">
            <a:avLst/>
          </a:prstGeom>
        </p:spPr>
        <p:txBody>
          <a:bodyPr wrap="square">
            <a:spAutoFit/>
          </a:bodyPr>
          <a:lstStyle/>
          <a:p>
            <a:pPr marL="361950" indent="-361950">
              <a:lnSpc>
                <a:spcPts val="5000"/>
              </a:lnSpc>
              <a:buFont typeface="Arial" panose="020B0604020202020204" pitchFamily="34" charset="0"/>
              <a:buChar char="•"/>
            </a:pPr>
            <a:r>
              <a:rPr lang="en-GB" sz="3600" b="1" dirty="0" smtClean="0">
                <a:latin typeface="Trebuchet MS" panose="020B0603020202020204" pitchFamily="34" charset="0"/>
              </a:rPr>
              <a:t>Initiative to extend historical trends with thunder day data</a:t>
            </a:r>
          </a:p>
          <a:p>
            <a:pPr marL="361950" indent="-361950">
              <a:lnSpc>
                <a:spcPts val="5000"/>
              </a:lnSpc>
              <a:buFont typeface="Arial" panose="020B0604020202020204" pitchFamily="34" charset="0"/>
              <a:buChar char="•"/>
            </a:pPr>
            <a:r>
              <a:rPr lang="en-GB" sz="3600" b="1" dirty="0" smtClean="0">
                <a:latin typeface="Trebuchet MS" panose="020B0603020202020204" pitchFamily="34" charset="0"/>
              </a:rPr>
              <a:t>Potential collaboration with GRUAN to measure the global circuit and hence the global lightning activity</a:t>
            </a:r>
          </a:p>
          <a:p>
            <a:pPr marL="361950" indent="-361950">
              <a:lnSpc>
                <a:spcPts val="5000"/>
              </a:lnSpc>
              <a:buFont typeface="Arial" panose="020B0604020202020204" pitchFamily="34" charset="0"/>
              <a:buChar char="•"/>
            </a:pPr>
            <a:r>
              <a:rPr lang="en-GB" sz="3600" b="1" dirty="0" smtClean="0">
                <a:latin typeface="Trebuchet MS" panose="020B0603020202020204" pitchFamily="34" charset="0"/>
              </a:rPr>
              <a:t>Survey for existing data</a:t>
            </a:r>
            <a:endParaRPr lang="en-US" sz="3600" b="1" dirty="0" smtClean="0">
              <a:latin typeface="Trebuchet MS" panose="020B0603020202020204" pitchFamily="34" charset="0"/>
            </a:endParaRPr>
          </a:p>
          <a:p>
            <a:pPr marL="361950" indent="-361950">
              <a:lnSpc>
                <a:spcPts val="5000"/>
              </a:lnSpc>
              <a:buFont typeface="Arial" panose="020B0604020202020204" pitchFamily="34" charset="0"/>
              <a:buChar char="•"/>
            </a:pPr>
            <a:r>
              <a:rPr lang="en-US" sz="3600" b="1" dirty="0" smtClean="0">
                <a:latin typeface="Trebuchet MS" panose="020B0603020202020204" pitchFamily="34" charset="0"/>
              </a:rPr>
              <a:t>Draft </a:t>
            </a:r>
            <a:r>
              <a:rPr lang="en-US" sz="3600" b="1" dirty="0">
                <a:latin typeface="Trebuchet MS" panose="020B0603020202020204" pitchFamily="34" charset="0"/>
              </a:rPr>
              <a:t>White paper by August 2018</a:t>
            </a:r>
          </a:p>
          <a:p>
            <a:pPr marL="361950" indent="-361950">
              <a:lnSpc>
                <a:spcPts val="5000"/>
              </a:lnSpc>
              <a:buFont typeface="Arial" panose="020B0604020202020204" pitchFamily="34" charset="0"/>
              <a:buChar char="•"/>
            </a:pPr>
            <a:r>
              <a:rPr lang="en-US" sz="3600" b="1" dirty="0">
                <a:latin typeface="Trebuchet MS" panose="020B0603020202020204" pitchFamily="34" charset="0"/>
              </a:rPr>
              <a:t>Final report Sept/Oct </a:t>
            </a:r>
            <a:r>
              <a:rPr lang="en-US" sz="3600" b="1" dirty="0" smtClean="0">
                <a:latin typeface="Trebuchet MS" panose="020B0603020202020204" pitchFamily="34" charset="0"/>
              </a:rPr>
              <a:t>2018  </a:t>
            </a:r>
            <a:endParaRPr lang="en-US" sz="3600" b="1" dirty="0">
              <a:latin typeface="Trebuchet MS" panose="020B0603020202020204" pitchFamily="34" charset="0"/>
            </a:endParaRPr>
          </a:p>
        </p:txBody>
      </p:sp>
    </p:spTree>
    <p:extLst>
      <p:ext uri="{BB962C8B-B14F-4D97-AF65-F5344CB8AC3E}">
        <p14:creationId xmlns:p14="http://schemas.microsoft.com/office/powerpoint/2010/main" val="19478543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bwMode="auto">
          <a:xfrm>
            <a:off x="0" y="0"/>
            <a:ext cx="12192000" cy="6858000"/>
          </a:xfrm>
          <a:prstGeom prst="rect">
            <a:avLst/>
          </a:prstGeom>
          <a:gradFill flip="none" rotWithShape="1">
            <a:gsLst>
              <a:gs pos="75000">
                <a:srgbClr val="0070C0"/>
              </a:gs>
              <a:gs pos="0">
                <a:srgbClr val="00B0F0"/>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smtClean="0">
              <a:solidFill>
                <a:srgbClr val="FFFFFF"/>
              </a:solidFill>
              <a:latin typeface="Arial Bold" pitchFamily="1" charset="0"/>
              <a:cs typeface="+mn-cs"/>
              <a:sym typeface="Arial Bold" pitchFamily="1" charset="0"/>
            </a:endParaRPr>
          </a:p>
        </p:txBody>
      </p:sp>
      <p:grpSp>
        <p:nvGrpSpPr>
          <p:cNvPr id="4" name="Group 3"/>
          <p:cNvGrpSpPr/>
          <p:nvPr/>
        </p:nvGrpSpPr>
        <p:grpSpPr>
          <a:xfrm rot="16200000">
            <a:off x="-3106959" y="3109925"/>
            <a:ext cx="6855038" cy="641115"/>
            <a:chOff x="508738" y="3792312"/>
            <a:chExt cx="12192004" cy="641115"/>
          </a:xfrm>
        </p:grpSpPr>
        <p:sp>
          <p:nvSpPr>
            <p:cNvPr id="5" name="Rectangle 4"/>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9"/>
          <p:cNvSpPr txBox="1">
            <a:spLocks noChangeArrowheads="1"/>
          </p:cNvSpPr>
          <p:nvPr/>
        </p:nvSpPr>
        <p:spPr bwMode="auto">
          <a:xfrm>
            <a:off x="8725989" y="2621"/>
            <a:ext cx="3466224" cy="631363"/>
          </a:xfrm>
          <a:prstGeom prst="rect">
            <a:avLst/>
          </a:prstGeom>
          <a:solidFill>
            <a:srgbClr val="F49234"/>
          </a:solidFill>
          <a:ln>
            <a:noFill/>
          </a:ln>
        </p:spPr>
        <p:txBody>
          <a:bodyPr wrap="square">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r">
              <a:lnSpc>
                <a:spcPct val="100000"/>
              </a:lnSpc>
              <a:spcBef>
                <a:spcPct val="230000"/>
              </a:spcBef>
              <a:spcAft>
                <a:spcPts val="1800"/>
              </a:spcAft>
              <a:buFontTx/>
              <a:buNone/>
            </a:pPr>
            <a:r>
              <a:rPr lang="en-US" altLang="en-US" sz="3600" b="0" dirty="0" smtClean="0">
                <a:solidFill>
                  <a:schemeClr val="bg1"/>
                </a:solidFill>
                <a:latin typeface="+mn-lt"/>
              </a:rPr>
              <a:t>Radar for Climate</a:t>
            </a:r>
            <a:endParaRPr lang="en-US" altLang="en-US" sz="3600" b="0" dirty="0">
              <a:solidFill>
                <a:schemeClr val="bg1"/>
              </a:solidFill>
              <a:latin typeface="+mn-lt"/>
            </a:endParaRPr>
          </a:p>
        </p:txBody>
      </p:sp>
      <p:sp>
        <p:nvSpPr>
          <p:cNvPr id="13" name="Rectangle 12"/>
          <p:cNvSpPr>
            <a:spLocks noChangeArrowheads="1"/>
          </p:cNvSpPr>
          <p:nvPr/>
        </p:nvSpPr>
        <p:spPr bwMode="auto">
          <a:xfrm>
            <a:off x="6087299" y="846070"/>
            <a:ext cx="5747658" cy="10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nSpc>
                <a:spcPts val="4000"/>
              </a:lnSpc>
              <a:spcBef>
                <a:spcPts val="4800"/>
              </a:spcBef>
              <a:spcAft>
                <a:spcPct val="0"/>
              </a:spcAft>
              <a:buFontTx/>
              <a:buNone/>
            </a:pPr>
            <a:r>
              <a:rPr lang="en-GB" altLang="en-US" sz="2800" dirty="0" smtClean="0">
                <a:solidFill>
                  <a:schemeClr val="bg1"/>
                </a:solidFill>
                <a:latin typeface="+mn-lt"/>
              </a:rPr>
              <a:t>Extreme precipitation is projected to increase under climate change </a:t>
            </a:r>
            <a:endParaRPr lang="en-GB" altLang="en-US" sz="3600" dirty="0">
              <a:solidFill>
                <a:schemeClr val="bg1"/>
              </a:solidFill>
              <a:latin typeface="+mn-lt"/>
            </a:endParaRPr>
          </a:p>
        </p:txBody>
      </p:sp>
      <p:sp>
        <p:nvSpPr>
          <p:cNvPr id="16" name="Rounded Rectangle 15"/>
          <p:cNvSpPr/>
          <p:nvPr/>
        </p:nvSpPr>
        <p:spPr>
          <a:xfrm>
            <a:off x="1194102" y="4793812"/>
            <a:ext cx="1959429" cy="1862965"/>
          </a:xfrm>
          <a:prstGeom prst="roundRect">
            <a:avLst>
              <a:gd name="adj" fmla="val 10000"/>
            </a:avLst>
          </a:prstGeom>
          <a:blipFill rotWithShape="0">
            <a:blip r:embed="rId3" cstate="print">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16"/>
          <p:cNvSpPr/>
          <p:nvPr/>
        </p:nvSpPr>
        <p:spPr>
          <a:xfrm>
            <a:off x="7341326" y="2570364"/>
            <a:ext cx="4389121" cy="2398542"/>
          </a:xfrm>
          <a:prstGeom prst="roundRect">
            <a:avLst>
              <a:gd name="adj" fmla="val 10000"/>
            </a:avLst>
          </a:prstGeom>
          <a:blipFill rotWithShape="0">
            <a:blip r:embed="rId4">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17"/>
          <p:cNvSpPr/>
          <p:nvPr/>
        </p:nvSpPr>
        <p:spPr>
          <a:xfrm>
            <a:off x="930563" y="128888"/>
            <a:ext cx="4968470" cy="2626955"/>
          </a:xfrm>
          <a:prstGeom prst="roundRect">
            <a:avLst>
              <a:gd name="adj" fmla="val 10000"/>
            </a:avLst>
          </a:prstGeom>
          <a:blipFill rotWithShape="0">
            <a:blip r:embed="rId5">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ctangle 18"/>
          <p:cNvSpPr>
            <a:spLocks noChangeArrowheads="1"/>
          </p:cNvSpPr>
          <p:nvPr/>
        </p:nvSpPr>
        <p:spPr bwMode="auto">
          <a:xfrm>
            <a:off x="641119" y="2970675"/>
            <a:ext cx="636057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r">
              <a:lnSpc>
                <a:spcPts val="4000"/>
              </a:lnSpc>
              <a:buNone/>
            </a:pPr>
            <a:r>
              <a:rPr lang="en-GB" altLang="en-US" sz="2800" dirty="0" smtClean="0">
                <a:solidFill>
                  <a:schemeClr val="bg1"/>
                </a:solidFill>
                <a:latin typeface="+mn-lt"/>
              </a:rPr>
              <a:t>Extreme precipitation is </a:t>
            </a:r>
            <a:r>
              <a:rPr lang="en-GB" altLang="en-US" sz="2800" dirty="0">
                <a:solidFill>
                  <a:schemeClr val="bg1"/>
                </a:solidFill>
                <a:latin typeface="+mn-lt"/>
              </a:rPr>
              <a:t>highly </a:t>
            </a:r>
            <a:r>
              <a:rPr lang="en-GB" altLang="en-US" sz="2800" dirty="0" smtClean="0">
                <a:solidFill>
                  <a:schemeClr val="bg1"/>
                </a:solidFill>
                <a:latin typeface="+mn-lt"/>
              </a:rPr>
              <a:t>relevant </a:t>
            </a:r>
            <a:r>
              <a:rPr lang="en-GB" altLang="en-US" sz="2800" dirty="0">
                <a:solidFill>
                  <a:schemeClr val="bg1"/>
                </a:solidFill>
                <a:latin typeface="+mn-lt"/>
              </a:rPr>
              <a:t>not only for climate science </a:t>
            </a:r>
            <a:r>
              <a:rPr lang="en-GB" altLang="en-US" sz="2800" dirty="0" smtClean="0">
                <a:solidFill>
                  <a:schemeClr val="bg1"/>
                </a:solidFill>
                <a:latin typeface="+mn-lt"/>
              </a:rPr>
              <a:t>(WCRP Grand Challenge) but </a:t>
            </a:r>
            <a:r>
              <a:rPr lang="en-GB" altLang="en-US" sz="2800" dirty="0">
                <a:solidFill>
                  <a:schemeClr val="bg1"/>
                </a:solidFill>
                <a:latin typeface="+mn-lt"/>
              </a:rPr>
              <a:t>particularly for adaptation </a:t>
            </a:r>
            <a:endParaRPr lang="en-US" sz="2800" dirty="0">
              <a:latin typeface="+mn-lt"/>
            </a:endParaRPr>
          </a:p>
        </p:txBody>
      </p:sp>
      <p:sp>
        <p:nvSpPr>
          <p:cNvPr id="21" name="Rectangle 20"/>
          <p:cNvSpPr>
            <a:spLocks noChangeArrowheads="1"/>
          </p:cNvSpPr>
          <p:nvPr/>
        </p:nvSpPr>
        <p:spPr bwMode="auto">
          <a:xfrm>
            <a:off x="3239579" y="5025562"/>
            <a:ext cx="8952634" cy="10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nSpc>
                <a:spcPts val="4000"/>
              </a:lnSpc>
              <a:spcBef>
                <a:spcPts val="4800"/>
              </a:spcBef>
              <a:spcAft>
                <a:spcPct val="0"/>
              </a:spcAft>
              <a:buFontTx/>
              <a:buNone/>
            </a:pPr>
            <a:r>
              <a:rPr lang="en-GB" altLang="en-US" sz="2800" dirty="0" smtClean="0">
                <a:solidFill>
                  <a:schemeClr val="bg1"/>
                </a:solidFill>
                <a:latin typeface="+mn-lt"/>
              </a:rPr>
              <a:t>Currently the Essential Climate Variable (ECV) precipitation is mainly monitored with gauges or tipping-buckets</a:t>
            </a:r>
            <a:endParaRPr lang="en-GB" altLang="en-US" sz="3600" dirty="0">
              <a:solidFill>
                <a:schemeClr val="bg1"/>
              </a:solidFill>
              <a:latin typeface="+mn-lt"/>
            </a:endParaRPr>
          </a:p>
        </p:txBody>
      </p:sp>
      <p:sp>
        <p:nvSpPr>
          <p:cNvPr id="2" name="Rectangle 1"/>
          <p:cNvSpPr/>
          <p:nvPr/>
        </p:nvSpPr>
        <p:spPr>
          <a:xfrm>
            <a:off x="3312309" y="6106127"/>
            <a:ext cx="8418138" cy="605294"/>
          </a:xfrm>
          <a:prstGeom prst="rect">
            <a:avLst/>
          </a:prstGeom>
        </p:spPr>
        <p:txBody>
          <a:bodyPr wrap="none">
            <a:spAutoFit/>
          </a:bodyPr>
          <a:lstStyle/>
          <a:p>
            <a:pPr>
              <a:lnSpc>
                <a:spcPts val="4000"/>
              </a:lnSpc>
              <a:spcBef>
                <a:spcPts val="4800"/>
              </a:spcBef>
              <a:spcAft>
                <a:spcPct val="0"/>
              </a:spcAft>
              <a:buFontTx/>
              <a:buNone/>
            </a:pPr>
            <a:r>
              <a:rPr lang="en-GB" altLang="en-US" sz="3200" dirty="0">
                <a:solidFill>
                  <a:schemeClr val="bg1"/>
                </a:solidFill>
                <a:effectLst>
                  <a:glow rad="228600">
                    <a:srgbClr val="0CADEA">
                      <a:alpha val="52000"/>
                    </a:srgbClr>
                  </a:glow>
                </a:effectLst>
              </a:rPr>
              <a:t>→ INSUFFICIENT TO MONITOR EXTREME EVENTS </a:t>
            </a:r>
            <a:endParaRPr lang="en-GB" altLang="en-US" sz="4000" dirty="0">
              <a:solidFill>
                <a:schemeClr val="bg1"/>
              </a:solidFill>
              <a:effectLst>
                <a:glow rad="228600">
                  <a:srgbClr val="0CADEA">
                    <a:alpha val="52000"/>
                  </a:srgbClr>
                </a:glow>
              </a:effectLst>
            </a:endParaRPr>
          </a:p>
        </p:txBody>
      </p:sp>
    </p:spTree>
    <p:extLst>
      <p:ext uri="{BB962C8B-B14F-4D97-AF65-F5344CB8AC3E}">
        <p14:creationId xmlns:p14="http://schemas.microsoft.com/office/powerpoint/2010/main" val="12319825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bwMode="auto">
          <a:xfrm>
            <a:off x="0" y="0"/>
            <a:ext cx="12192000" cy="6858000"/>
          </a:xfrm>
          <a:prstGeom prst="rect">
            <a:avLst/>
          </a:prstGeom>
          <a:gradFill flip="none" rotWithShape="1">
            <a:gsLst>
              <a:gs pos="75000">
                <a:srgbClr val="0070C0"/>
              </a:gs>
              <a:gs pos="0">
                <a:srgbClr val="00B0F0"/>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smtClean="0">
              <a:solidFill>
                <a:srgbClr val="FFFFFF"/>
              </a:solidFill>
              <a:latin typeface="Arial Bold" pitchFamily="1" charset="0"/>
              <a:cs typeface="+mn-cs"/>
              <a:sym typeface="Arial Bold" pitchFamily="1" charset="0"/>
            </a:endParaRPr>
          </a:p>
        </p:txBody>
      </p:sp>
      <p:grpSp>
        <p:nvGrpSpPr>
          <p:cNvPr id="4" name="Group 3"/>
          <p:cNvGrpSpPr/>
          <p:nvPr/>
        </p:nvGrpSpPr>
        <p:grpSpPr>
          <a:xfrm rot="16200000">
            <a:off x="-3106959" y="3109925"/>
            <a:ext cx="6855038" cy="641115"/>
            <a:chOff x="508738" y="3792312"/>
            <a:chExt cx="12192004" cy="641115"/>
          </a:xfrm>
        </p:grpSpPr>
        <p:sp>
          <p:nvSpPr>
            <p:cNvPr id="5" name="Rectangle 4"/>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45" y="-282260"/>
            <a:ext cx="5289420" cy="4357706"/>
          </a:xfrm>
          <a:prstGeom prst="roundRect">
            <a:avLst>
              <a:gd name="adj" fmla="val 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La Dôle rada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84126" y="838925"/>
            <a:ext cx="4990011" cy="3650633"/>
          </a:xfrm>
          <a:prstGeom prst="roundRect">
            <a:avLst>
              <a:gd name="adj" fmla="val 7721"/>
            </a:avLst>
          </a:prstGeom>
          <a:noFill/>
          <a:ln>
            <a:noFill/>
          </a:ln>
          <a:effectLst/>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1217" y="-129467"/>
            <a:ext cx="1116142" cy="111614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641116" y="2930385"/>
            <a:ext cx="5838059"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nSpc>
                <a:spcPts val="5900"/>
              </a:lnSpc>
              <a:spcBef>
                <a:spcPts val="4800"/>
              </a:spcBef>
              <a:spcAft>
                <a:spcPct val="0"/>
              </a:spcAft>
              <a:buFontTx/>
              <a:buNone/>
            </a:pPr>
            <a:r>
              <a:rPr lang="en-GB" altLang="en-US" sz="2800" dirty="0" smtClean="0">
                <a:effectLst>
                  <a:glow rad="228600">
                    <a:srgbClr val="FAFAFA"/>
                  </a:glow>
                </a:effectLst>
                <a:latin typeface="+mn-lt"/>
              </a:rPr>
              <a:t>Radar is already used operationally for weather forecasting </a:t>
            </a:r>
            <a:endParaRPr lang="en-GB" altLang="en-US" sz="4400" dirty="0">
              <a:solidFill>
                <a:schemeClr val="bg1"/>
              </a:solidFill>
              <a:effectLst>
                <a:glow rad="228600">
                  <a:srgbClr val="FAFAFA"/>
                </a:glow>
              </a:effectLst>
              <a:latin typeface="+mn-lt"/>
            </a:endParaRPr>
          </a:p>
        </p:txBody>
      </p:sp>
      <p:sp>
        <p:nvSpPr>
          <p:cNvPr id="10" name="Rectangle 9"/>
          <p:cNvSpPr/>
          <p:nvPr/>
        </p:nvSpPr>
        <p:spPr>
          <a:xfrm>
            <a:off x="7393578" y="3537224"/>
            <a:ext cx="4304179" cy="830997"/>
          </a:xfrm>
          <a:prstGeom prst="rect">
            <a:avLst/>
          </a:prstGeom>
        </p:spPr>
        <p:txBody>
          <a:bodyPr wrap="square">
            <a:spAutoFit/>
          </a:bodyPr>
          <a:lstStyle/>
          <a:p>
            <a:r>
              <a:rPr lang="en-GB" sz="2400" dirty="0" smtClean="0">
                <a:effectLst>
                  <a:glow rad="228600">
                    <a:schemeClr val="bg1"/>
                  </a:glow>
                </a:effectLst>
              </a:rPr>
              <a:t>Swiss radar </a:t>
            </a:r>
            <a:r>
              <a:rPr lang="en-GB" sz="2400" dirty="0">
                <a:effectLst>
                  <a:glow rad="228600">
                    <a:schemeClr val="bg1"/>
                  </a:glow>
                </a:effectLst>
              </a:rPr>
              <a:t>station </a:t>
            </a:r>
            <a:r>
              <a:rPr lang="en-GB" sz="2400" dirty="0" smtClean="0">
                <a:effectLst>
                  <a:glow rad="228600">
                    <a:schemeClr val="bg1"/>
                  </a:glow>
                </a:effectLst>
              </a:rPr>
              <a:t>“La </a:t>
            </a:r>
            <a:r>
              <a:rPr lang="en-GB" sz="2400" dirty="0" err="1" smtClean="0">
                <a:effectLst>
                  <a:glow rad="228600">
                    <a:schemeClr val="bg1"/>
                  </a:glow>
                </a:effectLst>
              </a:rPr>
              <a:t>Dôle</a:t>
            </a:r>
            <a:r>
              <a:rPr lang="en-GB" sz="2400" dirty="0" smtClean="0">
                <a:effectLst>
                  <a:glow rad="228600">
                    <a:schemeClr val="bg1"/>
                  </a:glow>
                </a:effectLst>
              </a:rPr>
              <a:t>”, covering the Geneva region</a:t>
            </a:r>
            <a:endParaRPr lang="en-US" sz="2400" dirty="0">
              <a:effectLst>
                <a:glow rad="228600">
                  <a:schemeClr val="bg1"/>
                </a:glow>
              </a:effectLst>
            </a:endParaRPr>
          </a:p>
        </p:txBody>
      </p:sp>
      <p:sp>
        <p:nvSpPr>
          <p:cNvPr id="14" name="TextBox 9"/>
          <p:cNvSpPr txBox="1">
            <a:spLocks noChangeArrowheads="1"/>
          </p:cNvSpPr>
          <p:nvPr/>
        </p:nvSpPr>
        <p:spPr bwMode="auto">
          <a:xfrm>
            <a:off x="8725989" y="2621"/>
            <a:ext cx="3466224" cy="631363"/>
          </a:xfrm>
          <a:prstGeom prst="rect">
            <a:avLst/>
          </a:prstGeom>
          <a:solidFill>
            <a:srgbClr val="F49234"/>
          </a:solidFill>
          <a:ln>
            <a:noFill/>
          </a:ln>
        </p:spPr>
        <p:txBody>
          <a:bodyPr wrap="square">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r">
              <a:lnSpc>
                <a:spcPct val="100000"/>
              </a:lnSpc>
              <a:spcBef>
                <a:spcPct val="230000"/>
              </a:spcBef>
              <a:spcAft>
                <a:spcPts val="1800"/>
              </a:spcAft>
              <a:buFontTx/>
              <a:buNone/>
            </a:pPr>
            <a:r>
              <a:rPr lang="en-US" altLang="en-US" sz="3600" b="0" dirty="0" smtClean="0">
                <a:solidFill>
                  <a:schemeClr val="bg1"/>
                </a:solidFill>
                <a:latin typeface="+mn-lt"/>
              </a:rPr>
              <a:t>Radar for Climate</a:t>
            </a:r>
            <a:endParaRPr lang="en-US" altLang="en-US" sz="3600" b="0" dirty="0">
              <a:solidFill>
                <a:schemeClr val="bg1"/>
              </a:solidFill>
              <a:latin typeface="+mn-lt"/>
            </a:endParaRPr>
          </a:p>
        </p:txBody>
      </p:sp>
      <p:sp>
        <p:nvSpPr>
          <p:cNvPr id="21" name="Rectangle 20"/>
          <p:cNvSpPr/>
          <p:nvPr/>
        </p:nvSpPr>
        <p:spPr>
          <a:xfrm>
            <a:off x="679680" y="5768043"/>
            <a:ext cx="11512533" cy="1118255"/>
          </a:xfrm>
          <a:prstGeom prst="rect">
            <a:avLst/>
          </a:prstGeom>
        </p:spPr>
        <p:txBody>
          <a:bodyPr wrap="square">
            <a:spAutoFit/>
          </a:bodyPr>
          <a:lstStyle/>
          <a:p>
            <a:pPr>
              <a:lnSpc>
                <a:spcPts val="4000"/>
              </a:lnSpc>
              <a:spcBef>
                <a:spcPts val="4800"/>
              </a:spcBef>
              <a:spcAft>
                <a:spcPct val="0"/>
              </a:spcAft>
              <a:buFontTx/>
              <a:buNone/>
            </a:pPr>
            <a:r>
              <a:rPr lang="en-GB" altLang="en-US" sz="3200" dirty="0">
                <a:solidFill>
                  <a:schemeClr val="bg1"/>
                </a:solidFill>
                <a:effectLst>
                  <a:glow rad="228600">
                    <a:srgbClr val="0CADEA">
                      <a:alpha val="52000"/>
                    </a:srgbClr>
                  </a:glow>
                </a:effectLst>
              </a:rPr>
              <a:t>→ </a:t>
            </a:r>
            <a:r>
              <a:rPr lang="en-GB" altLang="en-US" sz="3200" dirty="0" smtClean="0">
                <a:solidFill>
                  <a:schemeClr val="bg1"/>
                </a:solidFill>
                <a:effectLst>
                  <a:glow rad="228600">
                    <a:srgbClr val="0CADEA">
                      <a:alpha val="52000"/>
                    </a:srgbClr>
                  </a:glow>
                </a:effectLst>
              </a:rPr>
              <a:t>BUT: No global coverage, No uniform method, No data standards, No continuity of observations, Partly no archiving, …</a:t>
            </a:r>
            <a:endParaRPr lang="en-GB" altLang="en-US" sz="4000" dirty="0">
              <a:solidFill>
                <a:schemeClr val="bg1"/>
              </a:solidFill>
              <a:effectLst>
                <a:glow rad="228600">
                  <a:srgbClr val="0CADEA">
                    <a:alpha val="52000"/>
                  </a:srgbClr>
                </a:glow>
              </a:effectLst>
            </a:endParaRPr>
          </a:p>
        </p:txBody>
      </p:sp>
      <p:sp>
        <p:nvSpPr>
          <p:cNvPr id="22" name="Rectangle 21"/>
          <p:cNvSpPr>
            <a:spLocks noChangeArrowheads="1"/>
          </p:cNvSpPr>
          <p:nvPr/>
        </p:nvSpPr>
        <p:spPr bwMode="auto">
          <a:xfrm>
            <a:off x="844733" y="4584001"/>
            <a:ext cx="10853024"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nSpc>
                <a:spcPts val="4000"/>
              </a:lnSpc>
              <a:spcBef>
                <a:spcPts val="4800"/>
              </a:spcBef>
              <a:spcAft>
                <a:spcPct val="0"/>
              </a:spcAft>
              <a:buNone/>
            </a:pPr>
            <a:r>
              <a:rPr lang="en-GB" altLang="en-US" sz="2800" dirty="0" smtClean="0">
                <a:solidFill>
                  <a:schemeClr val="bg1"/>
                </a:solidFill>
                <a:latin typeface="+mn-lt"/>
              </a:rPr>
              <a:t>With its high spatial and temporal resolution, radar can fill an important gap of climate observations</a:t>
            </a:r>
            <a:r>
              <a:rPr lang="en-GB" altLang="en-US" sz="3600" dirty="0" smtClean="0">
                <a:solidFill>
                  <a:schemeClr val="bg1"/>
                </a:solidFill>
              </a:rPr>
              <a:t>!</a:t>
            </a:r>
            <a:r>
              <a:rPr lang="en-GB" altLang="en-US" sz="2800" dirty="0" smtClean="0">
                <a:solidFill>
                  <a:schemeClr val="bg1"/>
                </a:solidFill>
                <a:latin typeface="+mn-lt"/>
              </a:rPr>
              <a:t> </a:t>
            </a:r>
            <a:endParaRPr lang="en-GB" altLang="en-US" sz="3600" dirty="0">
              <a:solidFill>
                <a:schemeClr val="bg1"/>
              </a:solidFill>
              <a:latin typeface="+mn-lt"/>
            </a:endParaRPr>
          </a:p>
        </p:txBody>
      </p:sp>
    </p:spTree>
    <p:extLst>
      <p:ext uri="{BB962C8B-B14F-4D97-AF65-F5344CB8AC3E}">
        <p14:creationId xmlns:p14="http://schemas.microsoft.com/office/powerpoint/2010/main" val="19689676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bwMode="auto">
          <a:xfrm>
            <a:off x="0" y="0"/>
            <a:ext cx="12192000" cy="6858000"/>
          </a:xfrm>
          <a:prstGeom prst="rect">
            <a:avLst/>
          </a:prstGeom>
          <a:gradFill flip="none" rotWithShape="1">
            <a:gsLst>
              <a:gs pos="75000">
                <a:srgbClr val="0070C0"/>
              </a:gs>
              <a:gs pos="0">
                <a:srgbClr val="00B0F0"/>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nSpc>
                <a:spcPts val="4000"/>
              </a:lnSpc>
              <a:spcBef>
                <a:spcPts val="4800"/>
              </a:spcBef>
              <a:spcAft>
                <a:spcPct val="0"/>
              </a:spcAft>
              <a:buNone/>
            </a:pPr>
            <a:endParaRPr lang="en-GB" altLang="en-US" sz="6600" dirty="0">
              <a:solidFill>
                <a:schemeClr val="bg1"/>
              </a:solidFill>
            </a:endParaRPr>
          </a:p>
        </p:txBody>
      </p:sp>
      <p:grpSp>
        <p:nvGrpSpPr>
          <p:cNvPr id="4" name="Group 3"/>
          <p:cNvGrpSpPr/>
          <p:nvPr/>
        </p:nvGrpSpPr>
        <p:grpSpPr>
          <a:xfrm rot="16200000">
            <a:off x="-3106959" y="3109925"/>
            <a:ext cx="6855038" cy="641115"/>
            <a:chOff x="508738" y="3792312"/>
            <a:chExt cx="12192004" cy="641115"/>
          </a:xfrm>
        </p:grpSpPr>
        <p:sp>
          <p:nvSpPr>
            <p:cNvPr id="5" name="Rectangle 4"/>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9"/>
          <p:cNvSpPr txBox="1">
            <a:spLocks noChangeArrowheads="1"/>
          </p:cNvSpPr>
          <p:nvPr/>
        </p:nvSpPr>
        <p:spPr bwMode="auto">
          <a:xfrm>
            <a:off x="8725989" y="2621"/>
            <a:ext cx="3466224" cy="631363"/>
          </a:xfrm>
          <a:prstGeom prst="rect">
            <a:avLst/>
          </a:prstGeom>
          <a:solidFill>
            <a:srgbClr val="F49234"/>
          </a:solidFill>
          <a:ln>
            <a:noFill/>
          </a:ln>
        </p:spPr>
        <p:txBody>
          <a:bodyPr wrap="square">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r">
              <a:lnSpc>
                <a:spcPct val="100000"/>
              </a:lnSpc>
              <a:spcBef>
                <a:spcPct val="230000"/>
              </a:spcBef>
              <a:spcAft>
                <a:spcPts val="1800"/>
              </a:spcAft>
              <a:buFontTx/>
              <a:buNone/>
            </a:pPr>
            <a:r>
              <a:rPr lang="en-US" altLang="en-US" sz="3600" b="0" dirty="0" smtClean="0">
                <a:solidFill>
                  <a:schemeClr val="bg1"/>
                </a:solidFill>
                <a:latin typeface="+mn-lt"/>
              </a:rPr>
              <a:t>Radar for Climate</a:t>
            </a:r>
            <a:endParaRPr lang="en-US" altLang="en-US" sz="3600" b="0" dirty="0">
              <a:solidFill>
                <a:schemeClr val="bg1"/>
              </a:solidFill>
              <a:latin typeface="+mn-lt"/>
            </a:endParaRPr>
          </a:p>
        </p:txBody>
      </p:sp>
      <p:graphicFrame>
        <p:nvGraphicFramePr>
          <p:cNvPr id="3" name="Diagram 2"/>
          <p:cNvGraphicFramePr/>
          <p:nvPr>
            <p:extLst>
              <p:ext uri="{D42A27DB-BD31-4B8C-83A1-F6EECF244321}">
                <p14:modId xmlns:p14="http://schemas.microsoft.com/office/powerpoint/2010/main" val="2088376611"/>
              </p:ext>
            </p:extLst>
          </p:nvPr>
        </p:nvGraphicFramePr>
        <p:xfrm>
          <a:off x="641118" y="39189"/>
          <a:ext cx="11550882" cy="6855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p:cNvSpPr/>
          <p:nvPr/>
        </p:nvSpPr>
        <p:spPr>
          <a:xfrm>
            <a:off x="641118" y="5739747"/>
            <a:ext cx="11551095" cy="1118255"/>
          </a:xfrm>
          <a:prstGeom prst="rect">
            <a:avLst/>
          </a:prstGeom>
        </p:spPr>
        <p:txBody>
          <a:bodyPr wrap="square" anchor="b">
            <a:spAutoFit/>
          </a:bodyPr>
          <a:lstStyle/>
          <a:p>
            <a:pPr>
              <a:lnSpc>
                <a:spcPts val="4000"/>
              </a:lnSpc>
              <a:spcBef>
                <a:spcPts val="4800"/>
              </a:spcBef>
              <a:spcAft>
                <a:spcPct val="0"/>
              </a:spcAft>
            </a:pPr>
            <a:r>
              <a:rPr lang="en-GB" altLang="en-US" sz="2800" dirty="0" smtClean="0">
                <a:solidFill>
                  <a:schemeClr val="bg1"/>
                </a:solidFill>
                <a:effectLst>
                  <a:glow rad="228600">
                    <a:srgbClr val="0CADEA">
                      <a:alpha val="52000"/>
                    </a:srgbClr>
                  </a:glow>
                </a:effectLst>
              </a:rPr>
              <a:t>coordinated </a:t>
            </a:r>
            <a:r>
              <a:rPr lang="en-GB" altLang="en-US" sz="2800" dirty="0">
                <a:solidFill>
                  <a:schemeClr val="bg1"/>
                </a:solidFill>
                <a:effectLst>
                  <a:glow rad="228600">
                    <a:srgbClr val="0CADEA">
                      <a:alpha val="52000"/>
                    </a:srgbClr>
                  </a:glow>
                </a:effectLst>
              </a:rPr>
              <a:t>by the GCOS secretariat, the Task Team on Climate Radar </a:t>
            </a:r>
            <a:r>
              <a:rPr lang="en-GB" altLang="en-US" sz="2800" dirty="0" smtClean="0">
                <a:solidFill>
                  <a:schemeClr val="bg1"/>
                </a:solidFill>
                <a:effectLst>
                  <a:glow rad="228600">
                    <a:srgbClr val="0CADEA">
                      <a:alpha val="52000"/>
                    </a:srgbClr>
                  </a:glow>
                </a:effectLst>
              </a:rPr>
              <a:t> </a:t>
            </a:r>
            <a:r>
              <a:rPr lang="en-GB" altLang="en-US" sz="2800" dirty="0" smtClean="0">
                <a:solidFill>
                  <a:schemeClr val="bg1"/>
                </a:solidFill>
                <a:effectLst>
                  <a:glow rad="228600">
                    <a:srgbClr val="0CADEA">
                      <a:alpha val="52000"/>
                    </a:srgbClr>
                  </a:glow>
                </a:effectLst>
              </a:rPr>
              <a:t>developed </a:t>
            </a:r>
            <a:r>
              <a:rPr lang="en-GB" altLang="en-US" sz="2800" dirty="0">
                <a:solidFill>
                  <a:schemeClr val="bg1"/>
                </a:solidFill>
                <a:effectLst>
                  <a:glow rad="228600">
                    <a:srgbClr val="0CADEA">
                      <a:alpha val="52000"/>
                    </a:srgbClr>
                  </a:glow>
                </a:effectLst>
              </a:rPr>
              <a:t>the framework and regulations for climate radar </a:t>
            </a:r>
            <a:r>
              <a:rPr lang="en-GB" altLang="en-US" sz="2800" dirty="0" smtClean="0">
                <a:solidFill>
                  <a:schemeClr val="bg1"/>
                </a:solidFill>
                <a:effectLst>
                  <a:glow rad="228600">
                    <a:srgbClr val="0CADEA">
                      <a:alpha val="52000"/>
                    </a:srgbClr>
                  </a:glow>
                </a:effectLst>
              </a:rPr>
              <a:t>observations</a:t>
            </a:r>
            <a:endParaRPr lang="en-GB" altLang="en-US" sz="2800" dirty="0">
              <a:solidFill>
                <a:schemeClr val="bg1"/>
              </a:solidFill>
              <a:effectLst>
                <a:glow rad="228600">
                  <a:srgbClr val="0CADEA">
                    <a:alpha val="52000"/>
                  </a:srgbClr>
                </a:glow>
              </a:effectLst>
            </a:endParaRPr>
          </a:p>
        </p:txBody>
      </p:sp>
      <p:sp>
        <p:nvSpPr>
          <p:cNvPr id="2" name="Rectangle 1"/>
          <p:cNvSpPr/>
          <p:nvPr/>
        </p:nvSpPr>
        <p:spPr>
          <a:xfrm>
            <a:off x="641118" y="4495320"/>
            <a:ext cx="5956663" cy="1384995"/>
          </a:xfrm>
          <a:prstGeom prst="rect">
            <a:avLst/>
          </a:prstGeom>
        </p:spPr>
        <p:txBody>
          <a:bodyPr wrap="square" anchor="b">
            <a:spAutoFit/>
          </a:bodyPr>
          <a:lstStyle/>
          <a:p>
            <a:r>
              <a:rPr lang="en-GB" altLang="en-US" sz="2800" dirty="0">
                <a:solidFill>
                  <a:schemeClr val="bg1"/>
                </a:solidFill>
                <a:effectLst>
                  <a:glow rad="228600">
                    <a:srgbClr val="0CADEA">
                      <a:alpha val="52000"/>
                    </a:srgbClr>
                  </a:glow>
                </a:effectLst>
              </a:rPr>
              <a:t>→ </a:t>
            </a:r>
            <a:r>
              <a:rPr lang="en-GB" altLang="en-US" sz="2800" dirty="0" smtClean="0">
                <a:solidFill>
                  <a:schemeClr val="bg1"/>
                </a:solidFill>
                <a:effectLst>
                  <a:glow rad="228600">
                    <a:srgbClr val="0CADEA">
                      <a:alpha val="52000"/>
                    </a:srgbClr>
                  </a:glow>
                </a:effectLst>
              </a:rPr>
              <a:t>Aligned </a:t>
            </a:r>
            <a:r>
              <a:rPr lang="en-GB" altLang="en-US" sz="2800" dirty="0">
                <a:solidFill>
                  <a:schemeClr val="bg1"/>
                </a:solidFill>
                <a:effectLst>
                  <a:glow rad="228600">
                    <a:srgbClr val="0CADEA">
                      <a:alpha val="52000"/>
                    </a:srgbClr>
                  </a:glow>
                </a:effectLst>
              </a:rPr>
              <a:t>with the </a:t>
            </a:r>
            <a:r>
              <a:rPr lang="en-GB" altLang="en-US" sz="2800" dirty="0" smtClean="0">
                <a:solidFill>
                  <a:schemeClr val="bg1"/>
                </a:solidFill>
                <a:effectLst>
                  <a:glow rad="228600">
                    <a:srgbClr val="0CADEA">
                      <a:alpha val="52000"/>
                    </a:srgbClr>
                  </a:glow>
                </a:effectLst>
              </a:rPr>
              <a:t>                            </a:t>
            </a:r>
            <a:r>
              <a:rPr lang="en-US" altLang="en-US" sz="2800" dirty="0" smtClean="0">
                <a:solidFill>
                  <a:schemeClr val="bg1"/>
                </a:solidFill>
                <a:effectLst>
                  <a:glow rad="228600">
                    <a:srgbClr val="0CADEA">
                      <a:alpha val="52000"/>
                    </a:srgbClr>
                  </a:glow>
                </a:effectLst>
              </a:rPr>
              <a:t>remote </a:t>
            </a:r>
            <a:r>
              <a:rPr lang="en-US" altLang="en-US" sz="2800" dirty="0">
                <a:solidFill>
                  <a:schemeClr val="bg1"/>
                </a:solidFill>
                <a:effectLst>
                  <a:glow rad="228600">
                    <a:srgbClr val="0CADEA">
                      <a:alpha val="52000"/>
                    </a:srgbClr>
                  </a:glow>
                </a:effectLst>
              </a:rPr>
              <a:t>sensing task team </a:t>
            </a:r>
            <a:r>
              <a:rPr lang="en-US" altLang="en-US" sz="2800" dirty="0" smtClean="0">
                <a:solidFill>
                  <a:schemeClr val="bg1"/>
                </a:solidFill>
                <a:effectLst>
                  <a:glow rad="228600">
                    <a:srgbClr val="0CADEA">
                      <a:alpha val="52000"/>
                    </a:srgbClr>
                  </a:glow>
                </a:effectLst>
              </a:rPr>
              <a:t>                     of </a:t>
            </a:r>
            <a:r>
              <a:rPr lang="en-US" altLang="en-US" sz="2800" dirty="0">
                <a:solidFill>
                  <a:schemeClr val="bg1"/>
                </a:solidFill>
                <a:effectLst>
                  <a:glow rad="228600">
                    <a:srgbClr val="0CADEA">
                      <a:alpha val="52000"/>
                    </a:srgbClr>
                  </a:glow>
                </a:effectLst>
              </a:rPr>
              <a:t>the Commission for </a:t>
            </a:r>
            <a:r>
              <a:rPr lang="en-US" altLang="en-US" sz="2800" dirty="0" smtClean="0">
                <a:solidFill>
                  <a:schemeClr val="bg1"/>
                </a:solidFill>
                <a:effectLst>
                  <a:glow rad="228600">
                    <a:srgbClr val="0CADEA">
                      <a:alpha val="52000"/>
                    </a:srgbClr>
                  </a:glow>
                </a:effectLst>
              </a:rPr>
              <a:t>Climatology and </a:t>
            </a:r>
            <a:endParaRPr lang="en-US" sz="2800" dirty="0"/>
          </a:p>
        </p:txBody>
      </p:sp>
    </p:spTree>
    <p:extLst>
      <p:ext uri="{BB962C8B-B14F-4D97-AF65-F5344CB8AC3E}">
        <p14:creationId xmlns:p14="http://schemas.microsoft.com/office/powerpoint/2010/main" val="4602290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CADE9"/>
      </a:accent1>
      <a:accent2>
        <a:srgbClr val="F49133"/>
      </a:accent2>
      <a:accent3>
        <a:srgbClr val="098F9C"/>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Theme">
  <a:themeElements>
    <a:clrScheme name="Custom 1">
      <a:dk1>
        <a:srgbClr val="000000"/>
      </a:dk1>
      <a:lt1>
        <a:srgbClr val="FFFFFF"/>
      </a:lt1>
      <a:dk2>
        <a:srgbClr val="44546A"/>
      </a:dk2>
      <a:lt2>
        <a:srgbClr val="E7E6E6"/>
      </a:lt2>
      <a:accent1>
        <a:srgbClr val="0CADE9"/>
      </a:accent1>
      <a:accent2>
        <a:srgbClr val="F49133"/>
      </a:accent2>
      <a:accent3>
        <a:srgbClr val="098F9C"/>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15273</TotalTime>
  <Words>999</Words>
  <Application>Microsoft Office PowerPoint</Application>
  <PresentationFormat>Custom</PresentationFormat>
  <Paragraphs>147</Paragraphs>
  <Slides>16</Slides>
  <Notes>9</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next steps</vt:lpstr>
      <vt:lpstr>PowerPoint Presentation</vt:lpstr>
      <vt:lpstr>What is GRUAN?</vt:lpstr>
      <vt:lpstr>GRUAN goals</vt:lpstr>
      <vt:lpstr>GRUAN sites</vt:lpstr>
      <vt:lpstr>GRUAN achievements</vt:lpstr>
      <vt:lpstr>Problems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 Cardot</dc:creator>
  <cp:lastModifiedBy>Valentin Aich</cp:lastModifiedBy>
  <cp:revision>501</cp:revision>
  <cp:lastPrinted>2017-09-11T16:07:58Z</cp:lastPrinted>
  <dcterms:created xsi:type="dcterms:W3CDTF">2016-11-01T07:33:17Z</dcterms:created>
  <dcterms:modified xsi:type="dcterms:W3CDTF">2018-03-21T07:46:33Z</dcterms:modified>
</cp:coreProperties>
</file>