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60" r:id="rId2"/>
    <p:sldId id="261" r:id="rId3"/>
    <p:sldId id="262" r:id="rId4"/>
    <p:sldId id="270" r:id="rId5"/>
    <p:sldId id="272" r:id="rId6"/>
    <p:sldId id="263" r:id="rId7"/>
    <p:sldId id="256" r:id="rId8"/>
    <p:sldId id="264" r:id="rId9"/>
    <p:sldId id="257" r:id="rId10"/>
    <p:sldId id="258" r:id="rId11"/>
    <p:sldId id="259" r:id="rId12"/>
    <p:sldId id="265" r:id="rId13"/>
    <p:sldId id="266"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66"/>
    <p:restoredTop sz="94654"/>
  </p:normalViewPr>
  <p:slideViewPr>
    <p:cSldViewPr snapToGrid="0" snapToObjects="1">
      <p:cViewPr>
        <p:scale>
          <a:sx n="106" d="100"/>
          <a:sy n="106" d="100"/>
        </p:scale>
        <p:origin x="144" y="232"/>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theme" Target="theme/theme1.xml"/><Relationship Id="rId2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presProps" Target="presProps.xml"/><Relationship Id="rId1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A44337-C376-CA43-AB54-84457FA6411D}" type="datetimeFigureOut">
              <a:rPr lang="en-US" smtClean="0"/>
              <a:t>3/19/18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BF3C32-4348-8A4D-A164-14E5ED608134}" type="slidenum">
              <a:rPr lang="en-US" smtClean="0"/>
              <a:t>‹#›</a:t>
            </a:fld>
            <a:endParaRPr lang="en-US"/>
          </a:p>
        </p:txBody>
      </p:sp>
    </p:spTree>
    <p:extLst>
      <p:ext uri="{BB962C8B-B14F-4D97-AF65-F5344CB8AC3E}">
        <p14:creationId xmlns:p14="http://schemas.microsoft.com/office/powerpoint/2010/main" val="1187162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C1D59C4-8838-DA49-B5EF-5309602E8C82}" type="datetimeFigureOut">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329492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D59C4-8838-DA49-B5EF-5309602E8C82}" type="datetimeFigureOut">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15175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D59C4-8838-DA49-B5EF-5309602E8C82}" type="datetimeFigureOut">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34657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C1D59C4-8838-DA49-B5EF-5309602E8C82}" type="datetimeFigureOut">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213587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C1D59C4-8838-DA49-B5EF-5309602E8C82}" type="datetimeFigureOut">
              <a:rPr lang="en-US" smtClean="0"/>
              <a:t>3/19/18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326123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C1D59C4-8838-DA49-B5EF-5309602E8C82}" type="datetimeFigureOut">
              <a:rPr lang="en-US" smtClean="0"/>
              <a:t>3/19/18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569670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C1D59C4-8838-DA49-B5EF-5309602E8C82}" type="datetimeFigureOut">
              <a:rPr lang="en-US" smtClean="0"/>
              <a:t>3/19/18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754687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C1D59C4-8838-DA49-B5EF-5309602E8C82}" type="datetimeFigureOut">
              <a:rPr lang="en-US" smtClean="0"/>
              <a:t>3/19/18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7941115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D59C4-8838-DA49-B5EF-5309602E8C82}" type="datetimeFigureOut">
              <a:rPr lang="en-US" smtClean="0"/>
              <a:t>3/19/18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814143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D59C4-8838-DA49-B5EF-5309602E8C82}" type="datetimeFigureOut">
              <a:rPr lang="en-US" smtClean="0"/>
              <a:t>3/19/18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1689707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C1D59C4-8838-DA49-B5EF-5309602E8C82}" type="datetimeFigureOut">
              <a:rPr lang="en-US" smtClean="0"/>
              <a:t>3/19/18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15E3907-7C8B-DC42-B439-B5DAD3310905}" type="slidenum">
              <a:rPr lang="en-US" smtClean="0"/>
              <a:t>‹#›</a:t>
            </a:fld>
            <a:endParaRPr lang="en-US"/>
          </a:p>
        </p:txBody>
      </p:sp>
    </p:spTree>
    <p:extLst>
      <p:ext uri="{BB962C8B-B14F-4D97-AF65-F5344CB8AC3E}">
        <p14:creationId xmlns:p14="http://schemas.microsoft.com/office/powerpoint/2010/main" val="5972803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D59C4-8838-DA49-B5EF-5309602E8C82}" type="datetimeFigureOut">
              <a:rPr lang="en-US" smtClean="0"/>
              <a:t>3/19/18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5E3907-7C8B-DC42-B439-B5DAD3310905}" type="slidenum">
              <a:rPr lang="en-US" smtClean="0"/>
              <a:t>‹#›</a:t>
            </a:fld>
            <a:endParaRPr lang="en-US"/>
          </a:p>
        </p:txBody>
      </p:sp>
    </p:spTree>
    <p:extLst>
      <p:ext uri="{BB962C8B-B14F-4D97-AF65-F5344CB8AC3E}">
        <p14:creationId xmlns:p14="http://schemas.microsoft.com/office/powerpoint/2010/main" val="9659164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emf"/><Relationship Id="rId3" Type="http://schemas.openxmlformats.org/officeDocument/2006/relationships/image" Target="../media/image2.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 Id="rId3" Type="http://schemas.openxmlformats.org/officeDocument/2006/relationships/image" Target="../media/image4.tif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 Id="rId3"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608137"/>
            <a:ext cx="8201526" cy="1325563"/>
          </a:xfrm>
        </p:spPr>
        <p:txBody>
          <a:bodyPr/>
          <a:lstStyle/>
          <a:p>
            <a:r>
              <a:rPr lang="en-US" b="1" dirty="0" smtClean="0"/>
              <a:t>Potential biosphere indicator(s) </a:t>
            </a:r>
            <a:endParaRPr lang="en-US" b="1" dirty="0"/>
          </a:p>
        </p:txBody>
      </p:sp>
    </p:spTree>
    <p:extLst>
      <p:ext uri="{BB962C8B-B14F-4D97-AF65-F5344CB8AC3E}">
        <p14:creationId xmlns:p14="http://schemas.microsoft.com/office/powerpoint/2010/main" val="989771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725" y="296862"/>
            <a:ext cx="5619750" cy="4351338"/>
          </a:xfrm>
        </p:spPr>
        <p:txBody>
          <a:bodyPr/>
          <a:lstStyle/>
          <a:p>
            <a:r>
              <a:rPr lang="en-US" sz="1800" b="1" dirty="0"/>
              <a:t>Precipitation</a:t>
            </a:r>
            <a:r>
              <a:rPr lang="en-US" sz="1800" dirty="0"/>
              <a:t>. </a:t>
            </a:r>
            <a:r>
              <a:rPr lang="en-US" sz="1800" dirty="0" smtClean="0"/>
              <a:t>Precipitation </a:t>
            </a:r>
            <a:r>
              <a:rPr lang="en-US" sz="1800" dirty="0"/>
              <a:t>data (P) are derived from the integration of passive microwave sensors and infrared data (CMORPH, https://</a:t>
            </a:r>
            <a:r>
              <a:rPr lang="en-US" sz="1800" dirty="0" err="1"/>
              <a:t>rda.ucar.edu</a:t>
            </a:r>
            <a:r>
              <a:rPr lang="en-US" sz="1800" dirty="0"/>
              <a:t>/datasets/ds502.0/)(29). </a:t>
            </a:r>
            <a:br>
              <a:rPr lang="en-US" sz="1800" dirty="0"/>
            </a:br>
            <a:endParaRPr lang="en-US" sz="1800" dirty="0" smtClean="0"/>
          </a:p>
          <a:p>
            <a:r>
              <a:rPr lang="en-US" sz="1800" dirty="0" smtClean="0"/>
              <a:t>Precipitation </a:t>
            </a:r>
            <a:r>
              <a:rPr lang="en-US" sz="1800" dirty="0"/>
              <a:t>data have </a:t>
            </a:r>
            <a:r>
              <a:rPr lang="en-US" sz="1800" b="1" dirty="0">
                <a:solidFill>
                  <a:schemeClr val="accent2"/>
                </a:solidFill>
              </a:rPr>
              <a:t>5-day temporal resolution </a:t>
            </a:r>
            <a:r>
              <a:rPr lang="en-US" sz="1800" dirty="0"/>
              <a:t>and span the </a:t>
            </a:r>
            <a:r>
              <a:rPr lang="en-US" sz="1800" b="1" dirty="0">
                <a:solidFill>
                  <a:schemeClr val="accent1"/>
                </a:solidFill>
              </a:rPr>
              <a:t>2001-2011 period</a:t>
            </a:r>
            <a:r>
              <a:rPr lang="en-US" sz="1800" dirty="0"/>
              <a:t>; they cover the 50°S-50°N latitudinal band with a </a:t>
            </a:r>
            <a:r>
              <a:rPr lang="en-US" sz="1800" b="1" dirty="0">
                <a:solidFill>
                  <a:srgbClr val="FF0000"/>
                </a:solidFill>
              </a:rPr>
              <a:t>0.07°spatial resolution</a:t>
            </a:r>
            <a:r>
              <a:rPr lang="en-US" sz="1800" dirty="0"/>
              <a:t>. </a:t>
            </a:r>
            <a:r>
              <a:rPr lang="en-US" sz="1800" dirty="0"/>
              <a:t>The stated accuracy measured in terms of root mean squared error is &lt; 1mm/day over most of the globe(29). As complementary global dataset of precipitation, the Climate Research Unit (CRU) product (version TS.3.22) is used (http://</a:t>
            </a:r>
            <a:r>
              <a:rPr lang="en-US" sz="1800" dirty="0" err="1"/>
              <a:t>catalogue.ceda.ac.uk</a:t>
            </a:r>
            <a:r>
              <a:rPr lang="en-US" sz="1800" dirty="0"/>
              <a:t>/</a:t>
            </a:r>
            <a:r>
              <a:rPr lang="en-US" sz="1800" dirty="0" err="1"/>
              <a:t>uuid</a:t>
            </a:r>
            <a:r>
              <a:rPr lang="en-US" sz="1800" dirty="0"/>
              <a:t>/3f8944800cc48e1cbc29a5ee12d8542d). </a:t>
            </a:r>
            <a:endParaRPr lang="en-US" sz="1800" dirty="0" smtClean="0"/>
          </a:p>
          <a:p>
            <a:r>
              <a:rPr lang="en-US" sz="1800" dirty="0" smtClean="0"/>
              <a:t>CRU </a:t>
            </a:r>
            <a:r>
              <a:rPr lang="en-US" sz="1800" dirty="0"/>
              <a:t>precipitation data are derived from interpolation of climate station records, they span the </a:t>
            </a:r>
            <a:r>
              <a:rPr lang="en-US" sz="1800" b="1" dirty="0">
                <a:solidFill>
                  <a:schemeClr val="accent1"/>
                </a:solidFill>
              </a:rPr>
              <a:t>1901-2014 period </a:t>
            </a:r>
            <a:r>
              <a:rPr lang="en-US" sz="1800" dirty="0"/>
              <a:t>at </a:t>
            </a:r>
            <a:r>
              <a:rPr lang="en-US" sz="1800" b="1" dirty="0">
                <a:solidFill>
                  <a:schemeClr val="accent2"/>
                </a:solidFill>
              </a:rPr>
              <a:t>monthly</a:t>
            </a:r>
            <a:r>
              <a:rPr lang="en-US" sz="1800" dirty="0"/>
              <a:t> temporal resolution and </a:t>
            </a:r>
            <a:r>
              <a:rPr lang="en-US" sz="1800" b="1" dirty="0">
                <a:solidFill>
                  <a:srgbClr val="FF0000"/>
                </a:solidFill>
              </a:rPr>
              <a:t>0.5°spatial resolution</a:t>
            </a:r>
            <a:r>
              <a:rPr lang="en-US" sz="1800" dirty="0"/>
              <a:t>. </a:t>
            </a:r>
            <a:r>
              <a:rPr lang="en-US" sz="1800" dirty="0"/>
              <a:t>Close agreement was demonstrated against alternative gridded precipitation datasets (e.g., </a:t>
            </a:r>
            <a:r>
              <a:rPr lang="en-US" sz="1800" b="1" dirty="0">
                <a:solidFill>
                  <a:schemeClr val="accent6"/>
                </a:solidFill>
              </a:rPr>
              <a:t>0.87 correlation coefficient against the Global Precipitation Climatology Centre dataset</a:t>
            </a:r>
            <a:r>
              <a:rPr lang="en-US" sz="1800" dirty="0"/>
              <a:t>)(30). </a:t>
            </a:r>
          </a:p>
          <a:p>
            <a:endParaRPr lang="en-US" dirty="0"/>
          </a:p>
        </p:txBody>
      </p:sp>
    </p:spTree>
    <p:extLst>
      <p:ext uri="{BB962C8B-B14F-4D97-AF65-F5344CB8AC3E}">
        <p14:creationId xmlns:p14="http://schemas.microsoft.com/office/powerpoint/2010/main" val="18615133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037" y="339725"/>
            <a:ext cx="6262688" cy="4351338"/>
          </a:xfrm>
        </p:spPr>
        <p:txBody>
          <a:bodyPr>
            <a:normAutofit/>
          </a:bodyPr>
          <a:lstStyle/>
          <a:p>
            <a:r>
              <a:rPr lang="en-US" sz="1800" b="1" dirty="0"/>
              <a:t>Air temperature</a:t>
            </a:r>
            <a:r>
              <a:rPr lang="en-US" sz="1800" dirty="0"/>
              <a:t>. </a:t>
            </a:r>
            <a:r>
              <a:rPr lang="en-US" sz="1800" dirty="0" smtClean="0"/>
              <a:t>(</a:t>
            </a:r>
            <a:r>
              <a:rPr lang="en-US" sz="1800" i="1" dirty="0"/>
              <a:t>Ta</a:t>
            </a:r>
            <a:r>
              <a:rPr lang="en-US" sz="1800" dirty="0"/>
              <a:t>) data are collected from the Atmospheric Infrared Sounder (AIRS, https://</a:t>
            </a:r>
            <a:r>
              <a:rPr lang="en-US" sz="1800" dirty="0" err="1"/>
              <a:t>acdisc.gesdisc.eosdis.nasa.gov</a:t>
            </a:r>
            <a:r>
              <a:rPr lang="en-US" sz="1800" dirty="0"/>
              <a:t>/data/Aqua_AIRS_Level3/AIRS3STD.006/)(</a:t>
            </a:r>
            <a:r>
              <a:rPr lang="en-US" sz="1800" i="1" dirty="0"/>
              <a:t>31</a:t>
            </a:r>
            <a:r>
              <a:rPr lang="en-US" sz="1800" dirty="0"/>
              <a:t>) flying on Aqua. </a:t>
            </a:r>
            <a:endParaRPr lang="en-US" sz="1800" dirty="0" smtClean="0"/>
          </a:p>
          <a:p>
            <a:r>
              <a:rPr lang="en-US" sz="1800" dirty="0" smtClean="0"/>
              <a:t>The </a:t>
            </a:r>
            <a:r>
              <a:rPr lang="en-US" sz="1800" dirty="0"/>
              <a:t>AIRS3STD v6.0 product is used here, which has daily temporal resolution, 1° spatial resolution, and spans the 2003–2015 period (</a:t>
            </a:r>
            <a:r>
              <a:rPr lang="en-US" sz="1800" i="1" dirty="0"/>
              <a:t>32</a:t>
            </a:r>
            <a:r>
              <a:rPr lang="en-US" sz="1800" dirty="0"/>
              <a:t>). When gaps are present in the daily data, a preliminary gap-filling processing has been applied via temporal linear interpolation(</a:t>
            </a:r>
            <a:r>
              <a:rPr lang="en-US" sz="1800" i="1" dirty="0"/>
              <a:t>19</a:t>
            </a:r>
            <a:r>
              <a:rPr lang="en-US" sz="1800" dirty="0"/>
              <a:t>). The stated accuracy is lower than 1 K in the lower troposphere under clear and partly cloudy condition(</a:t>
            </a:r>
            <a:r>
              <a:rPr lang="en-US" sz="1800" i="1" dirty="0"/>
              <a:t>32</a:t>
            </a:r>
            <a:r>
              <a:rPr lang="en-US" sz="1800" dirty="0"/>
              <a:t>). As complementary global dataset of temperature, the Climate Research Unit (CRU) product (version TS.3.22) is employed (http://</a:t>
            </a:r>
            <a:r>
              <a:rPr lang="en-US" sz="1800" dirty="0" err="1"/>
              <a:t>catalogue.ceda.ac.uk</a:t>
            </a:r>
            <a:r>
              <a:rPr lang="en-US" sz="1800" dirty="0"/>
              <a:t>/</a:t>
            </a:r>
            <a:r>
              <a:rPr lang="en-US" sz="1800" dirty="0" err="1"/>
              <a:t>uuid</a:t>
            </a:r>
            <a:r>
              <a:rPr lang="en-US" sz="1800" dirty="0"/>
              <a:t>/3f8944800cc48e1cbc29a5ee12d8542d). </a:t>
            </a:r>
            <a:endParaRPr lang="en-US" sz="1800" dirty="0" smtClean="0"/>
          </a:p>
          <a:p>
            <a:r>
              <a:rPr lang="en-US" sz="1800" dirty="0"/>
              <a:t>CRU temperature data are derived from interpolation of climate station records, they span the 1901-2014 period, have monthly temporal resolution and 0.5°spatial resolution. Close agreement was demonstrated against alternative gridded temperature datasets (e.g., 0.97 correlation coefficient against the University of Delaware dataset)(</a:t>
            </a:r>
            <a:r>
              <a:rPr lang="en-US" sz="1800" i="1" dirty="0"/>
              <a:t>30</a:t>
            </a:r>
            <a:r>
              <a:rPr lang="en-US" sz="1800" dirty="0"/>
              <a:t>). </a:t>
            </a:r>
            <a:endParaRPr lang="en-US" sz="1800" dirty="0" smtClean="0"/>
          </a:p>
          <a:p>
            <a:endParaRPr lang="en-US" sz="1800" dirty="0"/>
          </a:p>
        </p:txBody>
      </p:sp>
    </p:spTree>
    <p:extLst>
      <p:ext uri="{BB962C8B-B14F-4D97-AF65-F5344CB8AC3E}">
        <p14:creationId xmlns:p14="http://schemas.microsoft.com/office/powerpoint/2010/main" val="162643294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85740" y="391885"/>
            <a:ext cx="10490177" cy="5909310"/>
          </a:xfrm>
          <a:prstGeom prst="rect">
            <a:avLst/>
          </a:prstGeom>
          <a:noFill/>
        </p:spPr>
        <p:txBody>
          <a:bodyPr wrap="square" rtlCol="0">
            <a:spAutoFit/>
          </a:bodyPr>
          <a:lstStyle/>
          <a:p>
            <a:r>
              <a:rPr lang="en-US" b="1" dirty="0"/>
              <a:t>Evapotranspiration</a:t>
            </a:r>
            <a:r>
              <a:rPr lang="en-US" dirty="0"/>
              <a:t>. Evapotranspiration values (</a:t>
            </a:r>
            <a:r>
              <a:rPr lang="en-US" i="1" dirty="0"/>
              <a:t>ET</a:t>
            </a:r>
            <a:r>
              <a:rPr lang="en-US" dirty="0"/>
              <a:t>) are generated from the Global Land Evaporation Amsterdam Model Version 2b (GLEAM v2B, https://bw10srv1.ugent.be/gleam/v2b/)(</a:t>
            </a:r>
            <a:r>
              <a:rPr lang="en-US" i="1" dirty="0"/>
              <a:t>19</a:t>
            </a:r>
            <a:r>
              <a:rPr lang="en-US" dirty="0"/>
              <a:t>, </a:t>
            </a:r>
            <a:r>
              <a:rPr lang="en-US" i="1" dirty="0"/>
              <a:t>33</a:t>
            </a:r>
            <a:r>
              <a:rPr lang="en-US" dirty="0"/>
              <a:t>). The Priestley and Taylor equation used in GLEAM calculates potential evaporation based on the remotely sensed observations of radiation and climate variables listed above. Potential evaporation estimates are converted into actual evaporation considering the conditions of soil moisture and vegetation water content retrieved from microwave remote sensing data. Data have daily temporal resolution, 0.25°spatial resolution </a:t>
            </a:r>
            <a:r>
              <a:rPr lang="en-US" dirty="0" err="1"/>
              <a:t>a�nd</a:t>
            </a:r>
            <a:r>
              <a:rPr lang="en-US" dirty="0"/>
              <a:t> span the 2000–2015 period; they cover the 50°S-50°N latitudinal band due to the limited coverage of the precipitation data(</a:t>
            </a:r>
            <a:r>
              <a:rPr lang="en-US" i="1" dirty="0"/>
              <a:t>19</a:t>
            </a:r>
            <a:r>
              <a:rPr lang="en-US" dirty="0"/>
              <a:t>). The unbiased root mean square error of GLEAM is about 0.4 mm/day on average and estimates c </a:t>
            </a:r>
            <a:r>
              <a:rPr lang="en-US" dirty="0" err="1"/>
              <a:t>orrelate</a:t>
            </a:r>
            <a:r>
              <a:rPr lang="en-US" dirty="0"/>
              <a:t> well against in situ data ( = 0.83)(</a:t>
            </a:r>
            <a:r>
              <a:rPr lang="en-US" i="1" dirty="0"/>
              <a:t>19</a:t>
            </a:r>
            <a:r>
              <a:rPr lang="en-US" dirty="0"/>
              <a:t>, </a:t>
            </a:r>
            <a:r>
              <a:rPr lang="en-US" i="1" dirty="0"/>
              <a:t>34</a:t>
            </a:r>
            <a:r>
              <a:rPr lang="en-US" dirty="0"/>
              <a:t>). </a:t>
            </a:r>
            <a:endParaRPr lang="en-US" dirty="0" smtClean="0"/>
          </a:p>
          <a:p>
            <a:endParaRPr lang="en-US" dirty="0" smtClean="0"/>
          </a:p>
          <a:p>
            <a:r>
              <a:rPr lang="en-US" b="1" dirty="0"/>
              <a:t>Turbulent fluxes</a:t>
            </a:r>
            <a:r>
              <a:rPr lang="en-US" dirty="0"/>
              <a:t>. Latent heat (</a:t>
            </a:r>
            <a:r>
              <a:rPr lang="en-US" i="1" dirty="0"/>
              <a:t>LE</a:t>
            </a:r>
            <a:r>
              <a:rPr lang="en-US" dirty="0"/>
              <a:t>) is retrieved from evapotranspiration data through latent heat of vaporization (</a:t>
            </a:r>
            <a:r>
              <a:rPr lang="en-US" dirty="0" err="1"/>
              <a:t>λv</a:t>
            </a:r>
            <a:r>
              <a:rPr lang="en-US" dirty="0"/>
              <a:t>) based on the following equations(</a:t>
            </a:r>
            <a:r>
              <a:rPr lang="en-US" i="1" dirty="0"/>
              <a:t>35</a:t>
            </a:r>
            <a:r>
              <a:rPr lang="en-US" dirty="0"/>
              <a:t>): </a:t>
            </a:r>
            <a:endParaRPr lang="en-US" dirty="0" smtClean="0"/>
          </a:p>
          <a:p>
            <a:r>
              <a:rPr lang="en-US" dirty="0"/>
              <a:t>= ∙ ∙ , (3) </a:t>
            </a:r>
            <a:endParaRPr lang="en-US" dirty="0" smtClean="0"/>
          </a:p>
          <a:p>
            <a:r>
              <a:rPr lang="en-US" dirty="0"/>
              <a:t>= [2.495 − (2.36 ∙ 10−3) ∙ ( − 273)] (4) </a:t>
            </a:r>
            <a:endParaRPr lang="en-US" dirty="0" smtClean="0"/>
          </a:p>
          <a:p>
            <a:r>
              <a:rPr lang="en-US" dirty="0"/>
              <a:t>where </a:t>
            </a:r>
            <a:r>
              <a:rPr lang="en-US" dirty="0" err="1"/>
              <a:t>ρ</a:t>
            </a:r>
            <a:r>
              <a:rPr lang="en-US" dirty="0"/>
              <a:t> is the water density (1000kg/m3), the heat of vaporization (</a:t>
            </a:r>
            <a:r>
              <a:rPr lang="en-US" dirty="0" err="1"/>
              <a:t>λv</a:t>
            </a:r>
            <a:r>
              <a:rPr lang="en-US" dirty="0"/>
              <a:t>) is expressed in MJ/kg, air temperature (</a:t>
            </a:r>
            <a:r>
              <a:rPr lang="en-US" i="1" dirty="0"/>
              <a:t>Ta</a:t>
            </a:r>
            <a:r>
              <a:rPr lang="en-US" dirty="0"/>
              <a:t>) is in Kelvin, evapotranspiration fluxes (</a:t>
            </a:r>
            <a:r>
              <a:rPr lang="en-US" i="1" dirty="0"/>
              <a:t>ET</a:t>
            </a:r>
            <a:r>
              <a:rPr lang="en-US" dirty="0"/>
              <a:t>) are in mm/day and resulting latent fluxes (</a:t>
            </a:r>
            <a:r>
              <a:rPr lang="en-US" i="1" dirty="0"/>
              <a:t>LE</a:t>
            </a:r>
            <a:r>
              <a:rPr lang="en-US" dirty="0"/>
              <a:t>) in W/m2. </a:t>
            </a:r>
            <a:endParaRPr lang="en-US" dirty="0" smtClean="0"/>
          </a:p>
          <a:p>
            <a:r>
              <a:rPr lang="en-US" dirty="0"/>
              <a:t>Sensible heat (</a:t>
            </a:r>
            <a:r>
              <a:rPr lang="en-US" i="1" dirty="0"/>
              <a:t>H</a:t>
            </a:r>
            <a:r>
              <a:rPr lang="en-US" dirty="0"/>
              <a:t>) is obtained from the closure of the energy balance, assuming negligible soil heat fluxes at annual scale: </a:t>
            </a:r>
            <a:endParaRPr lang="en-US" dirty="0" smtClean="0"/>
          </a:p>
          <a:p>
            <a:r>
              <a:rPr lang="en-US" dirty="0"/>
              <a:t>=[ − − (1− )]− </a:t>
            </a:r>
            <a:r>
              <a:rPr lang="en-US" i="1" dirty="0"/>
              <a:t>, </a:t>
            </a:r>
            <a:r>
              <a:rPr lang="en-US" dirty="0"/>
              <a:t>(5) </a:t>
            </a:r>
            <a:endParaRPr lang="en-US" dirty="0" smtClean="0"/>
          </a:p>
          <a:p>
            <a:r>
              <a:rPr lang="en-US" i="1" dirty="0"/>
              <a:t>H </a:t>
            </a:r>
            <a:r>
              <a:rPr lang="en-US" dirty="0"/>
              <a:t>implicitly includes closure residual terms of the energy balance. Latent and sensible heat span the 2000–2011 temporal period and cover the 50°S-50°N latitudinal band with a 0.25°spatial resolution. </a:t>
            </a:r>
            <a:endParaRPr lang="en-US" dirty="0" smtClean="0"/>
          </a:p>
        </p:txBody>
      </p:sp>
    </p:spTree>
    <p:extLst>
      <p:ext uri="{BB962C8B-B14F-4D97-AF65-F5344CB8AC3E}">
        <p14:creationId xmlns:p14="http://schemas.microsoft.com/office/powerpoint/2010/main" val="19149094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85740" y="391885"/>
            <a:ext cx="10490177" cy="5632311"/>
          </a:xfrm>
          <a:prstGeom prst="rect">
            <a:avLst/>
          </a:prstGeom>
          <a:noFill/>
        </p:spPr>
        <p:txBody>
          <a:bodyPr wrap="square" rtlCol="0">
            <a:spAutoFit/>
          </a:bodyPr>
          <a:lstStyle/>
          <a:p>
            <a:r>
              <a:rPr lang="en-US" b="1" dirty="0" smtClean="0"/>
              <a:t>Leaf </a:t>
            </a:r>
            <a:r>
              <a:rPr lang="en-US" b="1" dirty="0"/>
              <a:t>area index</a:t>
            </a:r>
            <a:r>
              <a:rPr lang="en-US" dirty="0"/>
              <a:t>. Two different leaf area index (</a:t>
            </a:r>
            <a:r>
              <a:rPr lang="en-US" i="1" dirty="0"/>
              <a:t>LAI</a:t>
            </a:r>
            <a:r>
              <a:rPr lang="en-US" dirty="0"/>
              <a:t>) products have been evaluated to characterize the structural properties of vegetation. </a:t>
            </a:r>
            <a:endParaRPr lang="en-US" dirty="0" smtClean="0"/>
          </a:p>
          <a:p>
            <a:r>
              <a:rPr lang="en-US" dirty="0"/>
              <a:t>1) The </a:t>
            </a:r>
            <a:r>
              <a:rPr lang="en-US" i="1" dirty="0"/>
              <a:t>LAI </a:t>
            </a:r>
            <a:r>
              <a:rPr lang="en-US" dirty="0"/>
              <a:t>product derived from the Global Inventory Modeling and Mapping Studies Normalized Difference Vegetation Index (GIMMS3g, http://</a:t>
            </a:r>
            <a:r>
              <a:rPr lang="en-US" dirty="0" err="1"/>
              <a:t>sites.bu.edu</a:t>
            </a:r>
            <a:r>
              <a:rPr lang="en-US" dirty="0"/>
              <a:t>/</a:t>
            </a:r>
            <a:r>
              <a:rPr lang="en-US" dirty="0" err="1"/>
              <a:t>cliveg</a:t>
            </a:r>
            <a:r>
              <a:rPr lang="en-US" dirty="0"/>
              <a:t>/</a:t>
            </a:r>
            <a:r>
              <a:rPr lang="en-US" dirty="0" err="1"/>
              <a:t>datacodes</a:t>
            </a:r>
            <a:r>
              <a:rPr lang="en-US" dirty="0"/>
              <a:t>/)(</a:t>
            </a:r>
            <a:r>
              <a:rPr lang="en-US" i="1" dirty="0"/>
              <a:t>20</a:t>
            </a:r>
            <a:r>
              <a:rPr lang="en-US" dirty="0"/>
              <a:t>) is based on the combination of the Advanced Very High Resolution Radiometer (AVHRR) and MODIS sensors. The dataset has 15- day temporal resolution and spans the 1982–2011 period; it has global coverage and 1/12° spatial resolution. </a:t>
            </a:r>
            <a:endParaRPr lang="en-US" dirty="0" smtClean="0"/>
          </a:p>
          <a:p>
            <a:r>
              <a:rPr lang="en-US" dirty="0"/>
              <a:t>2) The GLASS </a:t>
            </a:r>
            <a:r>
              <a:rPr lang="en-US" i="1" dirty="0"/>
              <a:t>LAI </a:t>
            </a:r>
            <a:r>
              <a:rPr lang="en-US" dirty="0"/>
              <a:t>dataset (http://</a:t>
            </a:r>
            <a:r>
              <a:rPr lang="en-US" dirty="0" err="1"/>
              <a:t>glcf.umd.edu</a:t>
            </a:r>
            <a:r>
              <a:rPr lang="en-US" dirty="0"/>
              <a:t>/data/</a:t>
            </a:r>
            <a:r>
              <a:rPr lang="en-US" dirty="0" err="1"/>
              <a:t>lai</a:t>
            </a:r>
            <a:r>
              <a:rPr lang="en-US" dirty="0"/>
              <a:t>/) released by the Center for Global Change Data Processing and Analysis of Beijing Normal University(</a:t>
            </a:r>
            <a:r>
              <a:rPr lang="en-US" i="1" dirty="0"/>
              <a:t>36</a:t>
            </a:r>
            <a:r>
              <a:rPr lang="en-US" dirty="0"/>
              <a:t>), based on AVHRR and MODIS as well, has been explored as an alternative product. The dataset has 8-day temporal resolution and spans the 1982–2012 period; it has global coverage and 0.05° spatial resolution. </a:t>
            </a:r>
            <a:endParaRPr lang="en-US" dirty="0" smtClean="0"/>
          </a:p>
          <a:p>
            <a:r>
              <a:rPr lang="en-US" dirty="0" smtClean="0"/>
              <a:t>3) Both </a:t>
            </a:r>
            <a:r>
              <a:rPr lang="en-US" i="1" dirty="0"/>
              <a:t>LAI </a:t>
            </a:r>
            <a:r>
              <a:rPr lang="en-US" dirty="0"/>
              <a:t>satellite products have been validated against field measurements from different biomes representative of global vegetated land covers and showed comparable results in terms of root mean square error (0.68 and 0.64 for GIMMS3g and GLASS, respectively(</a:t>
            </a:r>
            <a:r>
              <a:rPr lang="en-US" i="1" dirty="0"/>
              <a:t>20</a:t>
            </a:r>
            <a:r>
              <a:rPr lang="en-US" dirty="0"/>
              <a:t>, </a:t>
            </a:r>
            <a:r>
              <a:rPr lang="en-US" i="1" dirty="0"/>
              <a:t>36</a:t>
            </a:r>
            <a:r>
              <a:rPr lang="en-US" dirty="0"/>
              <a:t>)). While the two products have similar accuracies on the mean </a:t>
            </a:r>
            <a:r>
              <a:rPr lang="en-US" i="1" dirty="0"/>
              <a:t>LAI </a:t>
            </a:r>
            <a:r>
              <a:rPr lang="en-US" dirty="0"/>
              <a:t>values at biome and annual level, relevant discrepancies emerge on temporal trends. Analysis of the </a:t>
            </a:r>
            <a:r>
              <a:rPr lang="en-US" dirty="0" err="1"/>
              <a:t>interannual</a:t>
            </a:r>
            <a:r>
              <a:rPr lang="en-US" dirty="0"/>
              <a:t> variations in global average </a:t>
            </a:r>
            <a:r>
              <a:rPr lang="en-US" i="1" dirty="0"/>
              <a:t>LAI </a:t>
            </a:r>
            <a:r>
              <a:rPr lang="en-US" dirty="0"/>
              <a:t>show that the GIMMS3g product has an improved harmonization of AVHRR and MODIS data compared to GLASS and leads to more consistent time-series in </a:t>
            </a:r>
            <a:r>
              <a:rPr lang="en-US" i="1" dirty="0"/>
              <a:t>LAI</a:t>
            </a:r>
            <a:r>
              <a:rPr lang="en-US" dirty="0"/>
              <a:t>; GLASS shows a discontinuity in the signal between 2000 and 2001 (~50% increase) likely due to an artifact in the harmonization process of multi-sensor records (Fig. S7). Given the overall goal of this work – exploring how long-term variations in vegetation density have influenced the surface energy balance and the local climate – the GIMMS3g </a:t>
            </a:r>
            <a:r>
              <a:rPr lang="en-US" i="1" dirty="0"/>
              <a:t>LAI </a:t>
            </a:r>
            <a:r>
              <a:rPr lang="en-US" dirty="0"/>
              <a:t>product has been deemed more suitable for this study. </a:t>
            </a:r>
            <a:endParaRPr lang="en-US" dirty="0" smtClean="0"/>
          </a:p>
        </p:txBody>
      </p:sp>
    </p:spTree>
    <p:extLst>
      <p:ext uri="{BB962C8B-B14F-4D97-AF65-F5344CB8AC3E}">
        <p14:creationId xmlns:p14="http://schemas.microsoft.com/office/powerpoint/2010/main" val="9513576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85740" y="391885"/>
            <a:ext cx="10490177" cy="4801314"/>
          </a:xfrm>
          <a:prstGeom prst="rect">
            <a:avLst/>
          </a:prstGeom>
          <a:noFill/>
        </p:spPr>
        <p:txBody>
          <a:bodyPr wrap="square" rtlCol="0">
            <a:spAutoFit/>
          </a:bodyPr>
          <a:lstStyle/>
          <a:p>
            <a:r>
              <a:rPr lang="en-US" b="1" dirty="0" smtClean="0"/>
              <a:t>Land </a:t>
            </a:r>
            <a:r>
              <a:rPr lang="en-US" b="1" dirty="0"/>
              <a:t>surface temperature</a:t>
            </a:r>
            <a:r>
              <a:rPr lang="en-US" dirty="0"/>
              <a:t>. Daytime and nighttime land surface temperature data (</a:t>
            </a:r>
            <a:r>
              <a:rPr lang="en-US" i="1" dirty="0"/>
              <a:t>TS</a:t>
            </a:r>
            <a:r>
              <a:rPr lang="en-US" dirty="0"/>
              <a:t>) are derived from MODIS(</a:t>
            </a:r>
            <a:r>
              <a:rPr lang="en-US" i="1" dirty="0"/>
              <a:t>37</a:t>
            </a:r>
            <a:r>
              <a:rPr lang="en-US" dirty="0"/>
              <a:t>) (MYD11C3/Aqua v5, https://</a:t>
            </a:r>
            <a:r>
              <a:rPr lang="en-US" dirty="0" err="1"/>
              <a:t>lpdaac.usgs.gov</a:t>
            </a:r>
            <a:r>
              <a:rPr lang="en-US" dirty="0"/>
              <a:t>/</a:t>
            </a:r>
            <a:r>
              <a:rPr lang="en-US" dirty="0" err="1"/>
              <a:t>dataset_discovery</a:t>
            </a:r>
            <a:r>
              <a:rPr lang="en-US" dirty="0"/>
              <a:t>/modis/</a:t>
            </a:r>
            <a:r>
              <a:rPr lang="en-US" dirty="0" err="1"/>
              <a:t>modis_products_table</a:t>
            </a:r>
            <a:r>
              <a:rPr lang="en-US" dirty="0"/>
              <a:t>/myd11c3), excluding pixels with percentage of water coverage larger than 3% estimated from MODIS land cover type product (MCD12C1, see below). Daily surface temperatures are obtained as simple average of daytime and nighttime observations. Data have monthly temporal resolution, 0.05° spatial resolution, and span 2003–2012 globally. The stated accuracy of the high-quality land surface temperature product (MYD11) is lower than 1K (0.5K in most cases) (http://</a:t>
            </a:r>
            <a:r>
              <a:rPr lang="en-US" dirty="0" err="1"/>
              <a:t>landval.gsfc.nasa.gov</a:t>
            </a:r>
            <a:r>
              <a:rPr lang="en-US" dirty="0"/>
              <a:t>/</a:t>
            </a:r>
            <a:r>
              <a:rPr lang="en-US" dirty="0" err="1"/>
              <a:t>ProductStatus.php?ProductID</a:t>
            </a:r>
            <a:r>
              <a:rPr lang="en-US" dirty="0"/>
              <a:t>=MYD11). </a:t>
            </a:r>
            <a:endParaRPr lang="en-US" dirty="0" smtClean="0"/>
          </a:p>
          <a:p>
            <a:endParaRPr lang="en-US" b="1" dirty="0"/>
          </a:p>
          <a:p>
            <a:endParaRPr lang="en-US" b="1" dirty="0" smtClean="0"/>
          </a:p>
          <a:p>
            <a:r>
              <a:rPr lang="en-US" b="1" dirty="0" smtClean="0"/>
              <a:t>Climate </a:t>
            </a:r>
            <a:r>
              <a:rPr lang="en-US" b="1" dirty="0"/>
              <a:t>classification map</a:t>
            </a:r>
            <a:r>
              <a:rPr lang="en-US" dirty="0"/>
              <a:t>. In this study we refer to climate zones as defined by the </a:t>
            </a:r>
            <a:r>
              <a:rPr lang="en-US" dirty="0" err="1"/>
              <a:t>Köppen-Geiger</a:t>
            </a:r>
            <a:r>
              <a:rPr lang="en-US" dirty="0"/>
              <a:t> World map of climate classification (http://</a:t>
            </a:r>
            <a:r>
              <a:rPr lang="en-US" dirty="0" err="1"/>
              <a:t>koeppen-geiger.vu</a:t>
            </a:r>
            <a:r>
              <a:rPr lang="en-US" dirty="0"/>
              <a:t>- </a:t>
            </a:r>
            <a:r>
              <a:rPr lang="en-US" dirty="0" err="1"/>
              <a:t>wien.ac.at</a:t>
            </a:r>
            <a:r>
              <a:rPr lang="en-US" dirty="0"/>
              <a:t>/</a:t>
            </a:r>
            <a:r>
              <a:rPr lang="en-US" dirty="0" err="1"/>
              <a:t>present.htm</a:t>
            </a:r>
            <a:r>
              <a:rPr lang="en-US" dirty="0"/>
              <a:t>). This map is based on precipitation and temperature datasets for the period 1951 to 2000 collected from the Climatic Research Unit (CRU) at the University of East Anglia and the Global Precipitation Climatology Centre (GPCC) at the German Weather Service, and is provided with a 0.5° spatial resolution(</a:t>
            </a:r>
            <a:r>
              <a:rPr lang="en-US" i="1" dirty="0"/>
              <a:t>38</a:t>
            </a:r>
            <a:r>
              <a:rPr lang="en-US" dirty="0"/>
              <a:t>). The original 31 climatic zones are merged into major zones and only those characterized by vegetation cover are included in our study (i.e. Tropical, Arid, Temperate and Boreal, see Fig. S8). </a:t>
            </a:r>
            <a:endParaRPr lang="en-US" dirty="0" smtClean="0"/>
          </a:p>
        </p:txBody>
      </p:sp>
    </p:spTree>
    <p:extLst>
      <p:ext uri="{BB962C8B-B14F-4D97-AF65-F5344CB8AC3E}">
        <p14:creationId xmlns:p14="http://schemas.microsoft.com/office/powerpoint/2010/main" val="101820890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185740" y="391885"/>
            <a:ext cx="10490177" cy="5909310"/>
          </a:xfrm>
          <a:prstGeom prst="rect">
            <a:avLst/>
          </a:prstGeom>
          <a:noFill/>
        </p:spPr>
        <p:txBody>
          <a:bodyPr wrap="square" rtlCol="0">
            <a:spAutoFit/>
          </a:bodyPr>
          <a:lstStyle/>
          <a:p>
            <a:r>
              <a:rPr lang="en-US" b="1" dirty="0" smtClean="0"/>
              <a:t>Land </a:t>
            </a:r>
            <a:r>
              <a:rPr lang="en-US" b="1" dirty="0"/>
              <a:t>surface phenology</a:t>
            </a:r>
            <a:r>
              <a:rPr lang="en-US" dirty="0"/>
              <a:t>. The Vegetation Index and Phenology (VIP) product (https://</a:t>
            </a:r>
            <a:r>
              <a:rPr lang="en-US" dirty="0" err="1"/>
              <a:t>vip.arizona.edu</a:t>
            </a:r>
            <a:r>
              <a:rPr lang="en-US" dirty="0"/>
              <a:t>/</a:t>
            </a:r>
            <a:r>
              <a:rPr lang="en-US" dirty="0" err="1"/>
              <a:t>vipdata</a:t>
            </a:r>
            <a:r>
              <a:rPr lang="en-US" dirty="0"/>
              <a:t>/V4/DATAPOOL/PHENOLOGY/) has been employed to identify the onset and end of the greenness periods(</a:t>
            </a:r>
            <a:r>
              <a:rPr lang="en-US" i="1" dirty="0"/>
              <a:t>39</a:t>
            </a:r>
            <a:r>
              <a:rPr lang="en-US" dirty="0"/>
              <a:t>). The land surface phenology product is derived from AVHRR, SPOT (Satellite Pour </a:t>
            </a:r>
            <a:r>
              <a:rPr lang="en-US" dirty="0" err="1"/>
              <a:t>l'Observation</a:t>
            </a:r>
            <a:r>
              <a:rPr lang="en-US" dirty="0"/>
              <a:t> de la Terre) and MODIS satellite imagery. We focus on the dominant </a:t>
            </a:r>
            <a:r>
              <a:rPr lang="en-US" dirty="0" err="1"/>
              <a:t>phenological</a:t>
            </a:r>
            <a:r>
              <a:rPr lang="en-US" dirty="0"/>
              <a:t> cycle (multi- seasonality is neglected) including only excellent-, good- and acceptable-quality data of onset and end of greenness (reliability flag=0, 1, 2). VIP </a:t>
            </a:r>
            <a:r>
              <a:rPr lang="en-US" dirty="0" err="1"/>
              <a:t>phenological</a:t>
            </a:r>
            <a:r>
              <a:rPr lang="en-US" dirty="0"/>
              <a:t> data have annual temporal resolution and span the 1982–2013 period; they have global coverage and 0.05° spatial resolution. The uncertainty was estimated globally to around 15-day (https://</a:t>
            </a:r>
            <a:r>
              <a:rPr lang="en-US" dirty="0" err="1"/>
              <a:t>vip.arizona.edu</a:t>
            </a:r>
            <a:r>
              <a:rPr lang="en-US" dirty="0"/>
              <a:t>/</a:t>
            </a:r>
            <a:r>
              <a:rPr lang="en-US" dirty="0" err="1"/>
              <a:t>VIP_ATBD_UsersGuide.php</a:t>
            </a:r>
            <a:r>
              <a:rPr lang="en-US" dirty="0"/>
              <a:t>). In this study we refer to the 'growing period' as the temporal period between the onset and end of greenness; the 'dormancy period' is the subsequent period between the end of greenness and the start of the new </a:t>
            </a:r>
            <a:r>
              <a:rPr lang="en-US" dirty="0" err="1"/>
              <a:t>phenological</a:t>
            </a:r>
            <a:r>
              <a:rPr lang="en-US" dirty="0"/>
              <a:t> cycle. </a:t>
            </a:r>
            <a:endParaRPr lang="en-US" dirty="0" smtClean="0"/>
          </a:p>
          <a:p>
            <a:endParaRPr lang="en-US" b="1" dirty="0" smtClean="0"/>
          </a:p>
          <a:p>
            <a:r>
              <a:rPr lang="en-US" b="1" dirty="0" smtClean="0"/>
              <a:t>Terrestrial </a:t>
            </a:r>
            <a:r>
              <a:rPr lang="en-US" b="1" dirty="0"/>
              <a:t>biomes. </a:t>
            </a:r>
            <a:r>
              <a:rPr lang="en-US" dirty="0"/>
              <a:t>The terrestrial Ecoregions of the World (TEOW, https://</a:t>
            </a:r>
            <a:r>
              <a:rPr lang="en-US" dirty="0" err="1"/>
              <a:t>www.worldwildlife.org</a:t>
            </a:r>
            <a:r>
              <a:rPr lang="en-US" dirty="0"/>
              <a:t>/publications/terrestrial-ecoregions-of-the-world) has been used to distinguish different biomes(</a:t>
            </a:r>
            <a:r>
              <a:rPr lang="en-US" i="1" dirty="0"/>
              <a:t>40</a:t>
            </a:r>
            <a:r>
              <a:rPr lang="en-US" dirty="0"/>
              <a:t>). The TEOW product is a biogeographic regionalization of the Earth's terrestrial biodiversity. The 867 ecoregions - biogeographic units containing a distinct assemblage of natural communities sharing a large majority of species, dynamics, and environmental conditions - are classified into 14 different biomes and utilized in this study (Fig. S6). </a:t>
            </a:r>
            <a:endParaRPr lang="en-US" dirty="0" smtClean="0"/>
          </a:p>
          <a:p>
            <a:r>
              <a:rPr lang="en-US" dirty="0"/>
              <a:t>All land surface products have been scaled to the common 0.25° spatial grid resolution, and annual and seasonal (growing/dormancy) averages have been calculated for the available time-series. Analyses of the </a:t>
            </a:r>
            <a:r>
              <a:rPr lang="en-US" i="1" dirty="0"/>
              <a:t>LAI</a:t>
            </a:r>
            <a:r>
              <a:rPr lang="en-US" dirty="0"/>
              <a:t>-climate interactions are based on the 2003– 2011 overlapping period of all datasets; long-term </a:t>
            </a:r>
            <a:r>
              <a:rPr lang="en-US" i="1" dirty="0"/>
              <a:t>LAI </a:t>
            </a:r>
            <a:r>
              <a:rPr lang="en-US" dirty="0"/>
              <a:t>trends are retrieved from satellite observations extending back to 1982. </a:t>
            </a:r>
            <a:endParaRPr lang="en-US" dirty="0" smtClean="0"/>
          </a:p>
        </p:txBody>
      </p:sp>
    </p:spTree>
    <p:extLst>
      <p:ext uri="{BB962C8B-B14F-4D97-AF65-F5344CB8AC3E}">
        <p14:creationId xmlns:p14="http://schemas.microsoft.com/office/powerpoint/2010/main" val="2646415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Background</a:t>
            </a:r>
            <a:endParaRPr lang="en-US" b="1" dirty="0"/>
          </a:p>
        </p:txBody>
      </p:sp>
      <p:sp>
        <p:nvSpPr>
          <p:cNvPr id="3" name="Content Placeholder 2"/>
          <p:cNvSpPr>
            <a:spLocks noGrp="1"/>
          </p:cNvSpPr>
          <p:nvPr>
            <p:ph idx="1"/>
          </p:nvPr>
        </p:nvSpPr>
        <p:spPr>
          <a:xfrm>
            <a:off x="838200" y="1668457"/>
            <a:ext cx="5424487" cy="4696248"/>
          </a:xfrm>
        </p:spPr>
        <p:txBody>
          <a:bodyPr/>
          <a:lstStyle/>
          <a:p>
            <a:r>
              <a:rPr lang="en-US" dirty="0" smtClean="0"/>
              <a:t>Climate changes impact state of the </a:t>
            </a:r>
            <a:r>
              <a:rPr lang="en-US" b="1" dirty="0" smtClean="0">
                <a:solidFill>
                  <a:schemeClr val="accent6"/>
                </a:solidFill>
              </a:rPr>
              <a:t>biosphere</a:t>
            </a:r>
            <a:endParaRPr lang="en-US" b="1" dirty="0">
              <a:solidFill>
                <a:schemeClr val="accent6"/>
              </a:solidFill>
            </a:endParaRPr>
          </a:p>
          <a:p>
            <a:endParaRPr lang="en-US" dirty="0" smtClean="0"/>
          </a:p>
          <a:p>
            <a:r>
              <a:rPr lang="en-US" dirty="0" smtClean="0"/>
              <a:t>ECV (</a:t>
            </a:r>
            <a:r>
              <a:rPr lang="en-US" dirty="0" smtClean="0"/>
              <a:t>vegetation state) </a:t>
            </a:r>
            <a:endParaRPr lang="en-US" dirty="0" smtClean="0"/>
          </a:p>
          <a:p>
            <a:pPr lvl="1">
              <a:buFont typeface="Wingdings" charset="2"/>
              <a:buChar char="Ø"/>
            </a:pPr>
            <a:r>
              <a:rPr lang="en-US" dirty="0" smtClean="0"/>
              <a:t> </a:t>
            </a:r>
            <a:r>
              <a:rPr lang="en-US" dirty="0" smtClean="0"/>
              <a:t>LAI; </a:t>
            </a:r>
            <a:r>
              <a:rPr lang="en-US" b="1" dirty="0" smtClean="0">
                <a:solidFill>
                  <a:schemeClr val="accent6"/>
                </a:solidFill>
              </a:rPr>
              <a:t>FAPAR</a:t>
            </a:r>
            <a:r>
              <a:rPr lang="en-US" dirty="0" smtClean="0"/>
              <a:t>:</a:t>
            </a:r>
            <a:r>
              <a:rPr lang="en-US" dirty="0"/>
              <a:t> </a:t>
            </a:r>
            <a:r>
              <a:rPr lang="en-US" dirty="0" smtClean="0"/>
              <a:t> vegetation photosynthesis activities: its level and seasonality (so-called 'phenology') </a:t>
            </a:r>
          </a:p>
          <a:p>
            <a:pPr>
              <a:buFont typeface="Wingdings" charset="2"/>
              <a:buChar char="Ø"/>
            </a:pPr>
            <a:r>
              <a:rPr lang="en-US" dirty="0" smtClean="0"/>
              <a:t>ECV (obs. + model)</a:t>
            </a:r>
          </a:p>
          <a:p>
            <a:pPr lvl="1">
              <a:buFont typeface="Wingdings" charset="2"/>
              <a:buChar char="Ø"/>
            </a:pPr>
            <a:r>
              <a:rPr lang="en-US" dirty="0" smtClean="0">
                <a:solidFill>
                  <a:prstClr val="black"/>
                </a:solidFill>
              </a:rPr>
              <a:t>evapotranspiration over vegetated areas</a:t>
            </a:r>
          </a:p>
        </p:txBody>
      </p:sp>
      <p:sp>
        <p:nvSpPr>
          <p:cNvPr id="4" name="Content Placeholder 2"/>
          <p:cNvSpPr txBox="1">
            <a:spLocks/>
          </p:cNvSpPr>
          <p:nvPr/>
        </p:nvSpPr>
        <p:spPr>
          <a:xfrm>
            <a:off x="6586538" y="1825625"/>
            <a:ext cx="5395912"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Changes in </a:t>
            </a:r>
            <a:r>
              <a:rPr lang="en-US" b="1" dirty="0" smtClean="0">
                <a:solidFill>
                  <a:schemeClr val="accent6"/>
                </a:solidFill>
              </a:rPr>
              <a:t>biosphere's </a:t>
            </a:r>
            <a:r>
              <a:rPr lang="en-US" dirty="0" smtClean="0"/>
              <a:t>state impact local climate</a:t>
            </a:r>
          </a:p>
          <a:p>
            <a:endParaRPr lang="en-US" dirty="0" smtClean="0"/>
          </a:p>
          <a:p>
            <a:r>
              <a:rPr lang="en-US" dirty="0" smtClean="0"/>
              <a:t>ECV (State Variables) </a:t>
            </a:r>
          </a:p>
          <a:p>
            <a:pPr lvl="1">
              <a:buFont typeface="Wingdings" charset="2"/>
              <a:buChar char="Ø"/>
            </a:pPr>
            <a:r>
              <a:rPr lang="en-US" dirty="0" smtClean="0"/>
              <a:t> surface albedo</a:t>
            </a:r>
          </a:p>
          <a:p>
            <a:pPr lvl="1">
              <a:buFont typeface="Wingdings" charset="2"/>
              <a:buChar char="Ø"/>
            </a:pPr>
            <a:r>
              <a:rPr lang="en-US" dirty="0" smtClean="0"/>
              <a:t> evapotranspiration</a:t>
            </a:r>
          </a:p>
          <a:p>
            <a:pPr lvl="1">
              <a:buFont typeface="Wingdings" charset="2"/>
              <a:buChar char="Ø"/>
            </a:pPr>
            <a:endParaRPr lang="en-US" dirty="0" smtClean="0">
              <a:solidFill>
                <a:prstClr val="black"/>
              </a:solidFill>
            </a:endParaRPr>
          </a:p>
        </p:txBody>
      </p:sp>
    </p:spTree>
    <p:extLst>
      <p:ext uri="{BB962C8B-B14F-4D97-AF65-F5344CB8AC3E}">
        <p14:creationId xmlns:p14="http://schemas.microsoft.com/office/powerpoint/2010/main" val="67076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'Native' or 'Single' Indicators </a:t>
            </a:r>
            <a:endParaRPr lang="en-US" b="1" dirty="0"/>
          </a:p>
        </p:txBody>
      </p:sp>
      <p:sp>
        <p:nvSpPr>
          <p:cNvPr id="3" name="Content Placeholder 2"/>
          <p:cNvSpPr>
            <a:spLocks noGrp="1"/>
          </p:cNvSpPr>
          <p:nvPr>
            <p:ph idx="1"/>
          </p:nvPr>
        </p:nvSpPr>
        <p:spPr/>
        <p:txBody>
          <a:bodyPr/>
          <a:lstStyle/>
          <a:p>
            <a:r>
              <a:rPr lang="en-US" b="1" dirty="0" smtClean="0"/>
              <a:t>Anomalies</a:t>
            </a:r>
            <a:r>
              <a:rPr lang="en-US" dirty="0" smtClean="0"/>
              <a:t>:  Monthly, Seasonal and Annual at Global Scale </a:t>
            </a:r>
          </a:p>
          <a:p>
            <a:endParaRPr lang="en-US" b="1" dirty="0" smtClean="0"/>
          </a:p>
          <a:p>
            <a:endParaRPr lang="en-US" dirty="0"/>
          </a:p>
        </p:txBody>
      </p:sp>
      <p:pic>
        <p:nvPicPr>
          <p:cNvPr id="7" name="Picture 6"/>
          <p:cNvPicPr/>
          <p:nvPr/>
        </p:nvPicPr>
        <p:blipFill>
          <a:blip r:embed="rId2">
            <a:extLst>
              <a:ext uri="{28A0092B-C50C-407E-A947-70E740481C1C}">
                <a14:useLocalDpi xmlns:a14="http://schemas.microsoft.com/office/drawing/2010/main" val="0"/>
              </a:ext>
            </a:extLst>
          </a:blip>
          <a:stretch>
            <a:fillRect/>
          </a:stretch>
        </p:blipFill>
        <p:spPr>
          <a:xfrm>
            <a:off x="838200" y="2807369"/>
            <a:ext cx="5181600" cy="2590800"/>
          </a:xfrm>
          <a:prstGeom prst="rect">
            <a:avLst/>
          </a:prstGeom>
        </p:spPr>
      </p:pic>
      <p:pic>
        <p:nvPicPr>
          <p:cNvPr id="8" name="Picture 7"/>
          <p:cNvPicPr/>
          <p:nvPr/>
        </p:nvPicPr>
        <p:blipFill>
          <a:blip r:embed="rId3">
            <a:extLst>
              <a:ext uri="{28A0092B-C50C-407E-A947-70E740481C1C}">
                <a14:useLocalDpi xmlns:a14="http://schemas.microsoft.com/office/drawing/2010/main" val="0"/>
              </a:ext>
            </a:extLst>
          </a:blip>
          <a:stretch>
            <a:fillRect/>
          </a:stretch>
        </p:blipFill>
        <p:spPr>
          <a:xfrm>
            <a:off x="6304546" y="2682809"/>
            <a:ext cx="4692317" cy="2887812"/>
          </a:xfrm>
          <a:prstGeom prst="rect">
            <a:avLst/>
          </a:prstGeom>
        </p:spPr>
      </p:pic>
    </p:spTree>
    <p:extLst>
      <p:ext uri="{BB962C8B-B14F-4D97-AF65-F5344CB8AC3E}">
        <p14:creationId xmlns:p14="http://schemas.microsoft.com/office/powerpoint/2010/main" val="16131807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9541" y="559720"/>
            <a:ext cx="5435934" cy="2327859"/>
          </a:xfrm>
        </p:spPr>
        <p:txBody>
          <a:bodyPr/>
          <a:lstStyle/>
          <a:p>
            <a:r>
              <a:rPr lang="en-US" b="1" dirty="0" smtClean="0"/>
              <a:t>Land Surface Phenology</a:t>
            </a:r>
            <a:r>
              <a:rPr lang="en-US" dirty="0" smtClean="0"/>
              <a:t> (that are not based on meteorological variables): </a:t>
            </a:r>
            <a:r>
              <a:rPr lang="en-US" dirty="0" smtClean="0"/>
              <a:t>Growing Season Length; Start and End of Seasonal Length; Day of Maximum; </a:t>
            </a:r>
            <a:r>
              <a:rPr lang="en-US" dirty="0" err="1" smtClean="0"/>
              <a:t>etc</a:t>
            </a:r>
            <a:r>
              <a:rPr lang="en-US" dirty="0" smtClean="0"/>
              <a:t> </a:t>
            </a:r>
            <a:r>
              <a:rPr lang="mr-IN" dirty="0" smtClean="0"/>
              <a:t>…</a:t>
            </a:r>
            <a:endParaRPr lang="en-US" dirty="0" smtClean="0"/>
          </a:p>
          <a:p>
            <a:endParaRPr lang="en-US" dirty="0" smtClean="0"/>
          </a:p>
          <a:p>
            <a:r>
              <a:rPr lang="en-US" dirty="0" smtClean="0"/>
              <a:t>Need for high temporal scale series</a:t>
            </a:r>
          </a:p>
          <a:p>
            <a:r>
              <a:rPr lang="en-US" dirty="0" smtClean="0"/>
              <a:t>Smooth of data (or not) </a:t>
            </a:r>
            <a:r>
              <a:rPr lang="mr-IN" dirty="0" smtClean="0"/>
              <a:t>…</a:t>
            </a:r>
            <a:r>
              <a:rPr lang="en-US" dirty="0" smtClean="0"/>
              <a:t> a lot of methodologies</a:t>
            </a:r>
          </a:p>
        </p:txBody>
      </p:sp>
      <p:pic>
        <p:nvPicPr>
          <p:cNvPr id="4" name="Picture 3"/>
          <p:cNvPicPr>
            <a:picLocks noChangeAspect="1"/>
          </p:cNvPicPr>
          <p:nvPr/>
        </p:nvPicPr>
        <p:blipFill>
          <a:blip r:embed="rId2"/>
          <a:stretch>
            <a:fillRect/>
          </a:stretch>
        </p:blipFill>
        <p:spPr>
          <a:xfrm>
            <a:off x="7500356" y="343151"/>
            <a:ext cx="4185680" cy="4734175"/>
          </a:xfrm>
          <a:prstGeom prst="rect">
            <a:avLst/>
          </a:prstGeom>
        </p:spPr>
      </p:pic>
      <p:pic>
        <p:nvPicPr>
          <p:cNvPr id="5" name="Picture 4"/>
          <p:cNvPicPr>
            <a:picLocks noChangeAspect="1"/>
          </p:cNvPicPr>
          <p:nvPr/>
        </p:nvPicPr>
        <p:blipFill>
          <a:blip r:embed="rId3"/>
          <a:stretch>
            <a:fillRect/>
          </a:stretch>
        </p:blipFill>
        <p:spPr>
          <a:xfrm>
            <a:off x="5895474" y="343150"/>
            <a:ext cx="6296526" cy="6238123"/>
          </a:xfrm>
          <a:prstGeom prst="rect">
            <a:avLst/>
          </a:prstGeom>
        </p:spPr>
      </p:pic>
    </p:spTree>
    <p:extLst>
      <p:ext uri="{BB962C8B-B14F-4D97-AF65-F5344CB8AC3E}">
        <p14:creationId xmlns:p14="http://schemas.microsoft.com/office/powerpoint/2010/main" val="1873869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08484" y="497399"/>
            <a:ext cx="10026316" cy="4663403"/>
          </a:xfrm>
          <a:prstGeom prst="rect">
            <a:avLst/>
          </a:prstGeom>
        </p:spPr>
      </p:pic>
      <p:pic>
        <p:nvPicPr>
          <p:cNvPr id="5" name="Picture 4"/>
          <p:cNvPicPr>
            <a:picLocks noChangeAspect="1"/>
          </p:cNvPicPr>
          <p:nvPr/>
        </p:nvPicPr>
        <p:blipFill>
          <a:blip r:embed="rId3"/>
          <a:stretch>
            <a:fillRect/>
          </a:stretch>
        </p:blipFill>
        <p:spPr>
          <a:xfrm>
            <a:off x="120988" y="5517263"/>
            <a:ext cx="1864224" cy="1340737"/>
          </a:xfrm>
          <a:prstGeom prst="rect">
            <a:avLst/>
          </a:prstGeom>
        </p:spPr>
      </p:pic>
    </p:spTree>
    <p:extLst>
      <p:ext uri="{BB962C8B-B14F-4D97-AF65-F5344CB8AC3E}">
        <p14:creationId xmlns:p14="http://schemas.microsoft.com/office/powerpoint/2010/main" val="3886115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Integrated Indicators</a:t>
            </a:r>
            <a:endParaRPr lang="en-US" b="1" dirty="0"/>
          </a:p>
        </p:txBody>
      </p:sp>
      <p:pic>
        <p:nvPicPr>
          <p:cNvPr id="4" name="Picture 3"/>
          <p:cNvPicPr>
            <a:picLocks noChangeAspect="1"/>
          </p:cNvPicPr>
          <p:nvPr/>
        </p:nvPicPr>
        <p:blipFill>
          <a:blip r:embed="rId2"/>
          <a:stretch>
            <a:fillRect/>
          </a:stretch>
        </p:blipFill>
        <p:spPr>
          <a:xfrm>
            <a:off x="442912" y="1690688"/>
            <a:ext cx="9872663" cy="4079186"/>
          </a:xfrm>
          <a:prstGeom prst="rect">
            <a:avLst/>
          </a:prstGeom>
        </p:spPr>
      </p:pic>
    </p:spTree>
    <p:extLst>
      <p:ext uri="{BB962C8B-B14F-4D97-AF65-F5344CB8AC3E}">
        <p14:creationId xmlns:p14="http://schemas.microsoft.com/office/powerpoint/2010/main" val="13145674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7928" y="197346"/>
            <a:ext cx="4990188" cy="6740307"/>
          </a:xfrm>
          <a:prstGeom prst="rect">
            <a:avLst/>
          </a:prstGeom>
        </p:spPr>
        <p:txBody>
          <a:bodyPr wrap="square">
            <a:spAutoFit/>
          </a:bodyPr>
          <a:lstStyle/>
          <a:p>
            <a:pPr>
              <a:spcAft>
                <a:spcPts val="0"/>
              </a:spcAft>
            </a:pPr>
            <a:r>
              <a:rPr lang="en-US" b="1" dirty="0" smtClean="0">
                <a:effectLst/>
                <a:latin typeface="Calibri" charset="0"/>
                <a:ea typeface="Calibri" charset="0"/>
                <a:cs typeface="Times New Roman" charset="0"/>
              </a:rPr>
              <a:t>Radiation</a:t>
            </a:r>
            <a:r>
              <a:rPr lang="en-US" dirty="0" smtClean="0">
                <a:effectLst/>
                <a:latin typeface="Calibri" charset="0"/>
                <a:ea typeface="Calibri" charset="0"/>
                <a:cs typeface="Times New Roman" charset="0"/>
              </a:rPr>
              <a:t>. Long-wave outgoing/incoming (</a:t>
            </a:r>
            <a:r>
              <a:rPr lang="en-US" i="1" dirty="0" err="1" smtClean="0">
                <a:effectLst/>
                <a:latin typeface="Calibri" charset="0"/>
                <a:ea typeface="Calibri" charset="0"/>
                <a:cs typeface="Times New Roman" charset="0"/>
              </a:rPr>
              <a:t>LWout</a:t>
            </a:r>
            <a:r>
              <a:rPr lang="en-US" i="1" dirty="0" smtClean="0">
                <a:effectLst/>
                <a:latin typeface="Calibri" charset="0"/>
                <a:ea typeface="Calibri" charset="0"/>
                <a:cs typeface="Times New Roman" charset="0"/>
              </a:rPr>
              <a:t> </a:t>
            </a:r>
            <a:r>
              <a:rPr lang="en-US" dirty="0" smtClean="0">
                <a:effectLst/>
                <a:latin typeface="Calibri" charset="0"/>
                <a:ea typeface="Calibri" charset="0"/>
                <a:cs typeface="Times New Roman" charset="0"/>
              </a:rPr>
              <a:t>, </a:t>
            </a:r>
            <a:r>
              <a:rPr lang="en-US" i="1" dirty="0" err="1" smtClean="0">
                <a:effectLst/>
                <a:latin typeface="Calibri" charset="0"/>
                <a:ea typeface="Calibri" charset="0"/>
                <a:cs typeface="Times New Roman" charset="0"/>
              </a:rPr>
              <a:t>LWin</a:t>
            </a:r>
            <a:r>
              <a:rPr lang="en-US" dirty="0" smtClean="0">
                <a:effectLst/>
                <a:latin typeface="Calibri" charset="0"/>
                <a:ea typeface="Calibri" charset="0"/>
                <a:cs typeface="Times New Roman" charset="0"/>
              </a:rPr>
              <a:t>) and short-wave incoming (</a:t>
            </a:r>
            <a:r>
              <a:rPr lang="en-US" i="1" dirty="0" err="1" smtClean="0">
                <a:effectLst/>
                <a:latin typeface="Calibri" charset="0"/>
                <a:ea typeface="Calibri" charset="0"/>
                <a:cs typeface="Times New Roman" charset="0"/>
              </a:rPr>
              <a:t>SWin</a:t>
            </a:r>
            <a:r>
              <a:rPr lang="en-US" dirty="0" smtClean="0">
                <a:effectLst/>
                <a:latin typeface="Calibri" charset="0"/>
                <a:ea typeface="Calibri" charset="0"/>
                <a:cs typeface="Times New Roman" charset="0"/>
              </a:rPr>
              <a:t>) radiation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Surface albedo</a:t>
            </a:r>
            <a:endParaRPr lang="en-GB" dirty="0" smtClean="0">
              <a:effectLst/>
              <a:latin typeface="Calibri" charset="0"/>
              <a:ea typeface="Calibri" charset="0"/>
              <a:cs typeface="Times New Roman" charset="0"/>
            </a:endParaRPr>
          </a:p>
          <a:p>
            <a:pPr>
              <a:spcAft>
                <a:spcPts val="0"/>
              </a:spcAft>
            </a:pPr>
            <a:r>
              <a:rPr lang="en-GB" dirty="0" smtClean="0">
                <a:effectLst/>
                <a:latin typeface="Calibri" charset="0"/>
                <a:ea typeface="Calibri" charset="0"/>
                <a:cs typeface="Times New Roman" charset="0"/>
              </a:rPr>
              <a:t> </a:t>
            </a:r>
          </a:p>
          <a:p>
            <a:pPr>
              <a:spcAft>
                <a:spcPts val="0"/>
              </a:spcAft>
            </a:pPr>
            <a:r>
              <a:rPr lang="en-US" b="1" dirty="0" smtClean="0">
                <a:effectLst/>
                <a:latin typeface="Calibri" charset="0"/>
                <a:ea typeface="Calibri" charset="0"/>
                <a:cs typeface="Times New Roman" charset="0"/>
              </a:rPr>
              <a:t>Precipitation</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Air temperature</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Evapotranspiration</a:t>
            </a:r>
            <a:r>
              <a:rPr lang="en-US" dirty="0" smtClean="0">
                <a:effectLst/>
                <a:latin typeface="Calibri" charset="0"/>
                <a:ea typeface="Calibri" charset="0"/>
                <a:cs typeface="Times New Roman" charset="0"/>
              </a:rPr>
              <a:t>. Evapotranspiration values </a:t>
            </a:r>
          </a:p>
          <a:p>
            <a:pPr>
              <a:spcAft>
                <a:spcPts val="0"/>
              </a:spcAft>
            </a:pPr>
            <a:r>
              <a:rPr lang="en-US" dirty="0" smtClean="0">
                <a:effectLst/>
                <a:latin typeface="Calibri" charset="0"/>
                <a:ea typeface="Calibri" charset="0"/>
                <a:cs typeface="Times New Roman" charset="0"/>
              </a:rPr>
              <a:t>(</a:t>
            </a:r>
            <a:r>
              <a:rPr lang="en-US" i="1" dirty="0" smtClean="0">
                <a:effectLst/>
                <a:latin typeface="Calibri" charset="0"/>
                <a:ea typeface="Calibri" charset="0"/>
                <a:cs typeface="Times New Roman" charset="0"/>
              </a:rPr>
              <a:t>ET</a:t>
            </a:r>
            <a:r>
              <a:rPr lang="en-US"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Turbulent fluxes</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Leaf area index</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dirty="0" smtClean="0">
                <a:effectLst/>
                <a:latin typeface="Calibri" charset="0"/>
                <a:ea typeface="Calibri" charset="0"/>
                <a:cs typeface="Times New Roman" charset="0"/>
              </a:rPr>
              <a:t>Land surface temperature</a:t>
            </a:r>
            <a:endParaRPr lang="en-GB" dirty="0" smtClean="0">
              <a:effectLst/>
              <a:latin typeface="Calibri" charset="0"/>
              <a:ea typeface="Calibri" charset="0"/>
              <a:cs typeface="Times New Roman" charset="0"/>
            </a:endParaRPr>
          </a:p>
          <a:p>
            <a:pPr>
              <a:spcAft>
                <a:spcPts val="0"/>
              </a:spcAft>
            </a:pPr>
            <a:r>
              <a:rPr lang="en-US" i="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i="1" dirty="0" smtClean="0">
                <a:effectLst/>
                <a:latin typeface="Calibri" charset="0"/>
                <a:ea typeface="Calibri" charset="0"/>
                <a:cs typeface="Times New Roman" charset="0"/>
              </a:rPr>
              <a:t>Climate classification map</a:t>
            </a:r>
            <a:endParaRPr lang="en-GB" dirty="0" smtClean="0">
              <a:effectLst/>
              <a:latin typeface="Calibri" charset="0"/>
              <a:ea typeface="Calibri" charset="0"/>
              <a:cs typeface="Times New Roman" charset="0"/>
            </a:endParaRPr>
          </a:p>
          <a:p>
            <a:pPr>
              <a:spcAft>
                <a:spcPts val="0"/>
              </a:spcAft>
            </a:pPr>
            <a:r>
              <a:rPr lang="en-US" i="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i="1" dirty="0" smtClean="0">
                <a:effectLst/>
                <a:latin typeface="Calibri" charset="0"/>
                <a:ea typeface="Calibri" charset="0"/>
                <a:cs typeface="Times New Roman" charset="0"/>
              </a:rPr>
              <a:t>Land surface phenology </a:t>
            </a:r>
            <a:endParaRPr lang="en-GB" dirty="0" smtClean="0">
              <a:effectLst/>
              <a:latin typeface="Calibri" charset="0"/>
              <a:ea typeface="Calibri" charset="0"/>
              <a:cs typeface="Times New Roman" charset="0"/>
            </a:endParaRPr>
          </a:p>
          <a:p>
            <a:pPr>
              <a:spcAft>
                <a:spcPts val="0"/>
              </a:spcAft>
            </a:pPr>
            <a:r>
              <a:rPr lang="en-US" b="1" i="1" dirty="0" smtClean="0">
                <a:effectLst/>
                <a:latin typeface="Calibri" charset="0"/>
                <a:ea typeface="Calibri" charset="0"/>
                <a:cs typeface="Times New Roman" charset="0"/>
              </a:rPr>
              <a:t> </a:t>
            </a:r>
            <a:endParaRPr lang="en-GB" dirty="0" smtClean="0">
              <a:effectLst/>
              <a:latin typeface="Calibri" charset="0"/>
              <a:ea typeface="Calibri" charset="0"/>
              <a:cs typeface="Times New Roman" charset="0"/>
            </a:endParaRPr>
          </a:p>
          <a:p>
            <a:pPr>
              <a:spcAft>
                <a:spcPts val="0"/>
              </a:spcAft>
            </a:pPr>
            <a:r>
              <a:rPr lang="en-US" b="1" i="1" dirty="0" smtClean="0">
                <a:effectLst/>
                <a:latin typeface="Calibri" charset="0"/>
                <a:ea typeface="Calibri" charset="0"/>
                <a:cs typeface="Times New Roman" charset="0"/>
              </a:rPr>
              <a:t>Terrestrial biomes (??)</a:t>
            </a:r>
            <a:endParaRPr lang="en-GB" dirty="0" smtClean="0">
              <a:effectLst/>
              <a:latin typeface="Calibri" charset="0"/>
              <a:ea typeface="Calibri" charset="0"/>
              <a:cs typeface="Times New Roman" charset="0"/>
            </a:endParaRPr>
          </a:p>
          <a:p>
            <a:pPr>
              <a:spcAft>
                <a:spcPts val="0"/>
              </a:spcAft>
            </a:pPr>
            <a:r>
              <a:rPr lang="en-GB" dirty="0" smtClean="0">
                <a:effectLst/>
                <a:latin typeface="Calibri" charset="0"/>
                <a:ea typeface="Calibri" charset="0"/>
                <a:cs typeface="Times New Roman" charset="0"/>
              </a:rPr>
              <a:t> </a:t>
            </a:r>
            <a:endParaRPr lang="en-GB" dirty="0">
              <a:effectLst/>
              <a:latin typeface="Calibri" charset="0"/>
              <a:ea typeface="Calibri" charset="0"/>
              <a:cs typeface="Times New Roman" charset="0"/>
            </a:endParaRPr>
          </a:p>
        </p:txBody>
      </p:sp>
      <p:pic>
        <p:nvPicPr>
          <p:cNvPr id="9" name="Picture 8"/>
          <p:cNvPicPr>
            <a:picLocks noChangeAspect="1"/>
          </p:cNvPicPr>
          <p:nvPr/>
        </p:nvPicPr>
        <p:blipFill>
          <a:blip r:embed="rId2"/>
          <a:stretch>
            <a:fillRect/>
          </a:stretch>
        </p:blipFill>
        <p:spPr>
          <a:xfrm>
            <a:off x="5835316" y="0"/>
            <a:ext cx="5763126" cy="4885942"/>
          </a:xfrm>
          <a:prstGeom prst="rect">
            <a:avLst/>
          </a:prstGeom>
        </p:spPr>
      </p:pic>
      <p:sp>
        <p:nvSpPr>
          <p:cNvPr id="10" name="Rectangle 9"/>
          <p:cNvSpPr/>
          <p:nvPr/>
        </p:nvSpPr>
        <p:spPr>
          <a:xfrm>
            <a:off x="4479758" y="4885942"/>
            <a:ext cx="7652084" cy="1754326"/>
          </a:xfrm>
          <a:prstGeom prst="rect">
            <a:avLst/>
          </a:prstGeom>
        </p:spPr>
        <p:txBody>
          <a:bodyPr wrap="square">
            <a:spAutoFit/>
          </a:bodyPr>
          <a:lstStyle/>
          <a:p>
            <a:r>
              <a:rPr lang="en-US" sz="1200" b="1" dirty="0" smtClean="0">
                <a:effectLst/>
                <a:latin typeface="BentonSans" charset="0"/>
              </a:rPr>
              <a:t>Fig. 3</a:t>
            </a:r>
            <a:r>
              <a:rPr lang="en-US" sz="1200" dirty="0" smtClean="0">
                <a:effectLst/>
                <a:latin typeface="BentonSans" charset="0"/>
              </a:rPr>
              <a:t>: Long-term trends in leaf area index and associated changes in surface temperature. (A) spatial map of the satellite-based </a:t>
            </a:r>
            <a:r>
              <a:rPr lang="en-US" sz="1200" i="1" dirty="0" smtClean="0">
                <a:effectLst/>
                <a:latin typeface="BentonSans" charset="0"/>
              </a:rPr>
              <a:t>LAI </a:t>
            </a:r>
            <a:r>
              <a:rPr lang="en-US" sz="1200" dirty="0" smtClean="0">
                <a:effectLst/>
                <a:latin typeface="BentonSans" charset="0"/>
              </a:rPr>
              <a:t>trends (</a:t>
            </a:r>
            <a:r>
              <a:rPr lang="en-US" sz="1200" dirty="0" err="1" smtClean="0">
                <a:effectLst/>
                <a:latin typeface="CourierNewPSMT" charset="0"/>
              </a:rPr>
              <a:t>δ</a:t>
            </a:r>
            <a:r>
              <a:rPr lang="en-US" sz="1200" i="1" dirty="0" err="1" smtClean="0">
                <a:effectLst/>
                <a:latin typeface="BentonSans" charset="0"/>
              </a:rPr>
              <a:t>LAI</a:t>
            </a:r>
            <a:r>
              <a:rPr lang="en-US" sz="1200" dirty="0" smtClean="0">
                <a:effectLst/>
                <a:latin typeface="BentonSans" charset="0"/>
              </a:rPr>
              <a:t>, 1982–2011), areas labeled by black dots indicate trends that are statistically significant (Mann–Kendall test; </a:t>
            </a:r>
            <a:r>
              <a:rPr lang="en-US" sz="1200" i="1" dirty="0" smtClean="0">
                <a:effectLst/>
                <a:latin typeface="BentonSans" charset="0"/>
              </a:rPr>
              <a:t>P </a:t>
            </a:r>
            <a:r>
              <a:rPr lang="en-US" sz="1200" dirty="0" smtClean="0">
                <a:effectLst/>
                <a:latin typeface="BentonSans" charset="0"/>
              </a:rPr>
              <a:t>&lt; 0.05) (</a:t>
            </a:r>
            <a:r>
              <a:rPr lang="en-US" sz="1200" dirty="0" err="1" smtClean="0">
                <a:effectLst/>
                <a:latin typeface="BentonSans" charset="0"/>
              </a:rPr>
              <a:t>supplemenatry</a:t>
            </a:r>
            <a:r>
              <a:rPr lang="en-US" sz="1200" dirty="0" smtClean="0">
                <a:effectLst/>
                <a:latin typeface="BentonSans" charset="0"/>
              </a:rPr>
              <a:t> text S5, materials and methods). (B) zonal median of LAI trends at 5° latitudinal resolution and corresponding interquartile range shown in black line and grey shaded band, respectively. (C) trends in LAI binned as a function of climatological medians of precipitation (</a:t>
            </a:r>
            <a:r>
              <a:rPr lang="en-US" sz="1200" i="1" dirty="0" smtClean="0">
                <a:effectLst/>
                <a:latin typeface="BentonSans" charset="0"/>
              </a:rPr>
              <a:t>P</a:t>
            </a:r>
            <a:r>
              <a:rPr lang="en-US" sz="1200" dirty="0" smtClean="0">
                <a:effectLst/>
                <a:latin typeface="BentonSans" charset="0"/>
              </a:rPr>
              <a:t>, </a:t>
            </a:r>
            <a:r>
              <a:rPr lang="en-US" sz="1200" i="1" dirty="0" smtClean="0">
                <a:effectLst/>
                <a:latin typeface="BentonSans" charset="0"/>
              </a:rPr>
              <a:t>x </a:t>
            </a:r>
            <a:r>
              <a:rPr lang="en-US" sz="1200" dirty="0" smtClean="0">
                <a:effectLst/>
                <a:latin typeface="BentonSans" charset="0"/>
              </a:rPr>
              <a:t>axis) and air temperature (</a:t>
            </a:r>
            <a:r>
              <a:rPr lang="en-US" sz="1200" i="1" dirty="0" smtClean="0">
                <a:effectLst/>
                <a:latin typeface="BentonSans" charset="0"/>
              </a:rPr>
              <a:t>T</a:t>
            </a:r>
            <a:r>
              <a:rPr lang="en-US" sz="500" dirty="0" smtClean="0">
                <a:effectLst/>
                <a:latin typeface="BentonSans" charset="0"/>
              </a:rPr>
              <a:t>a</a:t>
            </a:r>
            <a:r>
              <a:rPr lang="en-US" sz="1200" dirty="0" smtClean="0">
                <a:effectLst/>
                <a:latin typeface="BentonSans" charset="0"/>
              </a:rPr>
              <a:t>, </a:t>
            </a:r>
            <a:r>
              <a:rPr lang="en-US" sz="1200" i="1" dirty="0" smtClean="0">
                <a:effectLst/>
                <a:latin typeface="BentonSans" charset="0"/>
              </a:rPr>
              <a:t>y </a:t>
            </a:r>
            <a:r>
              <a:rPr lang="en-US" sz="1200" dirty="0" smtClean="0">
                <a:effectLst/>
                <a:latin typeface="BentonSans" charset="0"/>
              </a:rPr>
              <a:t>axis). (D to F) Same as (A) to (C), but for the sensitivity of </a:t>
            </a:r>
            <a:r>
              <a:rPr lang="en-US" sz="1200" dirty="0"/>
              <a:t> </a:t>
            </a:r>
            <a:r>
              <a:rPr lang="en-US" sz="1200" dirty="0" smtClean="0">
                <a:effectLst/>
                <a:latin typeface="BentonSans" charset="0"/>
              </a:rPr>
              <a:t>mean daily surface temperature to LAI ( </a:t>
            </a:r>
            <a:r>
              <a:rPr lang="en-US" sz="1200" dirty="0" smtClean="0">
                <a:effectLst/>
                <a:latin typeface="SymbolMT" charset="2"/>
              </a:rPr>
              <a:t>∂</a:t>
            </a:r>
            <a:r>
              <a:rPr lang="en-US" sz="1200" i="1" dirty="0" smtClean="0">
                <a:effectLst/>
                <a:latin typeface="TimesNewRomanPS" charset="0"/>
              </a:rPr>
              <a:t>T</a:t>
            </a:r>
            <a:r>
              <a:rPr lang="en-US" sz="500" dirty="0" smtClean="0">
                <a:effectLst/>
                <a:latin typeface="TimesNewRomanPSMT" charset="0"/>
              </a:rPr>
              <a:t>S </a:t>
            </a:r>
            <a:r>
              <a:rPr lang="en-US" sz="1200" dirty="0" smtClean="0">
                <a:effectLst/>
                <a:latin typeface="BentonSans" charset="0"/>
              </a:rPr>
              <a:t>). Latitudinal profiles of daily, nighttime and daytime surface </a:t>
            </a:r>
            <a:r>
              <a:rPr lang="en-US" sz="1200" dirty="0" smtClean="0">
                <a:effectLst/>
                <a:latin typeface="SymbolMT" charset="2"/>
              </a:rPr>
              <a:t>∂</a:t>
            </a:r>
            <a:r>
              <a:rPr lang="en-US" sz="1200" i="1" dirty="0" smtClean="0">
                <a:effectLst/>
                <a:latin typeface="TimesNewRomanPS" charset="0"/>
              </a:rPr>
              <a:t>LAI </a:t>
            </a:r>
            <a:endParaRPr lang="en-US" sz="1200" dirty="0" smtClean="0"/>
          </a:p>
          <a:p>
            <a:r>
              <a:rPr lang="en-US" sz="1200" dirty="0" smtClean="0">
                <a:effectLst/>
                <a:latin typeface="BentonSans" charset="0"/>
              </a:rPr>
              <a:t>temperatures are shown in panel (E) in black, blue and red, respectively. (G to I) Same as (D) to (F), but for the trends in daily surface temperature(</a:t>
            </a:r>
            <a:r>
              <a:rPr lang="en-US" sz="1200" dirty="0" err="1" smtClean="0">
                <a:effectLst/>
                <a:latin typeface="SymbolMT" charset="2"/>
              </a:rPr>
              <a:t>δ</a:t>
            </a:r>
            <a:r>
              <a:rPr lang="en-US" sz="1200" i="1" dirty="0" err="1" smtClean="0">
                <a:effectLst/>
                <a:latin typeface="TimesNewRomanPS" charset="0"/>
              </a:rPr>
              <a:t>T</a:t>
            </a:r>
            <a:r>
              <a:rPr lang="en-US" sz="500" dirty="0" err="1" smtClean="0">
                <a:effectLst/>
                <a:latin typeface="TimesNewRomanPSMT" charset="0"/>
              </a:rPr>
              <a:t>S</a:t>
            </a:r>
            <a:r>
              <a:rPr lang="en-US" sz="500" i="1" dirty="0" err="1" smtClean="0">
                <a:effectLst/>
                <a:latin typeface="TimesNewRomanPS" charset="0"/>
              </a:rPr>
              <a:t>LAI</a:t>
            </a:r>
            <a:r>
              <a:rPr lang="en-US" sz="500" i="1" dirty="0" smtClean="0">
                <a:effectLst/>
                <a:latin typeface="TimesNewRomanPS" charset="0"/>
              </a:rPr>
              <a:t> </a:t>
            </a:r>
            <a:r>
              <a:rPr lang="en-US" sz="1200" dirty="0" smtClean="0">
                <a:effectLst/>
                <a:latin typeface="BentonSans" charset="0"/>
              </a:rPr>
              <a:t>) related to variations in </a:t>
            </a:r>
            <a:r>
              <a:rPr lang="en-US" sz="1200" i="1" dirty="0" smtClean="0">
                <a:effectLst/>
                <a:latin typeface="BentonSans" charset="0"/>
              </a:rPr>
              <a:t>LAI </a:t>
            </a:r>
            <a:r>
              <a:rPr lang="en-US" sz="1200" dirty="0" smtClean="0">
                <a:effectLst/>
                <a:latin typeface="BentonSans" charset="0"/>
              </a:rPr>
              <a:t>as computed with Eq.2. </a:t>
            </a:r>
            <a:endParaRPr lang="en-US" sz="1200" dirty="0"/>
          </a:p>
        </p:txBody>
      </p:sp>
    </p:spTree>
    <p:extLst>
      <p:ext uri="{BB962C8B-B14F-4D97-AF65-F5344CB8AC3E}">
        <p14:creationId xmlns:p14="http://schemas.microsoft.com/office/powerpoint/2010/main" val="1887095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466107" y="-3900"/>
            <a:ext cx="5891831" cy="6740307"/>
          </a:xfrm>
          <a:prstGeom prst="rect">
            <a:avLst/>
          </a:prstGeom>
          <a:noFill/>
        </p:spPr>
        <p:txBody>
          <a:bodyPr wrap="square" rtlCol="0">
            <a:spAutoFit/>
          </a:bodyPr>
          <a:lstStyle/>
          <a:p>
            <a:pPr algn="just"/>
            <a:r>
              <a:rPr lang="en-US" b="1" dirty="0"/>
              <a:t>Radiation</a:t>
            </a:r>
            <a:r>
              <a:rPr lang="en-US" dirty="0"/>
              <a:t>. Long-wave outgoing/incoming (</a:t>
            </a:r>
            <a:r>
              <a:rPr lang="en-US" i="1" dirty="0" err="1"/>
              <a:t>LWout</a:t>
            </a:r>
            <a:r>
              <a:rPr lang="en-US" i="1" dirty="0"/>
              <a:t> </a:t>
            </a:r>
            <a:r>
              <a:rPr lang="en-US" dirty="0"/>
              <a:t>, </a:t>
            </a:r>
            <a:r>
              <a:rPr lang="en-US" i="1" dirty="0" err="1"/>
              <a:t>LWin</a:t>
            </a:r>
            <a:r>
              <a:rPr lang="en-US" dirty="0"/>
              <a:t>) and short-wave incoming (</a:t>
            </a:r>
            <a:r>
              <a:rPr lang="en-US" i="1" dirty="0" err="1"/>
              <a:t>SWin</a:t>
            </a:r>
            <a:r>
              <a:rPr lang="en-US" dirty="0"/>
              <a:t>) radiation </a:t>
            </a:r>
            <a:endParaRPr lang="en-US" dirty="0" smtClean="0"/>
          </a:p>
          <a:p>
            <a:pPr algn="just"/>
            <a:endParaRPr lang="en-US" dirty="0"/>
          </a:p>
          <a:p>
            <a:pPr algn="just"/>
            <a:r>
              <a:rPr lang="en-US" dirty="0" smtClean="0"/>
              <a:t>Clouds </a:t>
            </a:r>
            <a:r>
              <a:rPr lang="en-US" dirty="0"/>
              <a:t>and the Earth's Radiant Energy System </a:t>
            </a:r>
            <a:endParaRPr lang="en-US" dirty="0" smtClean="0"/>
          </a:p>
          <a:p>
            <a:pPr algn="just"/>
            <a:r>
              <a:rPr lang="en-US" dirty="0" smtClean="0"/>
              <a:t>(</a:t>
            </a:r>
            <a:r>
              <a:rPr lang="en-US" dirty="0"/>
              <a:t>CERES, https://</a:t>
            </a:r>
            <a:r>
              <a:rPr lang="en-US" dirty="0" err="1"/>
              <a:t>ceres-tool.larc.nasa.gov</a:t>
            </a:r>
            <a:r>
              <a:rPr lang="en-US" dirty="0"/>
              <a:t>/</a:t>
            </a:r>
            <a:r>
              <a:rPr lang="en-US" dirty="0" err="1"/>
              <a:t>ord</a:t>
            </a:r>
            <a:r>
              <a:rPr lang="en-US" dirty="0"/>
              <a:t>-tool/</a:t>
            </a:r>
            <a:r>
              <a:rPr lang="en-US" dirty="0" err="1"/>
              <a:t>jsp</a:t>
            </a:r>
            <a:r>
              <a:rPr lang="en-US" dirty="0"/>
              <a:t>/SYN1degSelection.jsp)(</a:t>
            </a:r>
            <a:r>
              <a:rPr lang="en-US" i="1" dirty="0"/>
              <a:t>28</a:t>
            </a:r>
            <a:r>
              <a:rPr lang="en-US" dirty="0"/>
              <a:t>) </a:t>
            </a:r>
            <a:endParaRPr lang="en-US" dirty="0" smtClean="0"/>
          </a:p>
          <a:p>
            <a:pPr algn="just"/>
            <a:r>
              <a:rPr lang="en-US" dirty="0" smtClean="0"/>
              <a:t>onboard </a:t>
            </a:r>
            <a:r>
              <a:rPr lang="en-US" dirty="0"/>
              <a:t>Terra, Aqua and the Tropical Rainfall Measuring Mission (TRMM) . </a:t>
            </a:r>
            <a:endParaRPr lang="en-US" dirty="0" smtClean="0"/>
          </a:p>
          <a:p>
            <a:pPr algn="just"/>
            <a:r>
              <a:rPr lang="en-US" dirty="0" smtClean="0"/>
              <a:t>The </a:t>
            </a:r>
            <a:r>
              <a:rPr lang="en-US" dirty="0"/>
              <a:t>SYN1deg product is used here, which applies 3-hourly radiances from CERES, </a:t>
            </a:r>
            <a:endParaRPr lang="en-US" dirty="0" smtClean="0"/>
          </a:p>
          <a:p>
            <a:pPr algn="just"/>
            <a:r>
              <a:rPr lang="en-US" dirty="0" smtClean="0"/>
              <a:t>cloud </a:t>
            </a:r>
            <a:r>
              <a:rPr lang="en-US" dirty="0"/>
              <a:t>properties from CERES and the Moderate Resolution Imaging Spectroradiometer (MODIS), </a:t>
            </a:r>
            <a:r>
              <a:rPr lang="en-US" dirty="0" smtClean="0"/>
              <a:t>and </a:t>
            </a:r>
            <a:r>
              <a:rPr lang="en-US" dirty="0"/>
              <a:t>aerosol information from MODIS. </a:t>
            </a:r>
            <a:endParaRPr lang="en-US" dirty="0" smtClean="0"/>
          </a:p>
          <a:p>
            <a:pPr algn="just"/>
            <a:endParaRPr lang="en-US" dirty="0" smtClean="0"/>
          </a:p>
          <a:p>
            <a:pPr algn="just"/>
            <a:r>
              <a:rPr lang="en-US" dirty="0" smtClean="0"/>
              <a:t>Data </a:t>
            </a:r>
            <a:r>
              <a:rPr lang="en-US" dirty="0"/>
              <a:t>have </a:t>
            </a:r>
            <a:r>
              <a:rPr lang="en-US" b="1" dirty="0">
                <a:solidFill>
                  <a:schemeClr val="accent2">
                    <a:lumMod val="75000"/>
                  </a:schemeClr>
                </a:solidFill>
              </a:rPr>
              <a:t>3-hourly temporal </a:t>
            </a:r>
            <a:r>
              <a:rPr lang="en-US" dirty="0"/>
              <a:t>resolution and span the </a:t>
            </a:r>
            <a:r>
              <a:rPr lang="en-US" b="1" dirty="0">
                <a:solidFill>
                  <a:schemeClr val="accent1">
                    <a:lumMod val="75000"/>
                  </a:schemeClr>
                </a:solidFill>
              </a:rPr>
              <a:t>2000–2015</a:t>
            </a:r>
            <a:r>
              <a:rPr lang="en-US" dirty="0"/>
              <a:t> period,  </a:t>
            </a:r>
            <a:r>
              <a:rPr lang="en-US" dirty="0" smtClean="0"/>
              <a:t>with </a:t>
            </a:r>
            <a:r>
              <a:rPr lang="en-US" dirty="0"/>
              <a:t>global coverage and </a:t>
            </a:r>
            <a:r>
              <a:rPr lang="en-US" b="1" dirty="0">
                <a:solidFill>
                  <a:srgbClr val="FF0000"/>
                </a:solidFill>
              </a:rPr>
              <a:t>1° spatial resolution</a:t>
            </a:r>
            <a:r>
              <a:rPr lang="en-US" dirty="0"/>
              <a:t>. </a:t>
            </a:r>
            <a:endParaRPr lang="en-US" dirty="0" smtClean="0"/>
          </a:p>
          <a:p>
            <a:pPr algn="just"/>
            <a:endParaRPr lang="en-US" dirty="0" smtClean="0"/>
          </a:p>
          <a:p>
            <a:pPr algn="just"/>
            <a:r>
              <a:rPr lang="en-US" dirty="0" smtClean="0"/>
              <a:t>The </a:t>
            </a:r>
            <a:r>
              <a:rPr lang="en-US" dirty="0"/>
              <a:t>CERES instruments carry in-flight calibration systems to maintain the measurement accuracy of </a:t>
            </a:r>
            <a:r>
              <a:rPr lang="en-US" b="1" dirty="0">
                <a:solidFill>
                  <a:schemeClr val="accent6"/>
                </a:solidFill>
              </a:rPr>
              <a:t>1% for measured </a:t>
            </a:r>
            <a:r>
              <a:rPr lang="en-US" b="1" dirty="0" smtClean="0">
                <a:solidFill>
                  <a:schemeClr val="accent6"/>
                </a:solidFill>
              </a:rPr>
              <a:t>radiances </a:t>
            </a:r>
            <a:r>
              <a:rPr lang="en-US" dirty="0" smtClean="0"/>
              <a:t>(</a:t>
            </a:r>
            <a:r>
              <a:rPr lang="en-US" i="1" dirty="0"/>
              <a:t>28</a:t>
            </a:r>
            <a:r>
              <a:rPr lang="en-US" dirty="0"/>
              <a:t>). </a:t>
            </a:r>
            <a:endParaRPr lang="en-US" dirty="0" smtClean="0"/>
          </a:p>
          <a:p>
            <a:pPr algn="just"/>
            <a:endParaRPr lang="en-US" dirty="0" smtClean="0"/>
          </a:p>
          <a:p>
            <a:pPr algn="just"/>
            <a:r>
              <a:rPr lang="en-US" dirty="0" smtClean="0"/>
              <a:t>When </a:t>
            </a:r>
            <a:r>
              <a:rPr lang="en-US" dirty="0"/>
              <a:t>gaps are </a:t>
            </a:r>
            <a:r>
              <a:rPr lang="en-US" dirty="0" smtClean="0"/>
              <a:t>present  </a:t>
            </a:r>
            <a:r>
              <a:rPr lang="en-US" dirty="0"/>
              <a:t>in the daily data, a preliminary gap-filling processing has been applied via temporal linear interpolation(</a:t>
            </a:r>
            <a:r>
              <a:rPr lang="en-US" i="1" dirty="0"/>
              <a:t>19</a:t>
            </a:r>
            <a:r>
              <a:rPr lang="en-US" dirty="0"/>
              <a:t>). </a:t>
            </a:r>
            <a:endParaRPr lang="en-US" dirty="0" smtClean="0"/>
          </a:p>
        </p:txBody>
      </p:sp>
    </p:spTree>
    <p:extLst>
      <p:ext uri="{BB962C8B-B14F-4D97-AF65-F5344CB8AC3E}">
        <p14:creationId xmlns:p14="http://schemas.microsoft.com/office/powerpoint/2010/main" val="17952648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p:cNvSpPr txBox="1"/>
          <p:nvPr/>
        </p:nvSpPr>
        <p:spPr>
          <a:xfrm>
            <a:off x="557214" y="571501"/>
            <a:ext cx="5715000" cy="5632311"/>
          </a:xfrm>
          <a:prstGeom prst="rect">
            <a:avLst/>
          </a:prstGeom>
          <a:noFill/>
        </p:spPr>
        <p:txBody>
          <a:bodyPr wrap="square" rtlCol="0">
            <a:spAutoFit/>
          </a:bodyPr>
          <a:lstStyle/>
          <a:p>
            <a:pPr algn="just"/>
            <a:r>
              <a:rPr lang="en-US" b="1" dirty="0" smtClean="0"/>
              <a:t>Surface albedo</a:t>
            </a:r>
            <a:r>
              <a:rPr lang="en-US" dirty="0" smtClean="0"/>
              <a:t>. Albedo data (α) are derived from the MODIS shortwave albedo product (MCD43C3/Terra + Aqua v5, https://</a:t>
            </a:r>
            <a:r>
              <a:rPr lang="en-US" dirty="0" err="1" smtClean="0"/>
              <a:t>lpdaac.usgs.gov</a:t>
            </a:r>
            <a:r>
              <a:rPr lang="en-US" dirty="0" smtClean="0"/>
              <a:t>/</a:t>
            </a:r>
            <a:r>
              <a:rPr lang="en-US" dirty="0" err="1" smtClean="0"/>
              <a:t>dataset_discovery</a:t>
            </a:r>
            <a:r>
              <a:rPr lang="en-US" dirty="0" smtClean="0"/>
              <a:t>/modis/</a:t>
            </a:r>
            <a:r>
              <a:rPr lang="en-US" dirty="0" err="1" smtClean="0"/>
              <a:t>modis_products_table</a:t>
            </a:r>
            <a:r>
              <a:rPr lang="en-US" dirty="0" smtClean="0"/>
              <a:t>/mcd43c3),  which includes black-sky and white-sky albedo. </a:t>
            </a:r>
          </a:p>
          <a:p>
            <a:pPr algn="just"/>
            <a:endParaRPr lang="en-US" dirty="0"/>
          </a:p>
          <a:p>
            <a:pPr algn="just"/>
            <a:r>
              <a:rPr lang="en-US" dirty="0" smtClean="0"/>
              <a:t>The actual albedo is assessed as the average of black-sky and white-sky albedo by including only best, good and mixed quality data (</a:t>
            </a:r>
            <a:r>
              <a:rPr lang="en-US" b="1" dirty="0" smtClean="0">
                <a:solidFill>
                  <a:schemeClr val="accent6"/>
                </a:solidFill>
              </a:rPr>
              <a:t>QC flag=0, 1, 2</a:t>
            </a:r>
            <a:r>
              <a:rPr lang="en-US" dirty="0" smtClean="0"/>
              <a:t>). </a:t>
            </a:r>
          </a:p>
          <a:p>
            <a:pPr algn="just"/>
            <a:endParaRPr lang="en-US" dirty="0"/>
          </a:p>
          <a:p>
            <a:pPr algn="just"/>
            <a:r>
              <a:rPr lang="en-US" dirty="0" smtClean="0"/>
              <a:t>Albedo data have </a:t>
            </a:r>
            <a:r>
              <a:rPr lang="en-US" b="1" dirty="0" smtClean="0">
                <a:solidFill>
                  <a:schemeClr val="accent2">
                    <a:lumMod val="75000"/>
                  </a:schemeClr>
                </a:solidFill>
              </a:rPr>
              <a:t>16-day temporal resolution </a:t>
            </a:r>
            <a:r>
              <a:rPr lang="en-US" dirty="0" smtClean="0"/>
              <a:t>and span the </a:t>
            </a:r>
            <a:r>
              <a:rPr lang="en-US" b="1" dirty="0" smtClean="0">
                <a:solidFill>
                  <a:schemeClr val="accent1"/>
                </a:solidFill>
              </a:rPr>
              <a:t>2000–2011</a:t>
            </a:r>
            <a:r>
              <a:rPr lang="en-US" dirty="0" smtClean="0"/>
              <a:t> period, global coverage and </a:t>
            </a:r>
            <a:r>
              <a:rPr lang="en-US" b="1" dirty="0" smtClean="0">
                <a:solidFill>
                  <a:srgbClr val="FF0000"/>
                </a:solidFill>
              </a:rPr>
              <a:t>0.05° spatial resolution</a:t>
            </a:r>
            <a:r>
              <a:rPr lang="en-US" dirty="0" smtClean="0"/>
              <a:t>. </a:t>
            </a:r>
          </a:p>
          <a:p>
            <a:pPr algn="just"/>
            <a:endParaRPr lang="en-US" dirty="0"/>
          </a:p>
          <a:p>
            <a:pPr algn="just"/>
            <a:r>
              <a:rPr lang="en-US" dirty="0" smtClean="0"/>
              <a:t>The stated accuracy of the high quality albedo retrievals (MCD43) in clear sky situations is </a:t>
            </a:r>
            <a:r>
              <a:rPr lang="en-US" b="1" dirty="0" smtClean="0">
                <a:solidFill>
                  <a:schemeClr val="accent6"/>
                </a:solidFill>
              </a:rPr>
              <a:t>5%</a:t>
            </a:r>
            <a:r>
              <a:rPr lang="en-US" dirty="0" smtClean="0">
                <a:solidFill>
                  <a:schemeClr val="accent6"/>
                </a:solidFill>
              </a:rPr>
              <a:t>, </a:t>
            </a:r>
            <a:r>
              <a:rPr lang="en-US" dirty="0" smtClean="0"/>
              <a:t>(http://</a:t>
            </a:r>
            <a:r>
              <a:rPr lang="en-US" dirty="0" err="1" smtClean="0"/>
              <a:t>landval.gsfc.nasa.gov</a:t>
            </a:r>
            <a:r>
              <a:rPr lang="en-US" dirty="0" smtClean="0"/>
              <a:t>/</a:t>
            </a:r>
            <a:r>
              <a:rPr lang="en-US" dirty="0" err="1" smtClean="0"/>
              <a:t>ProductStatus.php?ProductID</a:t>
            </a:r>
            <a:r>
              <a:rPr lang="en-US" dirty="0" smtClean="0"/>
              <a:t>=MOD43). </a:t>
            </a:r>
          </a:p>
          <a:p>
            <a:endParaRPr lang="en-US" dirty="0"/>
          </a:p>
        </p:txBody>
      </p:sp>
    </p:spTree>
    <p:extLst>
      <p:ext uri="{BB962C8B-B14F-4D97-AF65-F5344CB8AC3E}">
        <p14:creationId xmlns:p14="http://schemas.microsoft.com/office/powerpoint/2010/main" val="36253109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2663</TotalTime>
  <Words>1989</Words>
  <Application>Microsoft Macintosh PowerPoint</Application>
  <PresentationFormat>Widescreen</PresentationFormat>
  <Paragraphs>92</Paragraphs>
  <Slides>15</Slides>
  <Notes>0</Notes>
  <HiddenSlides>8</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BentonSans</vt:lpstr>
      <vt:lpstr>Calibri</vt:lpstr>
      <vt:lpstr>Calibri Light</vt:lpstr>
      <vt:lpstr>CourierNewPSMT</vt:lpstr>
      <vt:lpstr>Mangal</vt:lpstr>
      <vt:lpstr>SymbolMT</vt:lpstr>
      <vt:lpstr>Times New Roman</vt:lpstr>
      <vt:lpstr>TimesNewRomanPS</vt:lpstr>
      <vt:lpstr>TimesNewRomanPSMT</vt:lpstr>
      <vt:lpstr>Wingdings</vt:lpstr>
      <vt:lpstr>Arial</vt:lpstr>
      <vt:lpstr>Office Theme</vt:lpstr>
      <vt:lpstr>Potential biosphere indicator(s) </vt:lpstr>
      <vt:lpstr>Background</vt:lpstr>
      <vt:lpstr>'Native' or 'Single' Indicators </vt:lpstr>
      <vt:lpstr>PowerPoint Presentation</vt:lpstr>
      <vt:lpstr>PowerPoint Presentation</vt:lpstr>
      <vt:lpstr>Integrated Indicators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19</cp:revision>
  <dcterms:created xsi:type="dcterms:W3CDTF">2018-03-19T13:44:09Z</dcterms:created>
  <dcterms:modified xsi:type="dcterms:W3CDTF">2018-03-21T10:08:02Z</dcterms:modified>
</cp:coreProperties>
</file>