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0"/>
  </p:notesMasterIdLst>
  <p:handoutMasterIdLst>
    <p:handoutMasterId r:id="rId21"/>
  </p:handoutMasterIdLst>
  <p:sldIdLst>
    <p:sldId id="256" r:id="rId3"/>
    <p:sldId id="355" r:id="rId4"/>
    <p:sldId id="357" r:id="rId5"/>
    <p:sldId id="397" r:id="rId6"/>
    <p:sldId id="370" r:id="rId7"/>
    <p:sldId id="416" r:id="rId8"/>
    <p:sldId id="405" r:id="rId9"/>
    <p:sldId id="409" r:id="rId10"/>
    <p:sldId id="410" r:id="rId11"/>
    <p:sldId id="411" r:id="rId12"/>
    <p:sldId id="413" r:id="rId13"/>
    <p:sldId id="415" r:id="rId14"/>
    <p:sldId id="380" r:id="rId15"/>
    <p:sldId id="367" r:id="rId16"/>
    <p:sldId id="394" r:id="rId17"/>
    <p:sldId id="375" r:id="rId18"/>
    <p:sldId id="389"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234"/>
    <a:srgbClr val="273374"/>
    <a:srgbClr val="0A8F9D"/>
    <a:srgbClr val="0DADEA"/>
    <a:srgbClr val="FED7A5"/>
    <a:srgbClr val="FFF3E3"/>
    <a:srgbClr val="273375"/>
    <a:srgbClr val="0785CA"/>
    <a:srgbClr val="0785C9"/>
    <a:srgbClr val="0CA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84" autoAdjust="0"/>
    <p:restoredTop sz="92759" autoAdjust="0"/>
  </p:normalViewPr>
  <p:slideViewPr>
    <p:cSldViewPr snapToGrid="0">
      <p:cViewPr>
        <p:scale>
          <a:sx n="45" d="100"/>
          <a:sy n="45" d="100"/>
        </p:scale>
        <p:origin x="-1320" y="-81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39" d="100"/>
        <a:sy n="39" d="100"/>
      </p:scale>
      <p:origin x="0" y="0"/>
    </p:cViewPr>
  </p:sorterViewPr>
  <p:notesViewPr>
    <p:cSldViewPr snapToGrid="0">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C7354DC-7969-4BED-964B-C5A123619958}" type="datetimeFigureOut">
              <a:rPr lang="en-GB" smtClean="0"/>
              <a:t>21/03/2018</a:t>
            </a:fld>
            <a:endParaRPr lang="en-GB"/>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818EE54-7D52-4C9B-A8C7-A9E41F8D4FFE}" type="slidenum">
              <a:rPr lang="en-GB" smtClean="0"/>
              <a:t>‹#›</a:t>
            </a:fld>
            <a:endParaRPr lang="en-GB"/>
          </a:p>
        </p:txBody>
      </p:sp>
    </p:spTree>
    <p:extLst>
      <p:ext uri="{BB962C8B-B14F-4D97-AF65-F5344CB8AC3E}">
        <p14:creationId xmlns:p14="http://schemas.microsoft.com/office/powerpoint/2010/main" val="3294928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09F4D2-30A9-4CF6-965D-9FFD1AC99B17}" type="datetimeFigureOut">
              <a:rPr lang="en-US" smtClean="0"/>
              <a:t>21/03/2018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4E7BAD-A572-4B2F-B8E3-BC3F786E478F}" type="slidenum">
              <a:rPr lang="en-US" smtClean="0"/>
              <a:t>‹#›</a:t>
            </a:fld>
            <a:endParaRPr lang="en-US"/>
          </a:p>
        </p:txBody>
      </p:sp>
    </p:spTree>
    <p:extLst>
      <p:ext uri="{BB962C8B-B14F-4D97-AF65-F5344CB8AC3E}">
        <p14:creationId xmlns:p14="http://schemas.microsoft.com/office/powerpoint/2010/main" val="94116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t>1</a:t>
            </a:fld>
            <a:endParaRPr lang="en-US"/>
          </a:p>
        </p:txBody>
      </p:sp>
    </p:spTree>
    <p:extLst>
      <p:ext uri="{BB962C8B-B14F-4D97-AF65-F5344CB8AC3E}">
        <p14:creationId xmlns:p14="http://schemas.microsoft.com/office/powerpoint/2010/main" val="26850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1" defTabSz="776478" fontAlgn="base">
              <a:spcBef>
                <a:spcPts val="510"/>
              </a:spcBef>
              <a:spcAft>
                <a:spcPts val="611"/>
              </a:spcAft>
            </a:pPr>
            <a:r>
              <a:rPr lang="en-GB" sz="1000" dirty="0">
                <a:solidFill>
                  <a:srgbClr val="000000"/>
                </a:solidFill>
                <a:cs typeface="Arial" charset="0"/>
              </a:rPr>
              <a:t>Virtually all observations support adaptation</a:t>
            </a:r>
          </a:p>
          <a:p>
            <a:pPr marL="370445" lvl="2" indent="-187649" defTabSz="776478" fontAlgn="base">
              <a:spcBef>
                <a:spcPct val="0"/>
              </a:spcBef>
              <a:buFont typeface="Arial" pitchFamily="34" charset="0"/>
              <a:buChar char="•"/>
            </a:pPr>
            <a:r>
              <a:rPr lang="en-GB" sz="1000" dirty="0">
                <a:solidFill>
                  <a:srgbClr val="000000"/>
                </a:solidFill>
                <a:cs typeface="Arial" charset="0"/>
              </a:rPr>
              <a:t>this workshop is expected to focus on local or regional needs for observations,</a:t>
            </a:r>
          </a:p>
          <a:p>
            <a:pPr marL="182796" lvl="2" defTabSz="362356" fontAlgn="base">
              <a:spcBef>
                <a:spcPct val="0"/>
              </a:spcBef>
              <a:spcAft>
                <a:spcPts val="611"/>
              </a:spcAft>
            </a:pPr>
            <a:r>
              <a:rPr lang="en-GB" sz="1000" dirty="0">
                <a:solidFill>
                  <a:srgbClr val="000000"/>
                </a:solidFill>
                <a:cs typeface="Arial" charset="0"/>
              </a:rPr>
              <a:t>	products and related socio-economic data</a:t>
            </a:r>
          </a:p>
          <a:p>
            <a:pPr marL="370445" lvl="2" indent="-187649" defTabSz="776478" fontAlgn="base">
              <a:spcBef>
                <a:spcPct val="0"/>
              </a:spcBef>
              <a:buFont typeface="Arial" pitchFamily="34" charset="0"/>
              <a:buChar char="•"/>
            </a:pPr>
            <a:r>
              <a:rPr lang="en-GB" sz="1000" dirty="0">
                <a:solidFill>
                  <a:srgbClr val="000000"/>
                </a:solidFill>
                <a:cs typeface="Arial" charset="0"/>
              </a:rPr>
              <a:t>requirements for local information - on past, present and future - have to be mapped</a:t>
            </a:r>
          </a:p>
          <a:p>
            <a:pPr marL="182796" lvl="2" defTabSz="362356" fontAlgn="base">
              <a:spcBef>
                <a:spcPct val="0"/>
              </a:spcBef>
              <a:spcAft>
                <a:spcPts val="611"/>
              </a:spcAft>
            </a:pPr>
            <a:r>
              <a:rPr lang="en-GB" sz="1000" dirty="0">
                <a:solidFill>
                  <a:srgbClr val="000000"/>
                </a:solidFill>
                <a:cs typeface="Arial" charset="0"/>
              </a:rPr>
              <a:t>	into needs for observations and products that may not be local</a:t>
            </a:r>
          </a:p>
          <a:p>
            <a:pPr marL="370445" lvl="2" indent="-187649" defTabSz="776478" fontAlgn="base">
              <a:spcBef>
                <a:spcPct val="0"/>
              </a:spcBef>
              <a:spcAft>
                <a:spcPts val="408"/>
              </a:spcAft>
              <a:buFont typeface="Arial" pitchFamily="34" charset="0"/>
              <a:buChar char="•"/>
            </a:pPr>
            <a:r>
              <a:rPr lang="en-GB" sz="1000" dirty="0">
                <a:solidFill>
                  <a:srgbClr val="000000"/>
                </a:solidFill>
                <a:cs typeface="Arial" charset="0"/>
              </a:rPr>
              <a:t>better observation will be required in general</a:t>
            </a:r>
          </a:p>
          <a:p>
            <a:pPr marL="635742" lvl="3" indent="-181178" defTabSz="776478" fontAlgn="base">
              <a:lnSpc>
                <a:spcPts val="1885"/>
              </a:lnSpc>
              <a:spcBef>
                <a:spcPct val="0"/>
              </a:spcBef>
              <a:buFont typeface="Arial" pitchFamily="34" charset="0"/>
              <a:buChar char="–"/>
            </a:pPr>
            <a:r>
              <a:rPr lang="en-GB" sz="1000" dirty="0">
                <a:solidFill>
                  <a:srgbClr val="000000"/>
                </a:solidFill>
                <a:cs typeface="Arial" charset="0"/>
              </a:rPr>
              <a:t>to support better forecasting, to compensate for increased vulnerability to</a:t>
            </a:r>
          </a:p>
          <a:p>
            <a:pPr marL="454564" lvl="3" defTabSz="640594" fontAlgn="base">
              <a:lnSpc>
                <a:spcPts val="1885"/>
              </a:lnSpc>
              <a:spcBef>
                <a:spcPct val="0"/>
              </a:spcBef>
              <a:spcAft>
                <a:spcPts val="408"/>
              </a:spcAft>
            </a:pPr>
            <a:r>
              <a:rPr lang="en-GB" sz="1000" dirty="0">
                <a:solidFill>
                  <a:srgbClr val="000000"/>
                </a:solidFill>
                <a:cs typeface="Arial" charset="0"/>
              </a:rPr>
              <a:t>	severe weather and short-term climatic events</a:t>
            </a:r>
          </a:p>
          <a:p>
            <a:pPr marL="635742" lvl="3" indent="-181178" defTabSz="776478" fontAlgn="base">
              <a:lnSpc>
                <a:spcPts val="1885"/>
              </a:lnSpc>
              <a:spcBef>
                <a:spcPct val="0"/>
              </a:spcBef>
              <a:spcAft>
                <a:spcPts val="713"/>
              </a:spcAft>
              <a:buFont typeface="Arial" pitchFamily="34" charset="0"/>
              <a:buChar char="–"/>
            </a:pPr>
            <a:r>
              <a:rPr lang="en-GB" sz="1000" dirty="0">
                <a:solidFill>
                  <a:srgbClr val="000000"/>
                </a:solidFill>
                <a:cs typeface="Arial" charset="0"/>
              </a:rPr>
              <a:t>to support better projection of what we shall have to adapt to in the longer term</a:t>
            </a:r>
          </a:p>
          <a:p>
            <a:pPr marL="0" lvl="1" defTabSz="776478" fontAlgn="base">
              <a:spcBef>
                <a:spcPts val="917"/>
              </a:spcBef>
              <a:spcAft>
                <a:spcPts val="611"/>
              </a:spcAft>
            </a:pPr>
            <a:r>
              <a:rPr lang="en-GB" sz="1000" dirty="0">
                <a:solidFill>
                  <a:srgbClr val="000000"/>
                </a:solidFill>
                <a:cs typeface="Arial" charset="0"/>
              </a:rPr>
              <a:t>We must model what we cannot measure (or predict with global systems)</a:t>
            </a:r>
          </a:p>
          <a:p>
            <a:pPr marL="370445" lvl="2" indent="-187649" defTabSz="776478" fontAlgn="base">
              <a:spcBef>
                <a:spcPct val="0"/>
              </a:spcBef>
              <a:spcAft>
                <a:spcPts val="611"/>
              </a:spcAft>
              <a:buFont typeface="Arial" pitchFamily="34" charset="0"/>
              <a:buChar char="•"/>
            </a:pPr>
            <a:r>
              <a:rPr lang="en-GB" sz="1000" dirty="0">
                <a:solidFill>
                  <a:srgbClr val="000000"/>
                </a:solidFill>
                <a:cs typeface="Arial" charset="0"/>
              </a:rPr>
              <a:t>we require sustained systematic observation in principle</a:t>
            </a:r>
          </a:p>
          <a:p>
            <a:pPr marL="370445" lvl="2" indent="-187649" defTabSz="776478" fontAlgn="base">
              <a:spcBef>
                <a:spcPct val="0"/>
              </a:spcBef>
              <a:spcAft>
                <a:spcPts val="611"/>
              </a:spcAft>
              <a:buFont typeface="Arial" pitchFamily="34" charset="0"/>
              <a:buChar char="•"/>
            </a:pPr>
            <a:r>
              <a:rPr lang="en-GB" sz="1000" dirty="0">
                <a:solidFill>
                  <a:srgbClr val="000000"/>
                </a:solidFill>
                <a:cs typeface="Arial" charset="0"/>
              </a:rPr>
              <a:t>in practice we must fill gaps and downscale as best we can – or admit if we cannot</a:t>
            </a:r>
          </a:p>
          <a:p>
            <a:pPr marL="370445" lvl="2" indent="-187649" defTabSz="776478" fontAlgn="base">
              <a:spcBef>
                <a:spcPct val="0"/>
              </a:spcBef>
              <a:buFont typeface="Arial" pitchFamily="34" charset="0"/>
              <a:buChar char="•"/>
            </a:pPr>
            <a:r>
              <a:rPr lang="en-GB" sz="1000" dirty="0">
                <a:solidFill>
                  <a:srgbClr val="000000"/>
                </a:solidFill>
                <a:cs typeface="Arial" charset="0"/>
              </a:rPr>
              <a:t>higher resolution (global or regional) reanalysis, regional modelling and</a:t>
            </a:r>
          </a:p>
          <a:p>
            <a:pPr marL="182796" lvl="2" defTabSz="362356" fontAlgn="base">
              <a:spcBef>
                <a:spcPct val="0"/>
              </a:spcBef>
              <a:spcAft>
                <a:spcPts val="611"/>
              </a:spcAft>
            </a:pPr>
            <a:r>
              <a:rPr lang="en-GB" sz="1000" dirty="0">
                <a:solidFill>
                  <a:srgbClr val="000000"/>
                </a:solidFill>
                <a:cs typeface="Arial" charset="0"/>
              </a:rPr>
              <a:t>	statistical downscaling are techniques available to us</a:t>
            </a:r>
          </a:p>
          <a:p>
            <a:pPr marL="370445" lvl="2" indent="-187649" defTabSz="776478" fontAlgn="base">
              <a:spcBef>
                <a:spcPct val="0"/>
              </a:spcBef>
              <a:buFont typeface="Arial" pitchFamily="34" charset="0"/>
              <a:buChar char="•"/>
            </a:pPr>
            <a:r>
              <a:rPr lang="en-GB" sz="1000" dirty="0">
                <a:solidFill>
                  <a:srgbClr val="000000"/>
                </a:solidFill>
                <a:cs typeface="Arial" charset="0"/>
              </a:rPr>
              <a:t>should we develop a strategy that involves coherent sets of limited-term local</a:t>
            </a:r>
          </a:p>
          <a:p>
            <a:pPr marL="182796" lvl="2" defTabSz="776478" fontAlgn="base">
              <a:spcBef>
                <a:spcPct val="0"/>
              </a:spcBef>
              <a:tabLst>
                <a:tab pos="362356" algn="l"/>
              </a:tabLst>
            </a:pPr>
            <a:r>
              <a:rPr lang="en-GB" sz="1000" dirty="0">
                <a:solidFill>
                  <a:srgbClr val="000000"/>
                </a:solidFill>
                <a:cs typeface="Arial" charset="0"/>
              </a:rPr>
              <a:t>	or regional observational projects that support the above?</a:t>
            </a:r>
          </a:p>
          <a:p>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t>16</a:t>
            </a:fld>
            <a:endParaRPr lang="en-US"/>
          </a:p>
        </p:txBody>
      </p:sp>
    </p:spTree>
    <p:extLst>
      <p:ext uri="{BB962C8B-B14F-4D97-AF65-F5344CB8AC3E}">
        <p14:creationId xmlns:p14="http://schemas.microsoft.com/office/powerpoint/2010/main" val="463407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350">
              <a:defRPr/>
            </a:pPr>
            <a:r>
              <a:rPr lang="en-US" dirty="0"/>
              <a:t>In Paris last year, the SBSTA asked us to come back to Marrakesh, to submit a new implementation plan which will also take the Paris Agreement into account and that is what we have done. You will find the plan to download from the UNFCCC site, or from the GCOS web site.</a:t>
            </a:r>
            <a:endParaRPr lang="en-GB" dirty="0"/>
          </a:p>
          <a:p>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980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E7BAD-A572-4B2F-B8E3-BC3F786E478F}" type="slidenum">
              <a:rPr lang="en-US" smtClean="0"/>
              <a:t>2</a:t>
            </a:fld>
            <a:endParaRPr lang="en-US"/>
          </a:p>
        </p:txBody>
      </p:sp>
    </p:spTree>
    <p:extLst>
      <p:ext uri="{BB962C8B-B14F-4D97-AF65-F5344CB8AC3E}">
        <p14:creationId xmlns:p14="http://schemas.microsoft.com/office/powerpoint/2010/main" val="383484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E7BAD-A572-4B2F-B8E3-BC3F786E478F}" type="slidenum">
              <a:rPr lang="en-US" smtClean="0"/>
              <a:t>3</a:t>
            </a:fld>
            <a:endParaRPr lang="en-US"/>
          </a:p>
        </p:txBody>
      </p:sp>
    </p:spTree>
    <p:extLst>
      <p:ext uri="{BB962C8B-B14F-4D97-AF65-F5344CB8AC3E}">
        <p14:creationId xmlns:p14="http://schemas.microsoft.com/office/powerpoint/2010/main" val="14439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E7BAD-A572-4B2F-B8E3-BC3F786E478F}" type="slidenum">
              <a:rPr lang="en-US" smtClean="0"/>
              <a:t>4</a:t>
            </a:fld>
            <a:endParaRPr lang="en-US"/>
          </a:p>
        </p:txBody>
      </p:sp>
    </p:spTree>
    <p:extLst>
      <p:ext uri="{BB962C8B-B14F-4D97-AF65-F5344CB8AC3E}">
        <p14:creationId xmlns:p14="http://schemas.microsoft.com/office/powerpoint/2010/main" val="349923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E7BAD-A572-4B2F-B8E3-BC3F786E478F}" type="slidenum">
              <a:rPr lang="en-US" smtClean="0"/>
              <a:t>5</a:t>
            </a:fld>
            <a:endParaRPr lang="en-US"/>
          </a:p>
        </p:txBody>
      </p:sp>
    </p:spTree>
    <p:extLst>
      <p:ext uri="{BB962C8B-B14F-4D97-AF65-F5344CB8AC3E}">
        <p14:creationId xmlns:p14="http://schemas.microsoft.com/office/powerpoint/2010/main" val="268635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350">
              <a:defRPr/>
            </a:pPr>
            <a:r>
              <a:rPr lang="en-US" dirty="0"/>
              <a:t>In Paris last year, the SBSTA asked us to come back to Marrakesh, to submit a new implementation plan which will also take the Paris Agreement into account and that is what we have done. You will find the plan to download from the UNFCCC site, or from the GCOS web site.</a:t>
            </a:r>
            <a:endParaRPr lang="en-GB" dirty="0"/>
          </a:p>
          <a:p>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980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E7BAD-A572-4B2F-B8E3-BC3F786E478F}" type="slidenum">
              <a:rPr lang="en-US" smtClean="0"/>
              <a:t>13</a:t>
            </a:fld>
            <a:endParaRPr lang="en-US"/>
          </a:p>
        </p:txBody>
      </p:sp>
    </p:spTree>
    <p:extLst>
      <p:ext uri="{BB962C8B-B14F-4D97-AF65-F5344CB8AC3E}">
        <p14:creationId xmlns:p14="http://schemas.microsoft.com/office/powerpoint/2010/main" val="198572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9809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dirty="0"/>
              <a:t>Present the information derived from the observations in a form that is relevant to the purposes of the diverse range of decision-makers and users addressing issues such as vulnerability and adaptation assessments, monitoring and evaluation, risk assessment and mitigation, development of early warning systems, adaptation and development planning and climate-proofing strategies within and across sectors. 	</a:t>
            </a:r>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15</a:t>
            </a:fld>
            <a:endParaRPr lang="en-US"/>
          </a:p>
        </p:txBody>
      </p:sp>
    </p:spTree>
    <p:extLst>
      <p:ext uri="{BB962C8B-B14F-4D97-AF65-F5344CB8AC3E}">
        <p14:creationId xmlns:p14="http://schemas.microsoft.com/office/powerpoint/2010/main" val="47570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9420636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3669659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46427469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21/03/2018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363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11734800" cy="1003300"/>
          </a:xfrm>
          <a:solidFill>
            <a:srgbClr val="0A8F9D"/>
          </a:solidFill>
        </p:spPr>
        <p:txBody>
          <a:bodyPr/>
          <a:lstStyle>
            <a:lvl1pPr algn="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21/03/2018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54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21/03/2018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76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rPr>
              <a:pPr/>
              <a:t>21/03/2018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922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CA850-B011-4401-92D3-28535CD655E4}" type="datetimeFigureOut">
              <a:rPr lang="en-US" smtClean="0">
                <a:solidFill>
                  <a:prstClr val="black">
                    <a:tint val="75000"/>
                  </a:prstClr>
                </a:solidFill>
              </a:rPr>
              <a:pPr/>
              <a:t>21/03/2018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424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CA850-B011-4401-92D3-28535CD655E4}" type="datetimeFigureOut">
              <a:rPr lang="en-US" smtClean="0">
                <a:solidFill>
                  <a:prstClr val="black">
                    <a:tint val="75000"/>
                  </a:prstClr>
                </a:solidFill>
              </a:rPr>
              <a:pPr/>
              <a:t>21/03/2018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435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solidFill>
                  <a:prstClr val="black">
                    <a:tint val="75000"/>
                  </a:prstClr>
                </a:solidFill>
              </a:rPr>
              <a:pPr/>
              <a:t>21/03/2018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250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rPr>
              <a:pPr/>
              <a:t>21/03/2018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52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57695871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rPr>
              <a:pPr/>
              <a:t>21/03/2018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306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21/03/2018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8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21/03/2018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68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8592930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CA850-B011-4401-92D3-28535CD655E4}" type="datetimeFigureOut">
              <a:rPr lang="en-US" smtClean="0"/>
              <a:t>21/03/2018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0245836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CA850-B011-4401-92D3-28535CD655E4}" type="datetimeFigureOut">
              <a:rPr lang="en-US" smtClean="0"/>
              <a:t>21/03/2018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1976780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CA850-B011-4401-92D3-28535CD655E4}" type="datetimeFigureOut">
              <a:rPr lang="en-US" smtClean="0"/>
              <a:t>21/03/2018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70887414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t>21/03/2018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5887785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t>21/03/2018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9260650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t>21/03/2018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6030667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692" y="4"/>
            <a:ext cx="11764309" cy="888273"/>
          </a:xfrm>
          <a:prstGeom prst="rect">
            <a:avLst/>
          </a:prstGeom>
          <a:solidFill>
            <a:srgbClr val="0A8F9D"/>
          </a:solidFill>
          <a:ln>
            <a:solidFill>
              <a:srgbClr val="0A8F9D"/>
            </a:solid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162599"/>
            <a:ext cx="10515600" cy="50143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CA850-B011-4401-92D3-28535CD655E4}" type="datetimeFigureOut">
              <a:rPr lang="en-US" smtClean="0"/>
              <a:t>21/03/2018</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691CE-051C-4B7E-A23B-B2E80E9D0906}" type="slidenum">
              <a:rPr lang="en-US" smtClean="0"/>
              <a:t>‹#›</a:t>
            </a:fld>
            <a:endParaRPr lang="en-US"/>
          </a:p>
        </p:txBody>
      </p:sp>
      <p:grpSp>
        <p:nvGrpSpPr>
          <p:cNvPr id="7" name="Group 6"/>
          <p:cNvGrpSpPr/>
          <p:nvPr userDrawn="1"/>
        </p:nvGrpSpPr>
        <p:grpSpPr>
          <a:xfrm rot="16200000">
            <a:off x="-3108445" y="3108446"/>
            <a:ext cx="6858004" cy="641115"/>
            <a:chOff x="508738" y="3792312"/>
            <a:chExt cx="12192004" cy="641115"/>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807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CADEA"/>
            </a:gs>
            <a:gs pos="50000">
              <a:srgbClr val="0CADEA"/>
            </a:gs>
            <a:gs pos="100000">
              <a:srgbClr val="0CADEA">
                <a:alpha val="51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CA850-B011-4401-92D3-28535CD655E4}" type="datetimeFigureOut">
              <a:rPr lang="en-US" smtClean="0">
                <a:solidFill>
                  <a:prstClr val="black">
                    <a:tint val="75000"/>
                  </a:prstClr>
                </a:solidFill>
              </a:rPr>
              <a:pPr/>
              <a:t>21/03/2018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rot="16200000">
            <a:off x="-3108445" y="3111408"/>
            <a:ext cx="6858004" cy="641115"/>
            <a:chOff x="508738" y="3792312"/>
            <a:chExt cx="12192004" cy="641115"/>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419108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75/BAMS-D-13-00047.1"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5.jpeg"/><Relationship Id="rId3" Type="http://schemas.openxmlformats.org/officeDocument/2006/relationships/image" Target="../media/image47.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jpeg"/><Relationship Id="rId2" Type="http://schemas.openxmlformats.org/officeDocument/2006/relationships/notesSlide" Target="../notesSlides/notesSlide11.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3.jpe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2.jpe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tiff"/><Relationship Id="rId10" Type="http://schemas.openxmlformats.org/officeDocument/2006/relationships/image" Target="../media/image19.tiff"/><Relationship Id="rId4" Type="http://schemas.microsoft.com/office/2007/relationships/hdphoto" Target="../media/hdphoto1.wdp"/><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el 1"/>
          <p:cNvSpPr txBox="1">
            <a:spLocks/>
          </p:cNvSpPr>
          <p:nvPr/>
        </p:nvSpPr>
        <p:spPr bwMode="auto">
          <a:xfrm>
            <a:off x="0" y="-4569"/>
            <a:ext cx="12192000" cy="5832909"/>
          </a:xfrm>
          <a:prstGeom prst="rect">
            <a:avLst/>
          </a:prstGeom>
          <a:gradFill flip="none" rotWithShape="1">
            <a:gsLst>
              <a:gs pos="93000">
                <a:srgbClr val="273374"/>
              </a:gs>
              <a:gs pos="0">
                <a:srgbClr val="0684C8"/>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smtClean="0">
              <a:solidFill>
                <a:srgbClr val="FFFFFF"/>
              </a:solidFill>
              <a:latin typeface="Arial Bold" pitchFamily="1" charset="0"/>
              <a:cs typeface="+mn-cs"/>
              <a:sym typeface="Arial Bold" pitchFamily="1"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125"/>
            <a:ext cx="4286019" cy="5832910"/>
          </a:xfrm>
          <a:prstGeom prst="rect">
            <a:avLst/>
          </a:prstGeom>
          <a:ln w="12700">
            <a:noFill/>
          </a:ln>
          <a:effectLst/>
        </p:spPr>
      </p:pic>
      <p:sp>
        <p:nvSpPr>
          <p:cNvPr id="5" name="Rectangle 1"/>
          <p:cNvSpPr>
            <a:spLocks noChangeArrowheads="1"/>
          </p:cNvSpPr>
          <p:nvPr/>
        </p:nvSpPr>
        <p:spPr bwMode="auto">
          <a:xfrm>
            <a:off x="4286027" y="427408"/>
            <a:ext cx="7905983" cy="238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Bef>
                <a:spcPts val="1600"/>
              </a:spcBef>
              <a:spcAft>
                <a:spcPct val="0"/>
              </a:spcAft>
              <a:buFontTx/>
              <a:buNone/>
            </a:pPr>
            <a:r>
              <a:rPr lang="en-US" altLang="en-US" sz="3200" dirty="0">
                <a:solidFill>
                  <a:schemeClr val="bg1"/>
                </a:solidFill>
                <a:latin typeface="+mn-lt"/>
              </a:rPr>
              <a:t>The Global Observing </a:t>
            </a:r>
            <a:r>
              <a:rPr lang="en-US" altLang="en-US" sz="3200" dirty="0" smtClean="0">
                <a:solidFill>
                  <a:schemeClr val="bg1"/>
                </a:solidFill>
                <a:latin typeface="+mn-lt"/>
              </a:rPr>
              <a:t>System for Climate</a:t>
            </a:r>
            <a:endParaRPr lang="en-US" altLang="en-US" sz="3200" dirty="0">
              <a:solidFill>
                <a:schemeClr val="bg1"/>
              </a:solidFill>
              <a:latin typeface="+mn-lt"/>
            </a:endParaRPr>
          </a:p>
          <a:p>
            <a:pPr algn="ctr">
              <a:lnSpc>
                <a:spcPts val="14000"/>
              </a:lnSpc>
              <a:spcAft>
                <a:spcPct val="0"/>
              </a:spcAft>
              <a:buFontTx/>
              <a:buNone/>
            </a:pPr>
            <a:r>
              <a:rPr lang="en-US" altLang="en-US" sz="7200" spc="-300" dirty="0" smtClean="0">
                <a:solidFill>
                  <a:schemeClr val="bg1"/>
                </a:solidFill>
                <a:latin typeface="+mn-lt"/>
              </a:rPr>
              <a:t>GCOS</a:t>
            </a:r>
            <a:endParaRPr lang="en-US" altLang="en-US" sz="21000" spc="-1000" dirty="0">
              <a:gradFill>
                <a:gsLst>
                  <a:gs pos="100000">
                    <a:srgbClr val="FFC000"/>
                  </a:gs>
                  <a:gs pos="2000">
                    <a:srgbClr val="FF0000"/>
                  </a:gs>
                </a:gsLst>
                <a:lin ang="5400000" scaled="1"/>
              </a:gradFill>
              <a:latin typeface="+mn-lt"/>
            </a:endParaRPr>
          </a:p>
        </p:txBody>
      </p:sp>
      <p:sp>
        <p:nvSpPr>
          <p:cNvPr id="6" name="Rectangle 1"/>
          <p:cNvSpPr>
            <a:spLocks noChangeArrowheads="1"/>
          </p:cNvSpPr>
          <p:nvPr/>
        </p:nvSpPr>
        <p:spPr bwMode="auto">
          <a:xfrm>
            <a:off x="5533167" y="4545297"/>
            <a:ext cx="54877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FontTx/>
              <a:buNone/>
            </a:pPr>
            <a:r>
              <a:rPr lang="en-US" altLang="en-US" sz="2800" dirty="0">
                <a:solidFill>
                  <a:schemeClr val="bg1"/>
                </a:solidFill>
                <a:latin typeface="+mn-lt"/>
              </a:rPr>
              <a:t>GCOS </a:t>
            </a:r>
            <a:r>
              <a:rPr lang="en-US" altLang="en-US" sz="2800" dirty="0" smtClean="0">
                <a:solidFill>
                  <a:schemeClr val="bg1"/>
                </a:solidFill>
                <a:latin typeface="+mn-lt"/>
              </a:rPr>
              <a:t>Secretariat, WMO</a:t>
            </a:r>
          </a:p>
          <a:p>
            <a:pPr algn="ctr">
              <a:lnSpc>
                <a:spcPct val="100000"/>
              </a:lnSpc>
              <a:spcAft>
                <a:spcPct val="0"/>
              </a:spcAft>
              <a:buFontTx/>
              <a:buNone/>
            </a:pPr>
            <a:r>
              <a:rPr lang="en-US" altLang="en-US" sz="1600" dirty="0" smtClean="0">
                <a:solidFill>
                  <a:schemeClr val="bg1"/>
                </a:solidFill>
                <a:latin typeface="+mn-lt"/>
              </a:rPr>
              <a:t>Carolin Richter, Director</a:t>
            </a:r>
            <a:endParaRPr lang="en-US" altLang="en-US" sz="2800" dirty="0">
              <a:solidFill>
                <a:schemeClr val="bg1"/>
              </a:solidFill>
              <a:latin typeface="+mn-lt"/>
            </a:endParaRPr>
          </a:p>
        </p:txBody>
      </p:sp>
      <p:sp>
        <p:nvSpPr>
          <p:cNvPr id="2" name="Rectangle 1"/>
          <p:cNvSpPr/>
          <p:nvPr/>
        </p:nvSpPr>
        <p:spPr>
          <a:xfrm>
            <a:off x="4946383" y="2597045"/>
            <a:ext cx="6805863" cy="2062103"/>
          </a:xfrm>
          <a:prstGeom prst="rect">
            <a:avLst/>
          </a:prstGeom>
        </p:spPr>
        <p:txBody>
          <a:bodyPr wrap="square">
            <a:spAutoFit/>
          </a:bodyPr>
          <a:lstStyle/>
          <a:p>
            <a:pPr algn="ctr"/>
            <a:r>
              <a:rPr lang="en-US" sz="3600" i="1" dirty="0" smtClean="0">
                <a:solidFill>
                  <a:schemeClr val="bg1"/>
                </a:solidFill>
                <a:latin typeface="Calibri" charset="0"/>
                <a:ea typeface="Calibri" charset="0"/>
                <a:cs typeface="Calibri" charset="0"/>
              </a:rPr>
              <a:t>A workshop on </a:t>
            </a:r>
          </a:p>
          <a:p>
            <a:pPr algn="ctr"/>
            <a:r>
              <a:rPr lang="en-US" sz="3600" i="1" dirty="0" smtClean="0">
                <a:solidFill>
                  <a:schemeClr val="bg1"/>
                </a:solidFill>
                <a:latin typeface="Calibri" charset="0"/>
                <a:ea typeface="Calibri" charset="0"/>
                <a:cs typeface="Calibri" charset="0"/>
              </a:rPr>
              <a:t>Terrestrial Climate Observations and human livelihoods </a:t>
            </a:r>
          </a:p>
          <a:p>
            <a:pPr algn="ctr"/>
            <a:r>
              <a:rPr lang="en-US" sz="2000" i="1" dirty="0" smtClean="0">
                <a:solidFill>
                  <a:schemeClr val="bg1"/>
                </a:solidFill>
                <a:latin typeface="Calibri" charset="0"/>
                <a:ea typeface="Calibri" charset="0"/>
                <a:cs typeface="Calibri" charset="0"/>
              </a:rPr>
              <a:t>21 March 2018</a:t>
            </a:r>
            <a:endParaRPr lang="en-US" sz="2000" dirty="0">
              <a:solidFill>
                <a:schemeClr val="bg1"/>
              </a:solidFill>
              <a:latin typeface="Calibri" charset="0"/>
              <a:ea typeface="Calibri" charset="0"/>
              <a:cs typeface="Calibri" charset="0"/>
            </a:endParaRPr>
          </a:p>
        </p:txBody>
      </p:sp>
      <p:grpSp>
        <p:nvGrpSpPr>
          <p:cNvPr id="7" name="Group 6"/>
          <p:cNvGrpSpPr/>
          <p:nvPr/>
        </p:nvGrpSpPr>
        <p:grpSpPr>
          <a:xfrm>
            <a:off x="5909912" y="5905117"/>
            <a:ext cx="6114181" cy="901159"/>
            <a:chOff x="142581" y="4008281"/>
            <a:chExt cx="12449403" cy="1834896"/>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7584" y="4191400"/>
              <a:ext cx="4361688" cy="143865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3550" y="4032393"/>
              <a:ext cx="3129178" cy="1789996"/>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53328" y="4026408"/>
              <a:ext cx="1438656" cy="1691640"/>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581" y="4008281"/>
              <a:ext cx="1438656" cy="1834896"/>
            </a:xfrm>
            <a:prstGeom prst="rect">
              <a:avLst/>
            </a:prstGeom>
          </p:spPr>
        </p:pic>
      </p:grpSp>
    </p:spTree>
    <p:extLst>
      <p:ext uri="{BB962C8B-B14F-4D97-AF65-F5344CB8AC3E}">
        <p14:creationId xmlns:p14="http://schemas.microsoft.com/office/powerpoint/2010/main" val="85184751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1868" y="0"/>
            <a:ext cx="11540132" cy="1473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51868" y="371099"/>
            <a:ext cx="3498971" cy="646331"/>
          </a:xfrm>
          <a:prstGeom prst="rect">
            <a:avLst/>
          </a:prstGeom>
          <a:noFill/>
        </p:spPr>
        <p:txBody>
          <a:bodyPr wrap="none" rtlCol="0">
            <a:spAutoFit/>
          </a:bodyPr>
          <a:lstStyle/>
          <a:p>
            <a:r>
              <a:rPr lang="fr-CH" sz="3600" b="1" dirty="0" smtClean="0">
                <a:solidFill>
                  <a:schemeClr val="bg1"/>
                </a:solidFill>
              </a:rPr>
              <a:t>BIOSPHERE  ECVS</a:t>
            </a:r>
            <a:endParaRPr lang="en-GB" sz="3600" b="1" dirty="0">
              <a:solidFill>
                <a:schemeClr val="bg1"/>
              </a:solidFill>
            </a:endParaRPr>
          </a:p>
        </p:txBody>
      </p:sp>
      <p:sp>
        <p:nvSpPr>
          <p:cNvPr id="4" name="TextBox 3"/>
          <p:cNvSpPr txBox="1"/>
          <p:nvPr/>
        </p:nvSpPr>
        <p:spPr>
          <a:xfrm>
            <a:off x="1998151" y="3252691"/>
            <a:ext cx="2709316" cy="1754326"/>
          </a:xfrm>
          <a:prstGeom prst="rect">
            <a:avLst/>
          </a:prstGeom>
          <a:noFill/>
        </p:spPr>
        <p:txBody>
          <a:bodyPr wrap="square" rtlCol="0">
            <a:spAutoFit/>
          </a:bodyPr>
          <a:lstStyle/>
          <a:p>
            <a:r>
              <a:rPr lang="en-US" sz="3600" b="1" dirty="0" smtClean="0">
                <a:solidFill>
                  <a:schemeClr val="accent6">
                    <a:lumMod val="75000"/>
                  </a:schemeClr>
                </a:solidFill>
              </a:rPr>
              <a:t>ABOVE-GROUND BIOMASS</a:t>
            </a:r>
            <a:endParaRPr lang="en-GB" sz="8000" b="1" dirty="0">
              <a:solidFill>
                <a:schemeClr val="accent6">
                  <a:lumMod val="75000"/>
                </a:schemeClr>
              </a:solidFill>
            </a:endParaRPr>
          </a:p>
        </p:txBody>
      </p:sp>
      <p:sp>
        <p:nvSpPr>
          <p:cNvPr id="7" name="TextBox 6"/>
          <p:cNvSpPr txBox="1"/>
          <p:nvPr/>
        </p:nvSpPr>
        <p:spPr>
          <a:xfrm>
            <a:off x="5520728" y="3252692"/>
            <a:ext cx="2117511" cy="1200329"/>
          </a:xfrm>
          <a:prstGeom prst="rect">
            <a:avLst/>
          </a:prstGeom>
          <a:noFill/>
        </p:spPr>
        <p:txBody>
          <a:bodyPr wrap="square" rtlCol="0">
            <a:spAutoFit/>
          </a:bodyPr>
          <a:lstStyle/>
          <a:p>
            <a:pPr algn="ctr"/>
            <a:r>
              <a:rPr lang="en-US" sz="3600" b="1" dirty="0" smtClean="0">
                <a:solidFill>
                  <a:schemeClr val="accent6">
                    <a:lumMod val="75000"/>
                  </a:schemeClr>
                </a:solidFill>
              </a:rPr>
              <a:t>SOIL CARBON</a:t>
            </a:r>
            <a:endParaRPr lang="en-GB" sz="8000" b="1" dirty="0">
              <a:solidFill>
                <a:schemeClr val="accent6">
                  <a:lumMod val="75000"/>
                </a:schemeClr>
              </a:solidFill>
            </a:endParaRPr>
          </a:p>
        </p:txBody>
      </p:sp>
      <p:sp>
        <p:nvSpPr>
          <p:cNvPr id="9" name="TextBox 8"/>
          <p:cNvSpPr txBox="1"/>
          <p:nvPr/>
        </p:nvSpPr>
        <p:spPr>
          <a:xfrm>
            <a:off x="9513819" y="3252693"/>
            <a:ext cx="2305647" cy="646331"/>
          </a:xfrm>
          <a:prstGeom prst="rect">
            <a:avLst/>
          </a:prstGeom>
          <a:noFill/>
        </p:spPr>
        <p:txBody>
          <a:bodyPr wrap="square" rtlCol="0">
            <a:spAutoFit/>
          </a:bodyPr>
          <a:lstStyle/>
          <a:p>
            <a:r>
              <a:rPr lang="fr-CH" sz="3600" b="1" dirty="0" smtClean="0">
                <a:solidFill>
                  <a:schemeClr val="accent6">
                    <a:lumMod val="75000"/>
                  </a:schemeClr>
                </a:solidFill>
              </a:rPr>
              <a:t>FIRE</a:t>
            </a:r>
            <a:endParaRPr lang="en-GB" sz="3600" b="1" dirty="0">
              <a:solidFill>
                <a:schemeClr val="accent6">
                  <a:lumMod val="75000"/>
                </a:schemeClr>
              </a:solidFill>
            </a:endParaRPr>
          </a:p>
        </p:txBody>
      </p:sp>
      <p:pic>
        <p:nvPicPr>
          <p:cNvPr id="10" name="Picture 78" descr="M:\Documents\ECV_icons_png\above-ground-bioma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151" y="1408016"/>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6" descr="M:\Documents\ECV_icons_png\soil-carb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728" y="1408016"/>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9" descr="M:\Documents\ECV_icons_png\fi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361" y="1365683"/>
            <a:ext cx="1905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2805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1868" y="0"/>
            <a:ext cx="11540132" cy="1473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51868" y="371099"/>
            <a:ext cx="5334409" cy="646331"/>
          </a:xfrm>
          <a:prstGeom prst="rect">
            <a:avLst/>
          </a:prstGeom>
          <a:noFill/>
        </p:spPr>
        <p:txBody>
          <a:bodyPr wrap="none" rtlCol="0">
            <a:spAutoFit/>
          </a:bodyPr>
          <a:lstStyle/>
          <a:p>
            <a:r>
              <a:rPr lang="fr-CH" sz="3600" b="1" dirty="0" smtClean="0">
                <a:solidFill>
                  <a:schemeClr val="bg1"/>
                </a:solidFill>
              </a:rPr>
              <a:t>HUMAN DIMENSION  ECVS</a:t>
            </a:r>
            <a:endParaRPr lang="en-GB" sz="3600" b="1" dirty="0">
              <a:solidFill>
                <a:schemeClr val="bg1"/>
              </a:solidFill>
            </a:endParaRPr>
          </a:p>
        </p:txBody>
      </p:sp>
      <p:sp>
        <p:nvSpPr>
          <p:cNvPr id="4" name="TextBox 3"/>
          <p:cNvSpPr txBox="1"/>
          <p:nvPr/>
        </p:nvSpPr>
        <p:spPr>
          <a:xfrm>
            <a:off x="1862685" y="3774312"/>
            <a:ext cx="4284116" cy="1200329"/>
          </a:xfrm>
          <a:prstGeom prst="rect">
            <a:avLst/>
          </a:prstGeom>
          <a:noFill/>
        </p:spPr>
        <p:txBody>
          <a:bodyPr wrap="square" rtlCol="0">
            <a:spAutoFit/>
          </a:bodyPr>
          <a:lstStyle/>
          <a:p>
            <a:r>
              <a:rPr lang="en-US" sz="3600" b="1" dirty="0" smtClean="0">
                <a:solidFill>
                  <a:srgbClr val="C00000"/>
                </a:solidFill>
              </a:rPr>
              <a:t>ANTHROPOGENIC WATER USE</a:t>
            </a:r>
            <a:endParaRPr lang="en-GB" sz="8000" b="1" dirty="0">
              <a:solidFill>
                <a:srgbClr val="C00000"/>
              </a:solidFill>
            </a:endParaRPr>
          </a:p>
        </p:txBody>
      </p:sp>
      <p:sp>
        <p:nvSpPr>
          <p:cNvPr id="7" name="TextBox 6"/>
          <p:cNvSpPr txBox="1"/>
          <p:nvPr/>
        </p:nvSpPr>
        <p:spPr>
          <a:xfrm>
            <a:off x="6756862" y="3774313"/>
            <a:ext cx="4266739" cy="1200329"/>
          </a:xfrm>
          <a:prstGeom prst="rect">
            <a:avLst/>
          </a:prstGeom>
          <a:noFill/>
        </p:spPr>
        <p:txBody>
          <a:bodyPr wrap="square" rtlCol="0">
            <a:spAutoFit/>
          </a:bodyPr>
          <a:lstStyle/>
          <a:p>
            <a:r>
              <a:rPr lang="en-US" sz="3600" b="1" dirty="0" smtClean="0">
                <a:solidFill>
                  <a:srgbClr val="C00000"/>
                </a:solidFill>
              </a:rPr>
              <a:t>ANTHROPOGENIC GHG FLUXES</a:t>
            </a:r>
            <a:endParaRPr lang="en-GB" sz="8000" b="1" dirty="0">
              <a:solidFill>
                <a:srgbClr val="C00000"/>
              </a:solidFill>
            </a:endParaRPr>
          </a:p>
        </p:txBody>
      </p:sp>
      <p:pic>
        <p:nvPicPr>
          <p:cNvPr id="11" name="Picture 43" descr="M:\Documents\ECV_icons_png\anthropogenic-ghg-flux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929" y="1812163"/>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4" descr="M:\Documents\ECV_icons_png\anthropogenic-water-u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508" y="1812162"/>
            <a:ext cx="1905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51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1868" y="0"/>
            <a:ext cx="11540132" cy="1473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51868" y="371099"/>
            <a:ext cx="11392029" cy="646331"/>
          </a:xfrm>
          <a:prstGeom prst="rect">
            <a:avLst/>
          </a:prstGeom>
          <a:noFill/>
        </p:spPr>
        <p:txBody>
          <a:bodyPr wrap="none" rtlCol="0">
            <a:spAutoFit/>
          </a:bodyPr>
          <a:lstStyle/>
          <a:p>
            <a:r>
              <a:rPr lang="fr-CH" sz="3600" b="1" dirty="0" smtClean="0">
                <a:solidFill>
                  <a:schemeClr val="bg1"/>
                </a:solidFill>
              </a:rPr>
              <a:t> ECV SOIL MOISTURE – PRODUCTS – PHYSICAL QUANTITIES</a:t>
            </a:r>
            <a:endParaRPr lang="en-GB" sz="3600" b="1" dirty="0">
              <a:solidFill>
                <a:schemeClr val="bg1"/>
              </a:solidFill>
            </a:endParaRPr>
          </a:p>
        </p:txBody>
      </p:sp>
      <p:pic>
        <p:nvPicPr>
          <p:cNvPr id="10" name="Picture 77" descr="M:\Documents\ECV_icons_png\soil-mois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88" y="1630458"/>
            <a:ext cx="1905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129919" y="1964836"/>
            <a:ext cx="8232347" cy="3970318"/>
          </a:xfrm>
          <a:prstGeom prst="rect">
            <a:avLst/>
          </a:prstGeom>
          <a:noFill/>
        </p:spPr>
        <p:txBody>
          <a:bodyPr wrap="square" rtlCol="0">
            <a:spAutoFit/>
          </a:bodyPr>
          <a:lstStyle/>
          <a:p>
            <a:r>
              <a:rPr lang="en-US" sz="3600" b="1" dirty="0" smtClean="0">
                <a:solidFill>
                  <a:srgbClr val="273374"/>
                </a:solidFill>
              </a:rPr>
              <a:t>Volumetric Soil Moisture – m3/m3</a:t>
            </a:r>
          </a:p>
          <a:p>
            <a:endParaRPr lang="en-US" sz="3600" b="1" dirty="0" smtClean="0">
              <a:solidFill>
                <a:srgbClr val="273374"/>
              </a:solidFill>
            </a:endParaRPr>
          </a:p>
          <a:p>
            <a:r>
              <a:rPr lang="en-US" sz="3600" b="1" dirty="0" smtClean="0">
                <a:solidFill>
                  <a:srgbClr val="273374"/>
                </a:solidFill>
              </a:rPr>
              <a:t>Freeze / Thaw - %</a:t>
            </a:r>
          </a:p>
          <a:p>
            <a:endParaRPr lang="en-US" sz="3600" b="1" dirty="0" smtClean="0">
              <a:solidFill>
                <a:srgbClr val="273374"/>
              </a:solidFill>
            </a:endParaRPr>
          </a:p>
          <a:p>
            <a:r>
              <a:rPr lang="en-US" sz="3600" b="1" dirty="0" smtClean="0">
                <a:solidFill>
                  <a:srgbClr val="273374"/>
                </a:solidFill>
              </a:rPr>
              <a:t>Surface Inundation - %</a:t>
            </a:r>
          </a:p>
          <a:p>
            <a:endParaRPr lang="en-US" sz="3600" b="1" dirty="0" smtClean="0">
              <a:solidFill>
                <a:srgbClr val="273374"/>
              </a:solidFill>
            </a:endParaRPr>
          </a:p>
          <a:p>
            <a:r>
              <a:rPr lang="en-US" sz="3600" b="1" dirty="0" smtClean="0">
                <a:solidFill>
                  <a:srgbClr val="273374"/>
                </a:solidFill>
              </a:rPr>
              <a:t>Root-zone soil moisture – m3/m3</a:t>
            </a:r>
            <a:endParaRPr lang="en-GB" sz="8000" b="1" dirty="0">
              <a:solidFill>
                <a:srgbClr val="273374"/>
              </a:solidFill>
            </a:endParaRPr>
          </a:p>
        </p:txBody>
      </p:sp>
    </p:spTree>
    <p:extLst>
      <p:ext uri="{BB962C8B-B14F-4D97-AF65-F5344CB8AC3E}">
        <p14:creationId xmlns:p14="http://schemas.microsoft.com/office/powerpoint/2010/main" val="17773858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Concept of </a:t>
            </a:r>
            <a:r>
              <a:rPr lang="fr-CH" dirty="0" err="1" smtClean="0"/>
              <a:t>ECVs</a:t>
            </a:r>
            <a:r>
              <a:rPr lang="fr-CH" dirty="0" smtClean="0"/>
              <a:t> </a:t>
            </a:r>
            <a:r>
              <a:rPr lang="fr-CH" dirty="0" err="1" smtClean="0"/>
              <a:t>published</a:t>
            </a:r>
            <a:r>
              <a:rPr lang="fr-CH" dirty="0" smtClean="0"/>
              <a:t>– 2014 </a:t>
            </a:r>
            <a:endParaRPr lang="en-GB" dirty="0"/>
          </a:p>
        </p:txBody>
      </p:sp>
      <p:sp>
        <p:nvSpPr>
          <p:cNvPr id="3" name="Rectangle 2"/>
          <p:cNvSpPr/>
          <p:nvPr/>
        </p:nvSpPr>
        <p:spPr>
          <a:xfrm>
            <a:off x="969819" y="6076205"/>
            <a:ext cx="8763000" cy="646331"/>
          </a:xfrm>
          <a:prstGeom prst="rect">
            <a:avLst/>
          </a:prstGeom>
        </p:spPr>
        <p:txBody>
          <a:bodyPr wrap="square">
            <a:spAutoFit/>
          </a:bodyPr>
          <a:lstStyle/>
          <a:p>
            <a:r>
              <a:rPr lang="en-GB" dirty="0" smtClean="0">
                <a:hlinkClick r:id="rId3"/>
              </a:rPr>
              <a:t>https</a:t>
            </a:r>
            <a:r>
              <a:rPr lang="en-GB" dirty="0">
                <a:hlinkClick r:id="rId3"/>
              </a:rPr>
              <a:t>://doi.org/10.1175/BAMS-D-13-00047.1</a:t>
            </a:r>
            <a:endParaRPr lang="en-GB" dirty="0"/>
          </a:p>
          <a:p>
            <a:r>
              <a:rPr lang="en-GB" dirty="0"/>
              <a:t>Published Online: 30 October 2014 </a:t>
            </a:r>
          </a:p>
        </p:txBody>
      </p:sp>
      <p:pic>
        <p:nvPicPr>
          <p:cNvPr id="1536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299" t="12702" r="29741" b="5013"/>
          <a:stretch/>
        </p:blipFill>
        <p:spPr bwMode="auto">
          <a:xfrm>
            <a:off x="969820" y="16"/>
            <a:ext cx="4603173" cy="6076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6494" t="47403" r="30649" b="4805"/>
          <a:stretch/>
        </p:blipFill>
        <p:spPr bwMode="auto">
          <a:xfrm>
            <a:off x="6276118" y="1108364"/>
            <a:ext cx="4294911" cy="5612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34207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bwMode="auto">
          <a:xfrm>
            <a:off x="0" y="0"/>
            <a:ext cx="12192000" cy="6858000"/>
          </a:xfrm>
          <a:prstGeom prst="rect">
            <a:avLst/>
          </a:prstGeom>
          <a:gradFill flip="none" rotWithShape="1">
            <a:gsLst>
              <a:gs pos="83000">
                <a:srgbClr val="FFFFFF"/>
              </a:gs>
              <a:gs pos="40000">
                <a:srgbClr val="0A8F9D"/>
              </a:gs>
              <a:gs pos="0">
                <a:srgbClr val="0A8F9D"/>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smtClean="0">
              <a:solidFill>
                <a:srgbClr val="FFFFFF"/>
              </a:solidFill>
              <a:latin typeface="Arial Bold" pitchFamily="1" charset="0"/>
              <a:sym typeface="Arial Bold" pitchFamily="1" charset="0"/>
            </a:endParaRP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0470376">
            <a:off x="8612815" y="1579612"/>
            <a:ext cx="2588151" cy="36987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9492" y="5993130"/>
            <a:ext cx="4955853" cy="704234"/>
          </a:xfrm>
          <a:prstGeom prst="rect">
            <a:avLst/>
          </a:prstGeom>
        </p:spPr>
      </p:pic>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821" t="11999" r="18303" b="9143"/>
          <a:stretch/>
        </p:blipFill>
        <p:spPr bwMode="auto">
          <a:xfrm>
            <a:off x="1" y="0"/>
            <a:ext cx="713426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66074" y="608898"/>
            <a:ext cx="4825937" cy="954107"/>
          </a:xfrm>
          <a:prstGeom prst="rect">
            <a:avLst/>
          </a:prstGeom>
          <a:noFill/>
        </p:spPr>
        <p:txBody>
          <a:bodyPr wrap="square" rtlCol="0">
            <a:spAutoFit/>
          </a:bodyPr>
          <a:lstStyle/>
          <a:p>
            <a:r>
              <a:rPr lang="en-GB" sz="2800" b="1" dirty="0">
                <a:solidFill>
                  <a:prstClr val="white"/>
                </a:solidFill>
              </a:rPr>
              <a:t>http://climatemonitoring.info/ecvinventory</a:t>
            </a:r>
          </a:p>
        </p:txBody>
      </p:sp>
      <p:sp>
        <p:nvSpPr>
          <p:cNvPr id="11" name="TextBox 10"/>
          <p:cNvSpPr txBox="1"/>
          <p:nvPr/>
        </p:nvSpPr>
        <p:spPr>
          <a:xfrm>
            <a:off x="5334001" y="5266874"/>
            <a:ext cx="1800267" cy="1015663"/>
          </a:xfrm>
          <a:prstGeom prst="rect">
            <a:avLst/>
          </a:prstGeom>
          <a:noFill/>
        </p:spPr>
        <p:txBody>
          <a:bodyPr wrap="square" rtlCol="0">
            <a:spAutoFit/>
          </a:bodyPr>
          <a:lstStyle/>
          <a:p>
            <a:r>
              <a:rPr lang="en-GB" sz="2000" b="1" dirty="0" smtClean="0">
                <a:solidFill>
                  <a:srgbClr val="0684C8"/>
                </a:solidFill>
              </a:rPr>
              <a:t>30 ECVs / 37 available from satellites</a:t>
            </a:r>
            <a:endParaRPr lang="en-GB" sz="2000" b="1" dirty="0">
              <a:solidFill>
                <a:srgbClr val="0684C8"/>
              </a:solidFill>
            </a:endParaRPr>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6482" t="10490" r="18304" b="16694"/>
          <a:stretch/>
        </p:blipFill>
        <p:spPr bwMode="auto">
          <a:xfrm>
            <a:off x="238421" y="3290637"/>
            <a:ext cx="5095579" cy="3555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821" t="83887" r="18303" b="9143"/>
          <a:stretch/>
        </p:blipFill>
        <p:spPr bwMode="auto">
          <a:xfrm>
            <a:off x="1" y="621216"/>
            <a:ext cx="7134267" cy="46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821" t="83887" r="18303" b="9143"/>
          <a:stretch/>
        </p:blipFill>
        <p:spPr bwMode="auto">
          <a:xfrm>
            <a:off x="5057733" y="0"/>
            <a:ext cx="7134267" cy="46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34966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el 1"/>
          <p:cNvSpPr txBox="1">
            <a:spLocks/>
          </p:cNvSpPr>
          <p:nvPr/>
        </p:nvSpPr>
        <p:spPr bwMode="auto">
          <a:xfrm>
            <a:off x="0" y="0"/>
            <a:ext cx="12192000" cy="6858000"/>
          </a:xfrm>
          <a:prstGeom prst="rect">
            <a:avLst/>
          </a:prstGeom>
          <a:gradFill flip="none" rotWithShape="1">
            <a:gsLst>
              <a:gs pos="75000">
                <a:srgbClr val="0070C0"/>
              </a:gs>
              <a:gs pos="0">
                <a:srgbClr val="00B0F0"/>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smtClean="0">
              <a:solidFill>
                <a:srgbClr val="FFFFFF"/>
              </a:solidFill>
              <a:latin typeface="Arial Bold" pitchFamily="1" charset="0"/>
              <a:cs typeface="+mn-cs"/>
              <a:sym typeface="Arial Bold" pitchFamily="1" charset="0"/>
            </a:endParaRPr>
          </a:p>
        </p:txBody>
      </p:sp>
      <p:sp>
        <p:nvSpPr>
          <p:cNvPr id="53" name="Title 1"/>
          <p:cNvSpPr txBox="1">
            <a:spLocks/>
          </p:cNvSpPr>
          <p:nvPr/>
        </p:nvSpPr>
        <p:spPr>
          <a:xfrm>
            <a:off x="6514867" y="16"/>
            <a:ext cx="5677143" cy="6008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sz="3200" b="1" dirty="0" smtClean="0">
                <a:solidFill>
                  <a:schemeClr val="bg1"/>
                </a:solidFill>
                <a:latin typeface="+mn-lt"/>
              </a:rPr>
              <a:t>Global  Climate Indicators</a:t>
            </a:r>
            <a:endParaRPr lang="en-US" sz="3200" b="1" dirty="0">
              <a:solidFill>
                <a:schemeClr val="bg1"/>
              </a:solidFill>
              <a:latin typeface="+mn-lt"/>
            </a:endParaRPr>
          </a:p>
        </p:txBody>
      </p:sp>
      <p:grpSp>
        <p:nvGrpSpPr>
          <p:cNvPr id="103" name="Group 102"/>
          <p:cNvGrpSpPr/>
          <p:nvPr/>
        </p:nvGrpSpPr>
        <p:grpSpPr>
          <a:xfrm rot="16200000">
            <a:off x="-3108445" y="3111408"/>
            <a:ext cx="6858004" cy="641115"/>
            <a:chOff x="508738" y="3792312"/>
            <a:chExt cx="12192004" cy="641115"/>
          </a:xfrm>
        </p:grpSpPr>
        <p:sp>
          <p:nvSpPr>
            <p:cNvPr id="104" name="Rectangle 103"/>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6855" y="13357"/>
            <a:ext cx="11227772" cy="684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3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smtClean="0"/>
              <a:t>Adapting to a changing climate – what observations are needed ? </a:t>
            </a:r>
            <a:endParaRPr lang="en-GB" dirty="0"/>
          </a:p>
        </p:txBody>
      </p:sp>
      <p:sp>
        <p:nvSpPr>
          <p:cNvPr id="3" name="Rectangle 2"/>
          <p:cNvSpPr>
            <a:spLocks noChangeArrowheads="1"/>
          </p:cNvSpPr>
          <p:nvPr/>
        </p:nvSpPr>
        <p:spPr bwMode="auto">
          <a:xfrm>
            <a:off x="3390120" y="1291231"/>
            <a:ext cx="6417600" cy="133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marL="0" lvl="1" defTabSz="762000" fontAlgn="base">
              <a:spcBef>
                <a:spcPts val="500"/>
              </a:spcBef>
              <a:spcAft>
                <a:spcPts val="600"/>
              </a:spcAft>
            </a:pPr>
            <a:r>
              <a:rPr lang="en-GB" sz="3600" b="1" dirty="0" smtClean="0">
                <a:solidFill>
                  <a:schemeClr val="bg2">
                    <a:lumMod val="50000"/>
                  </a:schemeClr>
                </a:solidFill>
                <a:cs typeface="Arial" charset="0"/>
              </a:rPr>
              <a:t>“Virtually all observations support adaptation.”</a:t>
            </a:r>
          </a:p>
          <a:p>
            <a:pPr marL="0" lvl="1" defTabSz="762000" fontAlgn="base">
              <a:spcBef>
                <a:spcPts val="500"/>
              </a:spcBef>
              <a:spcAft>
                <a:spcPts val="600"/>
              </a:spcAft>
            </a:pPr>
            <a:endParaRPr lang="en-GB" sz="3600" b="1" dirty="0" smtClean="0">
              <a:solidFill>
                <a:schemeClr val="bg2">
                  <a:lumMod val="50000"/>
                </a:schemeClr>
              </a:solidFill>
              <a:cs typeface="Arial" charset="0"/>
            </a:endParaRPr>
          </a:p>
          <a:p>
            <a:pPr marL="0" lvl="1" defTabSz="762000" fontAlgn="base">
              <a:spcBef>
                <a:spcPts val="500"/>
              </a:spcBef>
              <a:spcAft>
                <a:spcPts val="600"/>
              </a:spcAft>
            </a:pPr>
            <a:r>
              <a:rPr lang="en-GB" sz="3600" b="1" dirty="0" smtClean="0">
                <a:solidFill>
                  <a:schemeClr val="bg2">
                    <a:lumMod val="50000"/>
                  </a:schemeClr>
                </a:solidFill>
                <a:cs typeface="Arial" charset="0"/>
              </a:rPr>
              <a:t>“We must model what we cannot measure (or predict with global systems).”</a:t>
            </a:r>
          </a:p>
        </p:txBody>
      </p:sp>
      <p:sp>
        <p:nvSpPr>
          <p:cNvPr id="4" name="Textfeld 3"/>
          <p:cNvSpPr txBox="1"/>
          <p:nvPr/>
        </p:nvSpPr>
        <p:spPr>
          <a:xfrm>
            <a:off x="589458" y="5657487"/>
            <a:ext cx="11602553" cy="861774"/>
          </a:xfrm>
          <a:prstGeom prst="rect">
            <a:avLst/>
          </a:prstGeom>
          <a:noFill/>
        </p:spPr>
        <p:txBody>
          <a:bodyPr wrap="square" rtlCol="0">
            <a:spAutoFit/>
          </a:bodyPr>
          <a:lstStyle/>
          <a:p>
            <a:pPr marL="0" lvl="1"/>
            <a:r>
              <a:rPr lang="en-GB" sz="2000" b="1" dirty="0" smtClean="0">
                <a:solidFill>
                  <a:srgbClr val="767171"/>
                </a:solidFill>
                <a:cs typeface="Arial" charset="0"/>
              </a:rPr>
              <a:t>Adrian Simmons, Workshop on Observations for Adaptation, DWD, Offenbach, Feb 2013</a:t>
            </a:r>
          </a:p>
          <a:p>
            <a:pPr algn="ctr">
              <a:spcBef>
                <a:spcPts val="1200"/>
              </a:spcBef>
            </a:pPr>
            <a:r>
              <a:rPr lang="en-GB" sz="2000" b="1" dirty="0" smtClean="0">
                <a:solidFill>
                  <a:srgbClr val="767171"/>
                </a:solidFill>
                <a:cs typeface="Arial" charset="0"/>
              </a:rPr>
              <a:t>Presentation: “</a:t>
            </a:r>
            <a:r>
              <a:rPr lang="en-GB" sz="2000" b="1" dirty="0" smtClean="0">
                <a:solidFill>
                  <a:srgbClr val="767171"/>
                </a:solidFill>
              </a:rPr>
              <a:t>The Global Climate Observing System: Observations and products from global to local”</a:t>
            </a:r>
            <a:endParaRPr lang="de-DE" sz="1200" dirty="0"/>
          </a:p>
        </p:txBody>
      </p:sp>
    </p:spTree>
    <p:extLst>
      <p:ext uri="{BB962C8B-B14F-4D97-AF65-F5344CB8AC3E}">
        <p14:creationId xmlns:p14="http://schemas.microsoft.com/office/powerpoint/2010/main" val="2936452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bwMode="auto">
          <a:xfrm>
            <a:off x="0" y="0"/>
            <a:ext cx="12192000" cy="6858000"/>
          </a:xfrm>
          <a:prstGeom prst="rect">
            <a:avLst/>
          </a:prstGeom>
          <a:gradFill flip="none" rotWithShape="1">
            <a:gsLst>
              <a:gs pos="83000">
                <a:srgbClr val="FFFFFF"/>
              </a:gs>
              <a:gs pos="40000">
                <a:srgbClr val="0A8F9D"/>
              </a:gs>
              <a:gs pos="0">
                <a:srgbClr val="0A8F9D"/>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smtClean="0">
              <a:solidFill>
                <a:srgbClr val="FFFFFF"/>
              </a:solidFill>
              <a:latin typeface="Arial Bold" pitchFamily="1" charset="0"/>
              <a:sym typeface="Arial Bold" pitchFamily="1" charset="0"/>
            </a:endParaRPr>
          </a:p>
        </p:txBody>
      </p:sp>
      <p:sp>
        <p:nvSpPr>
          <p:cNvPr id="16" name="Rectangle 15"/>
          <p:cNvSpPr/>
          <p:nvPr/>
        </p:nvSpPr>
        <p:spPr>
          <a:xfrm>
            <a:off x="4368327" y="82999"/>
            <a:ext cx="7793999" cy="1107996"/>
          </a:xfrm>
          <a:prstGeom prst="rect">
            <a:avLst/>
          </a:prstGeom>
        </p:spPr>
        <p:txBody>
          <a:bodyPr wrap="square">
            <a:spAutoFit/>
          </a:bodyPr>
          <a:lstStyle/>
          <a:p>
            <a:pPr algn="r">
              <a:spcAft>
                <a:spcPct val="0"/>
              </a:spcAft>
            </a:pPr>
            <a:r>
              <a:rPr lang="en-US" altLang="en-US" sz="6600" dirty="0" smtClean="0">
                <a:solidFill>
                  <a:prstClr val="white"/>
                </a:solidFill>
              </a:rPr>
              <a:t>gcos.wmo.int</a:t>
            </a:r>
            <a:endParaRPr lang="en-US" altLang="en-US" sz="6600" dirty="0">
              <a:solidFill>
                <a:prstClr val="white"/>
              </a:solidFill>
            </a:endParaRPr>
          </a:p>
        </p:txBody>
      </p:sp>
      <p:grpSp>
        <p:nvGrpSpPr>
          <p:cNvPr id="7" name="Group 6"/>
          <p:cNvGrpSpPr/>
          <p:nvPr/>
        </p:nvGrpSpPr>
        <p:grpSpPr>
          <a:xfrm>
            <a:off x="8130997" y="1174674"/>
            <a:ext cx="3977483" cy="830997"/>
            <a:chOff x="7593477" y="1944706"/>
            <a:chExt cx="3977483" cy="830997"/>
          </a:xfrm>
        </p:grpSpPr>
        <p:pic>
          <p:nvPicPr>
            <p:cNvPr id="13" name="Picture 12"/>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7593477" y="2023139"/>
              <a:ext cx="752564" cy="752564"/>
            </a:xfrm>
            <a:prstGeom prst="rect">
              <a:avLst/>
            </a:prstGeom>
            <a:solidFill>
              <a:schemeClr val="bg1">
                <a:alpha val="0"/>
              </a:schemeClr>
            </a:solidFill>
          </p:spPr>
        </p:pic>
        <p:sp>
          <p:nvSpPr>
            <p:cNvPr id="6" name="Rectangle 5"/>
            <p:cNvSpPr/>
            <p:nvPr/>
          </p:nvSpPr>
          <p:spPr>
            <a:xfrm>
              <a:off x="8450981" y="1944706"/>
              <a:ext cx="3119979" cy="830997"/>
            </a:xfrm>
            <a:prstGeom prst="rect">
              <a:avLst/>
            </a:prstGeom>
          </p:spPr>
          <p:txBody>
            <a:bodyPr wrap="square">
              <a:spAutoFit/>
            </a:bodyPr>
            <a:lstStyle/>
            <a:p>
              <a:pPr>
                <a:spcAft>
                  <a:spcPct val="0"/>
                </a:spcAft>
              </a:pPr>
              <a:r>
                <a:rPr lang="en-US" altLang="en-US" sz="4800" dirty="0">
                  <a:solidFill>
                    <a:prstClr val="white"/>
                  </a:solidFill>
                </a:rPr>
                <a:t>@</a:t>
              </a:r>
              <a:r>
                <a:rPr lang="en-US" altLang="en-US" sz="4800" dirty="0" err="1">
                  <a:solidFill>
                    <a:prstClr val="white"/>
                  </a:solidFill>
                </a:rPr>
                <a:t>gcos_un</a:t>
              </a:r>
              <a:endParaRPr lang="en-US" altLang="en-US" sz="4800" dirty="0">
                <a:solidFill>
                  <a:prstClr val="white"/>
                </a:solidFill>
              </a:endParaRPr>
            </a:p>
          </p:txBody>
        </p:sp>
      </p:grpSp>
      <p:pic>
        <p:nvPicPr>
          <p:cNvPr id="1066" name="Picture 42" descr="M:\Documents\ECV_icons_png\albed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934" y="2480214"/>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M:\Documents\ECV_icons_png\anthropogenic-ghg-flux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2748" y="3541596"/>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M:\Documents\ECV_icons_png\anthropogenic-water-u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2120" y="2070751"/>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M:\Documents\ECV_icons_png\evaporation-lan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0" y="2024102"/>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M:\Documents\ECV_icons_png\fapa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1933" y="3320939"/>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M:\Documents\ECV_icons_png\fir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8932" y="2134814"/>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M:\Documents\ECV_icons_png\glacie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7388" y="3344640"/>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M:\Documents\ECV_icons_png\groundwat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63968" y="2420947"/>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M:\Documents\ECV_icons_png\ice-shelf.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9934" y="4076205"/>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M:\Documents\ECV_icons_png\land-cove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73615"/>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M:\Documents\ECV_icons_png\land-temp.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467" y="3535765"/>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M:\Documents\ECV_icons_png\leaf-area-index.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1469" y="4942034"/>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M:\Documents\ECV_icons_png\river-discharge.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54798" y="1629389"/>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M:\Documents\ECV_icons_png\snow.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8327" y="1439872"/>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M:\Documents\ECV_icons_png\soil-carbo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367433" y="3638328"/>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M:\Documents\ECV_icons_png\soil-moistur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91000" y="5111443"/>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M:\Documents\ECV_icons_png\above-ground-biomass.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53117" y="3699293"/>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374766" y="5057280"/>
            <a:ext cx="1773530" cy="1695674"/>
          </a:xfrm>
          <a:prstGeom prst="rect">
            <a:avLst/>
          </a:prstGeom>
        </p:spPr>
      </p:pic>
      <p:pic>
        <p:nvPicPr>
          <p:cNvPr id="1103" name="Picture 79" descr="M:\Documents\ECV_icons_png\lakes.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07681" y="4032901"/>
            <a:ext cx="1905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p:cNvSpPr/>
          <p:nvPr/>
        </p:nvSpPr>
        <p:spPr>
          <a:xfrm>
            <a:off x="0" y="-17560"/>
            <a:ext cx="6616468" cy="1754326"/>
          </a:xfrm>
          <a:prstGeom prst="rect">
            <a:avLst/>
          </a:prstGeom>
        </p:spPr>
        <p:txBody>
          <a:bodyPr wrap="square">
            <a:spAutoFit/>
          </a:bodyPr>
          <a:lstStyle/>
          <a:p>
            <a:pPr>
              <a:spcAft>
                <a:spcPct val="0"/>
              </a:spcAft>
            </a:pPr>
            <a:r>
              <a:rPr lang="en-US" altLang="en-US" sz="3600" b="1" dirty="0" smtClean="0">
                <a:solidFill>
                  <a:srgbClr val="F49234"/>
                </a:solidFill>
              </a:rPr>
              <a:t>GCOS/WCRP </a:t>
            </a:r>
          </a:p>
          <a:p>
            <a:pPr>
              <a:spcAft>
                <a:spcPct val="0"/>
              </a:spcAft>
            </a:pPr>
            <a:r>
              <a:rPr lang="en-US" altLang="en-US" sz="3600" b="1" dirty="0" smtClean="0">
                <a:solidFill>
                  <a:srgbClr val="F49234"/>
                </a:solidFill>
              </a:rPr>
              <a:t>Terrestrial Observation Panel </a:t>
            </a:r>
          </a:p>
          <a:p>
            <a:pPr>
              <a:spcAft>
                <a:spcPct val="0"/>
              </a:spcAft>
            </a:pPr>
            <a:r>
              <a:rPr lang="en-US" altLang="en-US" sz="3600" b="1" dirty="0" smtClean="0">
                <a:solidFill>
                  <a:srgbClr val="F49234"/>
                </a:solidFill>
              </a:rPr>
              <a:t>for Climate (TOPC)</a:t>
            </a:r>
            <a:endParaRPr lang="en-US" altLang="en-US" sz="3600" b="1" dirty="0">
              <a:solidFill>
                <a:srgbClr val="F49234"/>
              </a:solidFill>
            </a:endParaRPr>
          </a:p>
        </p:txBody>
      </p:sp>
      <p:grpSp>
        <p:nvGrpSpPr>
          <p:cNvPr id="27" name="Group 26"/>
          <p:cNvGrpSpPr/>
          <p:nvPr/>
        </p:nvGrpSpPr>
        <p:grpSpPr>
          <a:xfrm>
            <a:off x="5909912" y="5905117"/>
            <a:ext cx="6114181" cy="901159"/>
            <a:chOff x="142581" y="4008281"/>
            <a:chExt cx="12449403" cy="1834896"/>
          </a:xfrm>
        </p:grpSpPr>
        <p:pic>
          <p:nvPicPr>
            <p:cNvPr id="28" name="Picture 27"/>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287584" y="4191400"/>
              <a:ext cx="4361688" cy="1438656"/>
            </a:xfrm>
            <a:prstGeom prst="rect">
              <a:avLst/>
            </a:prstGeom>
          </p:spPr>
        </p:pic>
        <p:pic>
          <p:nvPicPr>
            <p:cNvPr id="29" name="Picture 28"/>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623550" y="4032393"/>
              <a:ext cx="3129178" cy="1789996"/>
            </a:xfrm>
            <a:prstGeom prst="rect">
              <a:avLst/>
            </a:prstGeom>
          </p:spPr>
        </p:pic>
        <p:pic>
          <p:nvPicPr>
            <p:cNvPr id="30" name="Picture 29"/>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1153328" y="4026408"/>
              <a:ext cx="1438656" cy="1691640"/>
            </a:xfrm>
            <a:prstGeom prst="rect">
              <a:avLst/>
            </a:prstGeom>
          </p:spPr>
        </p:pic>
        <p:pic>
          <p:nvPicPr>
            <p:cNvPr id="31" name="Picture 30"/>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42581" y="4008281"/>
              <a:ext cx="1438656" cy="1834896"/>
            </a:xfrm>
            <a:prstGeom prst="rect">
              <a:avLst/>
            </a:prstGeom>
          </p:spPr>
        </p:pic>
      </p:grpSp>
    </p:spTree>
    <p:extLst>
      <p:ext uri="{BB962C8B-B14F-4D97-AF65-F5344CB8AC3E}">
        <p14:creationId xmlns:p14="http://schemas.microsoft.com/office/powerpoint/2010/main" val="2366345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IPCC First Assessment Report 1990</a:t>
            </a:r>
            <a:endParaRPr lang="en-GB" dirty="0"/>
          </a:p>
        </p:txBody>
      </p:sp>
      <p:sp>
        <p:nvSpPr>
          <p:cNvPr id="4" name="Content Placeholder 2"/>
          <p:cNvSpPr txBox="1">
            <a:spLocks/>
          </p:cNvSpPr>
          <p:nvPr/>
        </p:nvSpPr>
        <p:spPr bwMode="auto">
          <a:xfrm>
            <a:off x="1057728" y="2430470"/>
            <a:ext cx="5950557"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lnSpc>
                <a:spcPts val="3000"/>
              </a:lnSpc>
              <a:spcBef>
                <a:spcPct val="0"/>
              </a:spcBef>
              <a:spcAft>
                <a:spcPts val="1000"/>
              </a:spcAft>
              <a:buChar char="•"/>
              <a:defRPr sz="2400" b="1">
                <a:solidFill>
                  <a:schemeClr val="tx1"/>
                </a:solidFill>
                <a:latin typeface="Arial" pitchFamily="34" charset="0"/>
                <a:ea typeface="MS PGothic" pitchFamily="34" charset="-128"/>
              </a:defRPr>
            </a:lvl1pPr>
            <a:lvl2pPr marL="742950" indent="-285750" defTabSz="762000">
              <a:lnSpc>
                <a:spcPts val="3000"/>
              </a:lnSpc>
              <a:spcBef>
                <a:spcPct val="0"/>
              </a:spcBef>
              <a:spcAft>
                <a:spcPts val="1000"/>
              </a:spcAft>
              <a:buFont typeface="Arial Unicode MS" pitchFamily="34" charset="-128"/>
              <a:buChar char="‑"/>
              <a:defRPr sz="2200">
                <a:solidFill>
                  <a:schemeClr val="tx1"/>
                </a:solidFill>
                <a:latin typeface="Arial" pitchFamily="34" charset="0"/>
                <a:ea typeface="MS PGothic" pitchFamily="34" charset="-128"/>
              </a:defRPr>
            </a:lvl2pPr>
            <a:lvl3pPr marL="1143000" indent="-228600" defTabSz="762000">
              <a:lnSpc>
                <a:spcPts val="2600"/>
              </a:lnSpc>
              <a:spcBef>
                <a:spcPct val="0"/>
              </a:spcBef>
              <a:spcAft>
                <a:spcPts val="800"/>
              </a:spcAft>
              <a:buFont typeface="Arial" pitchFamily="34" charset="0"/>
              <a:buChar char="-"/>
              <a:defRPr sz="2200">
                <a:solidFill>
                  <a:schemeClr val="tx1"/>
                </a:solidFill>
                <a:latin typeface="Arial" pitchFamily="34" charset="0"/>
                <a:ea typeface="MS PGothic" pitchFamily="34" charset="-128"/>
              </a:defRPr>
            </a:lvl3pPr>
            <a:lvl4pPr marL="1600200" indent="-228600" defTabSz="762000">
              <a:lnSpc>
                <a:spcPts val="2600"/>
              </a:lnSpc>
              <a:spcBef>
                <a:spcPct val="0"/>
              </a:spcBef>
              <a:spcAft>
                <a:spcPts val="800"/>
              </a:spcAft>
              <a:buFont typeface="Arial" pitchFamily="34" charset="0"/>
              <a:buChar char="-"/>
              <a:defRPr sz="2200" b="1">
                <a:solidFill>
                  <a:schemeClr val="tx1"/>
                </a:solidFill>
                <a:latin typeface="Arial" pitchFamily="34" charset="0"/>
                <a:ea typeface="MS PGothic" pitchFamily="34" charset="-128"/>
              </a:defRPr>
            </a:lvl4pPr>
            <a:lvl5pPr marL="2057400" indent="-228600" defTabSz="762000">
              <a:lnSpc>
                <a:spcPts val="2600"/>
              </a:lnSpc>
              <a:spcBef>
                <a:spcPct val="0"/>
              </a:spcBef>
              <a:spcAft>
                <a:spcPts val="800"/>
              </a:spcAft>
              <a:buFont typeface="Arial" pitchFamily="34" charset="0"/>
              <a:buChar char="-"/>
              <a:defRPr sz="2200" b="1">
                <a:solidFill>
                  <a:schemeClr val="tx1"/>
                </a:solidFill>
                <a:latin typeface="Arial" pitchFamily="34" charset="0"/>
                <a:ea typeface="MS PGothic" pitchFamily="34" charset="-128"/>
              </a:defRPr>
            </a:lvl5pPr>
            <a:lvl6pPr marL="25146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eaLnBrk="0" fontAlgn="base" hangingPunct="0">
              <a:lnSpc>
                <a:spcPct val="100000"/>
              </a:lnSpc>
              <a:buClr>
                <a:srgbClr val="000000"/>
              </a:buClr>
              <a:buFontTx/>
              <a:buNone/>
            </a:pPr>
            <a:r>
              <a:rPr lang="en-US" altLang="en-US" dirty="0" smtClean="0">
                <a:solidFill>
                  <a:srgbClr val="0CADE9">
                    <a:lumMod val="75000"/>
                  </a:srgbClr>
                </a:solidFill>
                <a:latin typeface="Calibri" pitchFamily="34" charset="0"/>
              </a:rPr>
              <a:t>IPCC First Assessment Report (1990)</a:t>
            </a:r>
          </a:p>
          <a:p>
            <a:pPr eaLnBrk="0" fontAlgn="base" hangingPunct="0">
              <a:lnSpc>
                <a:spcPct val="100000"/>
              </a:lnSpc>
              <a:buClr>
                <a:srgbClr val="000000"/>
              </a:buClr>
              <a:buFontTx/>
              <a:buNone/>
            </a:pPr>
            <a:r>
              <a:rPr lang="en-US" altLang="en-US" dirty="0" smtClean="0">
                <a:solidFill>
                  <a:srgbClr val="0CADE9">
                    <a:lumMod val="75000"/>
                  </a:srgbClr>
                </a:solidFill>
                <a:latin typeface="Calibri" pitchFamily="34" charset="0"/>
              </a:rPr>
              <a:t>	</a:t>
            </a:r>
          </a:p>
          <a:p>
            <a:pPr eaLnBrk="0" fontAlgn="base" hangingPunct="0">
              <a:lnSpc>
                <a:spcPct val="100000"/>
              </a:lnSpc>
              <a:buClr>
                <a:srgbClr val="000000"/>
              </a:buClr>
              <a:buFontTx/>
              <a:buNone/>
            </a:pPr>
            <a:r>
              <a:rPr lang="en-US" altLang="en-US" dirty="0" smtClean="0">
                <a:solidFill>
                  <a:srgbClr val="0CADE9">
                    <a:lumMod val="75000"/>
                  </a:srgbClr>
                </a:solidFill>
                <a:latin typeface="Calibri" pitchFamily="34" charset="0"/>
              </a:rPr>
              <a:t>IPCC concluded „that improved predictability of (human induced) climate change would require improved systematic observation of climate related variables on a global basis</a:t>
            </a:r>
            <a:r>
              <a:rPr lang="en-US" altLang="de-DE" dirty="0" smtClean="0">
                <a:solidFill>
                  <a:srgbClr val="0CADE9">
                    <a:lumMod val="75000"/>
                  </a:srgbClr>
                </a:solidFill>
                <a:latin typeface="Calibri" pitchFamily="34" charset="0"/>
              </a:rPr>
              <a:t>“</a:t>
            </a:r>
            <a:endParaRPr lang="en-US" altLang="en-US" dirty="0" smtClean="0">
              <a:solidFill>
                <a:srgbClr val="0CADE9">
                  <a:lumMod val="75000"/>
                </a:srgbClr>
              </a:solidFill>
              <a:latin typeface="Calibri" pitchFamily="34" charset="0"/>
            </a:endParaRPr>
          </a:p>
        </p:txBody>
      </p:sp>
      <p:pic>
        <p:nvPicPr>
          <p:cNvPr id="5"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9062" y="1058863"/>
            <a:ext cx="4347335" cy="5213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0448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05" t="12857" r="12857" b="5048"/>
          <a:stretch/>
        </p:blipFill>
        <p:spPr bwMode="auto">
          <a:xfrm>
            <a:off x="2469869" y="-1"/>
            <a:ext cx="9722131"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rot="16200000">
            <a:off x="-1037799" y="2978424"/>
            <a:ext cx="6114181" cy="901159"/>
            <a:chOff x="142581" y="4008281"/>
            <a:chExt cx="12449403" cy="1834896"/>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7584" y="4191400"/>
              <a:ext cx="4361688" cy="143865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550" y="4032393"/>
              <a:ext cx="3129178" cy="178999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53328" y="4026408"/>
              <a:ext cx="1438656" cy="169164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581" y="4008281"/>
              <a:ext cx="1438656" cy="1834896"/>
            </a:xfrm>
            <a:prstGeom prst="rect">
              <a:avLst/>
            </a:prstGeom>
          </p:spPr>
        </p:pic>
      </p:grpSp>
      <p:sp>
        <p:nvSpPr>
          <p:cNvPr id="9" name="Content Placeholder 2"/>
          <p:cNvSpPr txBox="1">
            <a:spLocks/>
          </p:cNvSpPr>
          <p:nvPr/>
        </p:nvSpPr>
        <p:spPr bwMode="auto">
          <a:xfrm>
            <a:off x="2946399" y="371908"/>
            <a:ext cx="1905001" cy="117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lnSpc>
                <a:spcPts val="3000"/>
              </a:lnSpc>
              <a:spcBef>
                <a:spcPct val="0"/>
              </a:spcBef>
              <a:spcAft>
                <a:spcPts val="1000"/>
              </a:spcAft>
              <a:buChar char="•"/>
              <a:defRPr sz="2400" b="1">
                <a:solidFill>
                  <a:schemeClr val="tx1"/>
                </a:solidFill>
                <a:latin typeface="Arial" pitchFamily="34" charset="0"/>
                <a:ea typeface="MS PGothic" pitchFamily="34" charset="-128"/>
              </a:defRPr>
            </a:lvl1pPr>
            <a:lvl2pPr marL="742950" indent="-285750" defTabSz="762000">
              <a:lnSpc>
                <a:spcPts val="3000"/>
              </a:lnSpc>
              <a:spcBef>
                <a:spcPct val="0"/>
              </a:spcBef>
              <a:spcAft>
                <a:spcPts val="1000"/>
              </a:spcAft>
              <a:buFont typeface="Arial Unicode MS" pitchFamily="34" charset="-128"/>
              <a:buChar char="‑"/>
              <a:defRPr sz="2200">
                <a:solidFill>
                  <a:schemeClr val="tx1"/>
                </a:solidFill>
                <a:latin typeface="Arial" pitchFamily="34" charset="0"/>
                <a:ea typeface="MS PGothic" pitchFamily="34" charset="-128"/>
              </a:defRPr>
            </a:lvl2pPr>
            <a:lvl3pPr marL="1143000" indent="-228600" defTabSz="762000">
              <a:lnSpc>
                <a:spcPts val="2600"/>
              </a:lnSpc>
              <a:spcBef>
                <a:spcPct val="0"/>
              </a:spcBef>
              <a:spcAft>
                <a:spcPts val="800"/>
              </a:spcAft>
              <a:buFont typeface="Arial" pitchFamily="34" charset="0"/>
              <a:buChar char="-"/>
              <a:defRPr sz="2200">
                <a:solidFill>
                  <a:schemeClr val="tx1"/>
                </a:solidFill>
                <a:latin typeface="Arial" pitchFamily="34" charset="0"/>
                <a:ea typeface="MS PGothic" pitchFamily="34" charset="-128"/>
              </a:defRPr>
            </a:lvl3pPr>
            <a:lvl4pPr marL="1600200" indent="-228600" defTabSz="762000">
              <a:lnSpc>
                <a:spcPts val="2600"/>
              </a:lnSpc>
              <a:spcBef>
                <a:spcPct val="0"/>
              </a:spcBef>
              <a:spcAft>
                <a:spcPts val="800"/>
              </a:spcAft>
              <a:buFont typeface="Arial" pitchFamily="34" charset="0"/>
              <a:buChar char="-"/>
              <a:defRPr sz="2200" b="1">
                <a:solidFill>
                  <a:schemeClr val="tx1"/>
                </a:solidFill>
                <a:latin typeface="Arial" pitchFamily="34" charset="0"/>
                <a:ea typeface="MS PGothic" pitchFamily="34" charset="-128"/>
              </a:defRPr>
            </a:lvl4pPr>
            <a:lvl5pPr marL="2057400" indent="-228600" defTabSz="762000">
              <a:lnSpc>
                <a:spcPts val="2600"/>
              </a:lnSpc>
              <a:spcBef>
                <a:spcPct val="0"/>
              </a:spcBef>
              <a:spcAft>
                <a:spcPts val="800"/>
              </a:spcAft>
              <a:buFont typeface="Arial" pitchFamily="34" charset="0"/>
              <a:buChar char="-"/>
              <a:defRPr sz="2200" b="1">
                <a:solidFill>
                  <a:schemeClr val="tx1"/>
                </a:solidFill>
                <a:latin typeface="Arial" pitchFamily="34" charset="0"/>
                <a:ea typeface="MS PGothic" pitchFamily="34" charset="-128"/>
              </a:defRPr>
            </a:lvl5pPr>
            <a:lvl6pPr marL="25146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eaLnBrk="0" fontAlgn="base" hangingPunct="0">
              <a:lnSpc>
                <a:spcPct val="100000"/>
              </a:lnSpc>
              <a:buClr>
                <a:srgbClr val="000000"/>
              </a:buClr>
              <a:buFontTx/>
              <a:buNone/>
            </a:pPr>
            <a:r>
              <a:rPr lang="en-US" altLang="en-US" dirty="0" smtClean="0">
                <a:solidFill>
                  <a:srgbClr val="0CADE9">
                    <a:lumMod val="75000"/>
                  </a:srgbClr>
                </a:solidFill>
                <a:latin typeface="Calibri" pitchFamily="34" charset="0"/>
              </a:rPr>
              <a:t>GCOS established April 1992</a:t>
            </a:r>
          </a:p>
        </p:txBody>
      </p:sp>
      <p:pic>
        <p:nvPicPr>
          <p:cNvPr id="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2183" y="2275361"/>
            <a:ext cx="4409817" cy="310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19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a:off x="4422726" y="3656966"/>
            <a:ext cx="2537484" cy="3010824"/>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453356" y="819203"/>
            <a:ext cx="1738644" cy="5853097"/>
          </a:xfrm>
          <a:prstGeom prst="rect">
            <a:avLst/>
          </a:prstGeom>
        </p:spPr>
      </p:pic>
      <p:sp>
        <p:nvSpPr>
          <p:cNvPr id="2" name="Title 1"/>
          <p:cNvSpPr>
            <a:spLocks noGrp="1"/>
          </p:cNvSpPr>
          <p:nvPr>
            <p:ph type="title"/>
          </p:nvPr>
        </p:nvSpPr>
        <p:spPr/>
        <p:txBody>
          <a:bodyPr/>
          <a:lstStyle/>
          <a:p>
            <a:pPr lvl="1" algn="r" rtl="0">
              <a:lnSpc>
                <a:spcPct val="90000"/>
              </a:lnSpc>
              <a:spcBef>
                <a:spcPct val="0"/>
              </a:spcBef>
            </a:pPr>
            <a:r>
              <a:rPr lang="en-GB" sz="2800" b="1" dirty="0" smtClean="0">
                <a:solidFill>
                  <a:schemeClr val="bg1"/>
                </a:solidFill>
                <a:cs typeface="Arial" charset="0"/>
              </a:rPr>
              <a:t>GCOS is concerned with</a:t>
            </a:r>
            <a:r>
              <a:rPr lang="en-GB" sz="2800" b="1" dirty="0" smtClean="0">
                <a:solidFill>
                  <a:srgbClr val="000000"/>
                </a:solidFill>
                <a:cs typeface="Arial" charset="0"/>
              </a:rPr>
              <a:t/>
            </a:r>
            <a:br>
              <a:rPr lang="en-GB" sz="2800" b="1" dirty="0" smtClean="0">
                <a:solidFill>
                  <a:srgbClr val="000000"/>
                </a:solidFill>
                <a:cs typeface="Arial" charset="0"/>
              </a:rPr>
            </a:br>
            <a:endParaRPr lang="en-GB" dirty="0"/>
          </a:p>
        </p:txBody>
      </p:sp>
      <p:sp>
        <p:nvSpPr>
          <p:cNvPr id="4" name="Rectangle 6"/>
          <p:cNvSpPr>
            <a:spLocks noGrp="1" noChangeArrowheads="1"/>
          </p:cNvSpPr>
          <p:nvPr>
            <p:ph type="body" orient="vert" idx="1"/>
          </p:nvPr>
        </p:nvSpPr>
        <p:spPr bwMode="auto">
          <a:xfrm rot="16200000">
            <a:off x="651410" y="895957"/>
            <a:ext cx="5837274" cy="5874164"/>
          </a:xfrm>
          <a:prstGeom prst="rect">
            <a:avLst/>
          </a:prstGeom>
          <a:noFill/>
          <a:ln>
            <a:noFill/>
          </a:ln>
          <a:extLst/>
        </p:spPr>
        <p:txBody>
          <a:bodyPr lIns="0" tIns="44450" rIns="0" bIns="44450">
            <a:normAutofit/>
          </a:bodyPr>
          <a:lstStyle/>
          <a:p>
            <a:pPr marL="176213" lvl="1" defTabSz="762000" fontAlgn="base">
              <a:spcAft>
                <a:spcPts val="400"/>
              </a:spcAft>
            </a:pPr>
            <a:r>
              <a:rPr lang="en-GB" b="1" dirty="0" smtClean="0">
                <a:solidFill>
                  <a:srgbClr val="000000"/>
                </a:solidFill>
                <a:cs typeface="Arial" charset="0"/>
              </a:rPr>
              <a:t>the observations</a:t>
            </a:r>
          </a:p>
          <a:p>
            <a:pPr marL="452438" lvl="2" indent="-187325" defTabSz="762000" fontAlgn="base">
              <a:spcBef>
                <a:spcPct val="0"/>
              </a:spcBef>
              <a:buFont typeface="Arial" pitchFamily="34" charset="0"/>
              <a:buChar char="•"/>
            </a:pPr>
            <a:r>
              <a:rPr lang="en-GB" sz="1700" dirty="0" smtClean="0">
                <a:solidFill>
                  <a:srgbClr val="000000"/>
                </a:solidFill>
                <a:cs typeface="Arial" charset="0"/>
              </a:rPr>
              <a:t>what is measured, how it is measured,</a:t>
            </a:r>
          </a:p>
          <a:p>
            <a:pPr marL="452438" lvl="2" indent="-187325" defTabSz="628650" fontAlgn="base">
              <a:spcBef>
                <a:spcPct val="0"/>
              </a:spcBef>
              <a:tabLst>
                <a:tab pos="539750" algn="l"/>
              </a:tabLst>
            </a:pPr>
            <a:r>
              <a:rPr lang="en-GB" sz="1700" dirty="0" smtClean="0">
                <a:solidFill>
                  <a:srgbClr val="000000"/>
                </a:solidFill>
                <a:cs typeface="Arial" charset="0"/>
              </a:rPr>
              <a:t>where it is measured, how measurement is sustained, </a:t>
            </a:r>
          </a:p>
          <a:p>
            <a:pPr marL="452438" lvl="2" indent="-187325" defTabSz="628650" fontAlgn="base">
              <a:spcBef>
                <a:spcPct val="0"/>
              </a:spcBef>
              <a:spcAft>
                <a:spcPts val="900"/>
              </a:spcAft>
              <a:tabLst>
                <a:tab pos="539750" algn="l"/>
              </a:tabLst>
            </a:pPr>
            <a:r>
              <a:rPr lang="en-GB" sz="1700" dirty="0" smtClean="0">
                <a:solidFill>
                  <a:srgbClr val="000000"/>
                </a:solidFill>
                <a:cs typeface="Arial" charset="0"/>
              </a:rPr>
              <a:t>how change is managed</a:t>
            </a:r>
          </a:p>
          <a:p>
            <a:pPr marL="176213" lvl="1" defTabSz="762000" fontAlgn="base">
              <a:spcAft>
                <a:spcPts val="400"/>
              </a:spcAft>
            </a:pPr>
            <a:r>
              <a:rPr lang="en-GB" b="1" dirty="0" smtClean="0">
                <a:solidFill>
                  <a:srgbClr val="000000"/>
                </a:solidFill>
                <a:cs typeface="Arial" charset="0"/>
              </a:rPr>
              <a:t>data transmission</a:t>
            </a:r>
          </a:p>
          <a:p>
            <a:pPr marL="452438" lvl="2" indent="-187325" defTabSz="762000" fontAlgn="base">
              <a:spcBef>
                <a:spcPct val="0"/>
              </a:spcBef>
              <a:spcAft>
                <a:spcPts val="900"/>
              </a:spcAft>
              <a:buFont typeface="Arial" pitchFamily="34" charset="0"/>
              <a:buChar char="•"/>
            </a:pPr>
            <a:r>
              <a:rPr lang="en-GB" sz="1700" dirty="0" smtClean="0">
                <a:solidFill>
                  <a:srgbClr val="000000"/>
                </a:solidFill>
                <a:cs typeface="Arial" charset="0"/>
              </a:rPr>
              <a:t>what is transmitted, with what time delay, in what code</a:t>
            </a:r>
          </a:p>
          <a:p>
            <a:pPr marL="176213" lvl="1" defTabSz="762000" fontAlgn="base">
              <a:spcAft>
                <a:spcPts val="300"/>
              </a:spcAft>
            </a:pPr>
            <a:r>
              <a:rPr lang="en-GB" b="1" dirty="0" smtClean="0">
                <a:solidFill>
                  <a:srgbClr val="000000"/>
                </a:solidFill>
                <a:cs typeface="Arial" charset="0"/>
              </a:rPr>
              <a:t>data management, including data rescue</a:t>
            </a:r>
            <a:endParaRPr lang="en-GB" b="1" dirty="0">
              <a:solidFill>
                <a:srgbClr val="000000"/>
              </a:solidFill>
              <a:cs typeface="Arial" charset="0"/>
            </a:endParaRPr>
          </a:p>
          <a:p>
            <a:pPr marL="452438" lvl="2" indent="-187325" defTabSz="762000" fontAlgn="base">
              <a:spcBef>
                <a:spcPct val="0"/>
              </a:spcBef>
              <a:spcAft>
                <a:spcPts val="300"/>
              </a:spcAft>
              <a:buFont typeface="Arial" pitchFamily="34" charset="0"/>
              <a:buChar char="•"/>
            </a:pPr>
            <a:r>
              <a:rPr lang="en-GB" sz="1700" dirty="0">
                <a:solidFill>
                  <a:srgbClr val="000000"/>
                </a:solidFill>
                <a:cs typeface="Arial" charset="0"/>
              </a:rPr>
              <a:t>archiving and access to raw data, </a:t>
            </a:r>
            <a:r>
              <a:rPr lang="en-GB" sz="1700" dirty="0" smtClean="0">
                <a:solidFill>
                  <a:srgbClr val="000000"/>
                </a:solidFill>
                <a:cs typeface="Arial" charset="0"/>
              </a:rPr>
              <a:t>metadata, processed </a:t>
            </a:r>
            <a:r>
              <a:rPr lang="en-GB" sz="1700" dirty="0">
                <a:solidFill>
                  <a:srgbClr val="000000"/>
                </a:solidFill>
                <a:cs typeface="Arial" charset="0"/>
              </a:rPr>
              <a:t>data records and </a:t>
            </a:r>
            <a:r>
              <a:rPr lang="en-GB" sz="1700" dirty="0" smtClean="0">
                <a:solidFill>
                  <a:srgbClr val="000000"/>
                </a:solidFill>
                <a:cs typeface="Arial" charset="0"/>
              </a:rPr>
              <a:t>products</a:t>
            </a:r>
          </a:p>
          <a:p>
            <a:pPr marL="452438" lvl="2" indent="-187325" defTabSz="762000" fontAlgn="base">
              <a:spcBef>
                <a:spcPct val="0"/>
              </a:spcBef>
              <a:spcAft>
                <a:spcPts val="900"/>
              </a:spcAft>
              <a:buFont typeface="Arial" pitchFamily="34" charset="0"/>
              <a:buChar char="•"/>
            </a:pPr>
            <a:r>
              <a:rPr lang="en-GB" sz="1700" dirty="0">
                <a:solidFill>
                  <a:srgbClr val="000000"/>
                </a:solidFill>
                <a:cs typeface="Arial" charset="0"/>
              </a:rPr>
              <a:t>r</a:t>
            </a:r>
            <a:r>
              <a:rPr lang="en-GB" sz="1700" dirty="0" smtClean="0">
                <a:solidFill>
                  <a:srgbClr val="000000"/>
                </a:solidFill>
                <a:cs typeface="Arial" charset="0"/>
              </a:rPr>
              <a:t>ecovery and rehabilitation of past da</a:t>
            </a:r>
            <a:r>
              <a:rPr lang="en-GB" sz="1700" dirty="0" smtClean="0">
                <a:solidFill>
                  <a:schemeClr val="bg1"/>
                </a:solidFill>
                <a:cs typeface="Arial" charset="0"/>
              </a:rPr>
              <a:t>ta</a:t>
            </a:r>
            <a:endParaRPr lang="en-GB" sz="1700" dirty="0">
              <a:solidFill>
                <a:schemeClr val="bg1"/>
              </a:solidFill>
              <a:cs typeface="Arial" charset="0"/>
            </a:endParaRPr>
          </a:p>
          <a:p>
            <a:pPr marL="176213" lvl="1" defTabSz="762000" fontAlgn="base">
              <a:spcAft>
                <a:spcPts val="400"/>
              </a:spcAft>
            </a:pPr>
            <a:r>
              <a:rPr lang="en-GB" b="1" dirty="0" smtClean="0">
                <a:solidFill>
                  <a:srgbClr val="000000"/>
                </a:solidFill>
                <a:cs typeface="Arial" charset="0"/>
              </a:rPr>
              <a:t>data records and products</a:t>
            </a:r>
            <a:endParaRPr lang="en-GB" b="1" dirty="0">
              <a:solidFill>
                <a:srgbClr val="000000"/>
              </a:solidFill>
              <a:cs typeface="Arial" charset="0"/>
            </a:endParaRPr>
          </a:p>
          <a:p>
            <a:pPr marL="452438" lvl="2" indent="-187325" defTabSz="762000" fontAlgn="base">
              <a:spcBef>
                <a:spcPct val="0"/>
              </a:spcBef>
              <a:spcAft>
                <a:spcPts val="300"/>
              </a:spcAft>
              <a:buFont typeface="Arial" pitchFamily="34" charset="0"/>
              <a:buChar char="•"/>
              <a:tabLst>
                <a:tab pos="539750" algn="l"/>
              </a:tabLst>
            </a:pPr>
            <a:r>
              <a:rPr lang="en-GB" sz="1700" dirty="0" smtClean="0">
                <a:solidFill>
                  <a:srgbClr val="000000"/>
                </a:solidFill>
                <a:cs typeface="Arial" charset="0"/>
              </a:rPr>
              <a:t>fundamental records, </a:t>
            </a:r>
            <a:r>
              <a:rPr lang="en-GB" sz="1700" dirty="0">
                <a:solidFill>
                  <a:srgbClr val="000000"/>
                </a:solidFill>
                <a:cs typeface="Arial" charset="0"/>
              </a:rPr>
              <a:t>including </a:t>
            </a:r>
            <a:r>
              <a:rPr lang="en-GB" sz="1700" dirty="0" smtClean="0">
                <a:solidFill>
                  <a:srgbClr val="000000"/>
                </a:solidFill>
                <a:cs typeface="Arial" charset="0"/>
              </a:rPr>
              <a:t>recali</a:t>
            </a:r>
            <a:r>
              <a:rPr lang="en-GB" sz="1700" dirty="0" smtClean="0">
                <a:solidFill>
                  <a:schemeClr val="bg1"/>
                </a:solidFill>
                <a:cs typeface="Arial" charset="0"/>
              </a:rPr>
              <a:t>bration and </a:t>
            </a:r>
            <a:r>
              <a:rPr lang="en-GB" sz="1700" dirty="0" smtClean="0">
                <a:solidFill>
                  <a:srgbClr val="000000"/>
                </a:solidFill>
                <a:cs typeface="Arial" charset="0"/>
              </a:rPr>
              <a:t>homogenisation </a:t>
            </a:r>
            <a:endParaRPr lang="en-US" sz="1700" b="1" dirty="0">
              <a:solidFill>
                <a:srgbClr val="000000"/>
              </a:solidFill>
              <a:cs typeface="Arial" charset="0"/>
            </a:endParaRPr>
          </a:p>
          <a:p>
            <a:pPr marL="452438" lvl="2" indent="-187325" defTabSz="762000" fontAlgn="base">
              <a:spcBef>
                <a:spcPct val="0"/>
              </a:spcBef>
              <a:buFont typeface="Arial" pitchFamily="34" charset="0"/>
              <a:buChar char="•"/>
            </a:pPr>
            <a:r>
              <a:rPr lang="en-GB" sz="1700" dirty="0">
                <a:solidFill>
                  <a:srgbClr val="000000"/>
                </a:solidFill>
                <a:cs typeface="Arial" charset="0"/>
              </a:rPr>
              <a:t>satellite retrievals, gridded fields from</a:t>
            </a:r>
            <a:r>
              <a:rPr lang="en-GB" sz="1700" dirty="0">
                <a:solidFill>
                  <a:schemeClr val="bg1"/>
                </a:solidFill>
                <a:cs typeface="Arial" charset="0"/>
              </a:rPr>
              <a:t> </a:t>
            </a:r>
            <a:r>
              <a:rPr lang="en-GB" sz="1700" i="1" dirty="0">
                <a:solidFill>
                  <a:schemeClr val="bg1"/>
                </a:solidFill>
                <a:cs typeface="Arial" charset="0"/>
              </a:rPr>
              <a:t>in situ</a:t>
            </a:r>
            <a:r>
              <a:rPr lang="en-GB" sz="1700" dirty="0">
                <a:solidFill>
                  <a:schemeClr val="bg1"/>
                </a:solidFill>
                <a:cs typeface="Arial" charset="0"/>
              </a:rPr>
              <a:t> </a:t>
            </a:r>
            <a:r>
              <a:rPr lang="en-GB" sz="1700" dirty="0" smtClean="0">
                <a:solidFill>
                  <a:schemeClr val="bg1"/>
                </a:solidFill>
                <a:cs typeface="Arial" charset="0"/>
              </a:rPr>
              <a:t>and remotely-</a:t>
            </a:r>
            <a:r>
              <a:rPr lang="en-GB" sz="1700" dirty="0" smtClean="0">
                <a:solidFill>
                  <a:srgbClr val="000000"/>
                </a:solidFill>
                <a:cs typeface="Arial" charset="0"/>
              </a:rPr>
              <a:t>sensed measurements</a:t>
            </a:r>
            <a:r>
              <a:rPr lang="en-GB" sz="1700" dirty="0">
                <a:solidFill>
                  <a:srgbClr val="000000"/>
                </a:solidFill>
                <a:cs typeface="Arial" charset="0"/>
              </a:rPr>
              <a:t>, </a:t>
            </a:r>
            <a:r>
              <a:rPr lang="en-GB" sz="1700" dirty="0" smtClean="0">
                <a:solidFill>
                  <a:srgbClr val="000000"/>
                </a:solidFill>
                <a:cs typeface="Arial" charset="0"/>
              </a:rPr>
              <a:t>comprehensi</a:t>
            </a:r>
            <a:r>
              <a:rPr lang="en-GB" sz="1700" dirty="0" smtClean="0">
                <a:solidFill>
                  <a:schemeClr val="bg1"/>
                </a:solidFill>
                <a:cs typeface="Arial" charset="0"/>
              </a:rPr>
              <a:t>ve reanalyses of</a:t>
            </a:r>
            <a:r>
              <a:rPr lang="en-GB" sz="1700" dirty="0" smtClean="0">
                <a:solidFill>
                  <a:srgbClr val="000000"/>
                </a:solidFill>
                <a:cs typeface="Arial" charset="0"/>
              </a:rPr>
              <a:t> multiple observational datasets based on weather-prediction systems</a:t>
            </a:r>
            <a:endParaRPr lang="en-US" sz="1700" dirty="0">
              <a:solidFill>
                <a:srgbClr val="000000"/>
              </a:solidFill>
              <a:cs typeface="Arial" charset="0"/>
            </a:endParaRPr>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r="4990"/>
          <a:stretch>
            <a:fillRect/>
          </a:stretch>
        </p:blipFill>
        <p:spPr bwMode="auto">
          <a:xfrm>
            <a:off x="9273947" y="3697666"/>
            <a:ext cx="1864644"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7">
            <a:extLst>
              <a:ext uri="{28A0092B-C50C-407E-A947-70E740481C1C}">
                <a14:useLocalDpi xmlns:a14="http://schemas.microsoft.com/office/drawing/2010/main" val="0"/>
              </a:ext>
            </a:extLst>
          </a:blip>
          <a:srcRect t="15388" r="20605"/>
          <a:stretch>
            <a:fillRect/>
          </a:stretch>
        </p:blipFill>
        <p:spPr bwMode="auto">
          <a:xfrm>
            <a:off x="9337735" y="5867779"/>
            <a:ext cx="1146685" cy="73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62836" y="5951113"/>
            <a:ext cx="67575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p:cNvSpPr txBox="1">
            <a:spLocks noChangeArrowheads="1"/>
          </p:cNvSpPr>
          <p:nvPr/>
        </p:nvSpPr>
        <p:spPr bwMode="auto">
          <a:xfrm>
            <a:off x="7724801" y="2938004"/>
            <a:ext cx="341380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r" eaLnBrk="1" fontAlgn="base" hangingPunct="1">
              <a:spcBef>
                <a:spcPts val="2100"/>
              </a:spcBef>
              <a:spcAft>
                <a:spcPct val="0"/>
              </a:spcAft>
            </a:pPr>
            <a:r>
              <a:rPr lang="en-GB" sz="1100" b="1" dirty="0">
                <a:solidFill>
                  <a:srgbClr val="000000"/>
                </a:solidFill>
              </a:rPr>
              <a:t>Locations of 36064 </a:t>
            </a:r>
            <a:r>
              <a:rPr lang="en-GB" sz="1100" b="1" dirty="0" smtClean="0">
                <a:solidFill>
                  <a:srgbClr val="000000"/>
                </a:solidFill>
              </a:rPr>
              <a:t>surface weather observations </a:t>
            </a:r>
            <a:r>
              <a:rPr lang="en-GB" sz="1100" b="1" dirty="0">
                <a:solidFill>
                  <a:srgbClr val="000000"/>
                </a:solidFill>
              </a:rPr>
              <a:t>received by ECMWF</a:t>
            </a:r>
          </a:p>
          <a:p>
            <a:pPr algn="r" eaLnBrk="1" fontAlgn="base" hangingPunct="1">
              <a:spcBef>
                <a:spcPct val="0"/>
              </a:spcBef>
              <a:spcAft>
                <a:spcPct val="0"/>
              </a:spcAft>
            </a:pPr>
            <a:r>
              <a:rPr lang="en-GB" sz="1100" b="1" dirty="0" smtClean="0">
                <a:solidFill>
                  <a:srgbClr val="000000"/>
                </a:solidFill>
              </a:rPr>
              <a:t>09-15UTC </a:t>
            </a:r>
            <a:r>
              <a:rPr lang="en-GB" sz="1100" b="1" dirty="0">
                <a:solidFill>
                  <a:srgbClr val="000000"/>
                </a:solidFill>
              </a:rPr>
              <a:t>12 June 2012</a:t>
            </a:r>
          </a:p>
        </p:txBody>
      </p:sp>
      <p:pic>
        <p:nvPicPr>
          <p:cNvPr id="9" name="Picture 3"/>
          <p:cNvPicPr>
            <a:picLocks noChangeAspect="1"/>
          </p:cNvPicPr>
          <p:nvPr/>
        </p:nvPicPr>
        <p:blipFill>
          <a:blip r:embed="rId9">
            <a:extLst>
              <a:ext uri="{28A0092B-C50C-407E-A947-70E740481C1C}">
                <a14:useLocalDpi xmlns:a14="http://schemas.microsoft.com/office/drawing/2010/main" val="0"/>
              </a:ext>
            </a:extLst>
          </a:blip>
          <a:srcRect l="-5" t="410" r="204" b="410"/>
          <a:stretch>
            <a:fillRect/>
          </a:stretch>
        </p:blipFill>
        <p:spPr bwMode="auto">
          <a:xfrm>
            <a:off x="6619375" y="1285654"/>
            <a:ext cx="4519227" cy="18301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68912" y="3643316"/>
            <a:ext cx="2568823" cy="3024474"/>
          </a:xfrm>
          <a:prstGeom prst="rect">
            <a:avLst/>
          </a:prstGeom>
        </p:spPr>
      </p:pic>
    </p:spTree>
    <p:extLst>
      <p:ext uri="{BB962C8B-B14F-4D97-AF65-F5344CB8AC3E}">
        <p14:creationId xmlns:p14="http://schemas.microsoft.com/office/powerpoint/2010/main" val="1793916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NTERNAL.WMO.INT\UserData\Redirected\crichter\Desktop\Adrian`s Symposium 8 Dec\Adrian\UNADJUSTEDNONRAW_thumb_3021.jpg"/>
          <p:cNvPicPr>
            <a:picLocks noChangeAspect="1" noChangeArrowheads="1"/>
          </p:cNvPicPr>
          <p:nvPr/>
        </p:nvPicPr>
        <p:blipFill rotWithShape="1">
          <a:blip r:embed="rId3">
            <a:extLst>
              <a:ext uri="{28A0092B-C50C-407E-A947-70E740481C1C}">
                <a14:useLocalDpi xmlns:a14="http://schemas.microsoft.com/office/drawing/2010/main" val="0"/>
              </a:ext>
            </a:extLst>
          </a:blip>
          <a:srcRect r="24172"/>
          <a:stretch/>
        </p:blipFill>
        <p:spPr bwMode="auto">
          <a:xfrm>
            <a:off x="660676" y="0"/>
            <a:ext cx="390019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739640" y="1910"/>
            <a:ext cx="6432976" cy="6856090"/>
          </a:xfrm>
          <a:prstGeom prst="rect">
            <a:avLst/>
          </a:prstGeom>
        </p:spPr>
        <p:txBody>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00"/>
              </a:spcAft>
              <a:buFontTx/>
              <a:buNone/>
            </a:pPr>
            <a:r>
              <a:rPr lang="en-GB" altLang="en-US" sz="1800" b="1" dirty="0" smtClean="0">
                <a:solidFill>
                  <a:srgbClr val="336699"/>
                </a:solidFill>
              </a:rPr>
              <a:t>Some continuing concerns, including</a:t>
            </a:r>
          </a:p>
          <a:p>
            <a:pPr marL="363538" lvl="1" indent="-187325">
              <a:lnSpc>
                <a:spcPct val="100000"/>
              </a:lnSpc>
              <a:spcAft>
                <a:spcPts val="500"/>
              </a:spcAft>
            </a:pPr>
            <a:r>
              <a:rPr lang="en-GB" altLang="en-US" sz="1800" b="1" dirty="0" smtClean="0">
                <a:solidFill>
                  <a:srgbClr val="336699"/>
                </a:solidFill>
              </a:rPr>
              <a:t>deterioration of some </a:t>
            </a:r>
            <a:r>
              <a:rPr lang="en-GB" altLang="en-US" sz="1800" b="1" i="1" dirty="0" smtClean="0">
                <a:solidFill>
                  <a:srgbClr val="336699"/>
                </a:solidFill>
              </a:rPr>
              <a:t>in situ </a:t>
            </a:r>
            <a:r>
              <a:rPr lang="en-GB" altLang="en-US" sz="1800" b="1" dirty="0" smtClean="0">
                <a:solidFill>
                  <a:srgbClr val="336699"/>
                </a:solidFill>
              </a:rPr>
              <a:t>networks; lack of progress in filling gaps in others</a:t>
            </a:r>
          </a:p>
          <a:p>
            <a:pPr marL="363538" lvl="1" indent="-187325">
              <a:lnSpc>
                <a:spcPct val="100000"/>
              </a:lnSpc>
            </a:pPr>
            <a:r>
              <a:rPr lang="en-GB" altLang="en-US" sz="1800" b="1" dirty="0" smtClean="0">
                <a:solidFill>
                  <a:srgbClr val="336699"/>
                </a:solidFill>
              </a:rPr>
              <a:t>limited provision for limb sounding and reference measurement from space</a:t>
            </a:r>
          </a:p>
          <a:p>
            <a:pPr marL="363538" lvl="1" indent="-187325">
              <a:lnSpc>
                <a:spcPct val="100000"/>
              </a:lnSpc>
              <a:spcBef>
                <a:spcPts val="900"/>
              </a:spcBef>
              <a:spcAft>
                <a:spcPts val="400"/>
              </a:spcAft>
              <a:buFont typeface="Arial Unicode MS" pitchFamily="34" charset="-128"/>
              <a:buNone/>
            </a:pPr>
            <a:r>
              <a:rPr lang="en-GB" altLang="en-US" sz="1800" b="1" dirty="0" smtClean="0">
                <a:solidFill>
                  <a:srgbClr val="336699"/>
                </a:solidFill>
              </a:rPr>
              <a:t>but many improvements (that need sustaining) including</a:t>
            </a:r>
          </a:p>
          <a:p>
            <a:pPr marL="363538" lvl="1" indent="-187325">
              <a:lnSpc>
                <a:spcPct val="100000"/>
              </a:lnSpc>
              <a:spcAft>
                <a:spcPts val="500"/>
              </a:spcAft>
            </a:pPr>
            <a:r>
              <a:rPr lang="en-GB" altLang="en-US" sz="1800" b="1" dirty="0" smtClean="0">
                <a:solidFill>
                  <a:srgbClr val="336699"/>
                </a:solidFill>
              </a:rPr>
              <a:t>quantity and quality of data from several </a:t>
            </a:r>
            <a:r>
              <a:rPr lang="en-GB" altLang="en-US" sz="1800" b="1" i="1" dirty="0" smtClean="0">
                <a:solidFill>
                  <a:srgbClr val="336699"/>
                </a:solidFill>
              </a:rPr>
              <a:t>in situ </a:t>
            </a:r>
            <a:r>
              <a:rPr lang="en-GB" altLang="en-US" sz="1800" b="1" dirty="0" smtClean="0">
                <a:solidFill>
                  <a:srgbClr val="336699"/>
                </a:solidFill>
              </a:rPr>
              <a:t>sources, including radiosondes</a:t>
            </a:r>
          </a:p>
          <a:p>
            <a:pPr marL="363538" lvl="1" indent="-187325">
              <a:lnSpc>
                <a:spcPct val="100000"/>
              </a:lnSpc>
              <a:spcAft>
                <a:spcPts val="500"/>
              </a:spcAft>
            </a:pPr>
            <a:r>
              <a:rPr lang="en-GB" altLang="en-US" sz="1800" b="1" dirty="0" smtClean="0">
                <a:solidFill>
                  <a:srgbClr val="336699"/>
                </a:solidFill>
              </a:rPr>
              <a:t>quantity, quality and variety of data from satellites</a:t>
            </a:r>
          </a:p>
          <a:p>
            <a:pPr marL="363538" lvl="1" indent="-187325">
              <a:lnSpc>
                <a:spcPct val="100000"/>
              </a:lnSpc>
              <a:spcAft>
                <a:spcPts val="500"/>
              </a:spcAft>
            </a:pPr>
            <a:r>
              <a:rPr lang="en-GB" altLang="en-US" sz="1800" b="1" dirty="0" smtClean="0">
                <a:solidFill>
                  <a:srgbClr val="336699"/>
                </a:solidFill>
              </a:rPr>
              <a:t>recovery and reprocessing of past data, both </a:t>
            </a:r>
            <a:r>
              <a:rPr lang="en-GB" altLang="en-US" sz="1800" b="1" i="1" dirty="0" smtClean="0">
                <a:solidFill>
                  <a:srgbClr val="336699"/>
                </a:solidFill>
              </a:rPr>
              <a:t>in situ </a:t>
            </a:r>
            <a:r>
              <a:rPr lang="en-GB" altLang="en-US" sz="1800" b="1" dirty="0" smtClean="0">
                <a:solidFill>
                  <a:srgbClr val="336699"/>
                </a:solidFill>
              </a:rPr>
              <a:t>and remotely sensed</a:t>
            </a:r>
          </a:p>
          <a:p>
            <a:pPr marL="363538" lvl="1" indent="-187325">
              <a:lnSpc>
                <a:spcPct val="100000"/>
              </a:lnSpc>
              <a:spcAft>
                <a:spcPts val="500"/>
              </a:spcAft>
            </a:pPr>
            <a:r>
              <a:rPr lang="en-GB" altLang="en-US" sz="1800" b="1" dirty="0" smtClean="0">
                <a:solidFill>
                  <a:srgbClr val="336699"/>
                </a:solidFill>
              </a:rPr>
              <a:t>reanalysis, with coupling of atmosphere to ocean and land, and inclusion of chemistry</a:t>
            </a:r>
          </a:p>
          <a:p>
            <a:pPr marL="363538" lvl="1" indent="-187325">
              <a:lnSpc>
                <a:spcPct val="100000"/>
              </a:lnSpc>
              <a:spcAft>
                <a:spcPts val="500"/>
              </a:spcAft>
            </a:pPr>
            <a:r>
              <a:rPr lang="en-GB" altLang="en-US" sz="1800" b="1" dirty="0" smtClean="0">
                <a:solidFill>
                  <a:srgbClr val="336699"/>
                </a:solidFill>
              </a:rPr>
              <a:t>conventional analysis of instrumental records</a:t>
            </a:r>
          </a:p>
          <a:p>
            <a:pPr marL="363538" lvl="1" indent="-187325">
              <a:lnSpc>
                <a:spcPct val="100000"/>
              </a:lnSpc>
            </a:pPr>
            <a:r>
              <a:rPr lang="en-GB" altLang="en-US" sz="1800" b="1" dirty="0" smtClean="0">
                <a:solidFill>
                  <a:srgbClr val="336699"/>
                </a:solidFill>
              </a:rPr>
              <a:t>converging temperature information from various observational and model datasets</a:t>
            </a:r>
          </a:p>
          <a:p>
            <a:pPr marL="363538" lvl="1" indent="-187325">
              <a:lnSpc>
                <a:spcPct val="100000"/>
              </a:lnSpc>
              <a:spcBef>
                <a:spcPts val="900"/>
              </a:spcBef>
              <a:spcAft>
                <a:spcPts val="400"/>
              </a:spcAft>
              <a:buFont typeface="Arial Unicode MS" pitchFamily="34" charset="-128"/>
              <a:buNone/>
            </a:pPr>
            <a:r>
              <a:rPr lang="en-GB" altLang="en-US" sz="1800" b="1" dirty="0" smtClean="0">
                <a:solidFill>
                  <a:srgbClr val="336699"/>
                </a:solidFill>
              </a:rPr>
              <a:t>and evolving requirements</a:t>
            </a:r>
          </a:p>
          <a:p>
            <a:pPr marL="363538" lvl="1" indent="-187325">
              <a:lnSpc>
                <a:spcPct val="100000"/>
              </a:lnSpc>
            </a:pPr>
            <a:r>
              <a:rPr lang="en-GB" altLang="en-US" sz="1800" b="1" dirty="0" smtClean="0">
                <a:solidFill>
                  <a:srgbClr val="336699"/>
                </a:solidFill>
              </a:rPr>
              <a:t>e.g. for global, ground-based, soil-moisture data to complement remote sensing and reanalysis</a:t>
            </a:r>
          </a:p>
        </p:txBody>
      </p:sp>
      <p:sp>
        <p:nvSpPr>
          <p:cNvPr id="5" name="Textfeld 4"/>
          <p:cNvSpPr txBox="1"/>
          <p:nvPr/>
        </p:nvSpPr>
        <p:spPr>
          <a:xfrm rot="16200000">
            <a:off x="10035385" y="4525948"/>
            <a:ext cx="3943900" cy="369332"/>
          </a:xfrm>
          <a:prstGeom prst="rect">
            <a:avLst/>
          </a:prstGeom>
          <a:noFill/>
        </p:spPr>
        <p:txBody>
          <a:bodyPr wrap="none" rtlCol="0">
            <a:spAutoFit/>
          </a:bodyPr>
          <a:lstStyle/>
          <a:p>
            <a:r>
              <a:rPr lang="de-DE" dirty="0" err="1" smtClean="0"/>
              <a:t>Source:Status</a:t>
            </a:r>
            <a:r>
              <a:rPr lang="de-DE" dirty="0" smtClean="0"/>
              <a:t> Report 2015,  A. Simmons</a:t>
            </a:r>
            <a:endParaRPr lang="de-DE" dirty="0"/>
          </a:p>
        </p:txBody>
      </p:sp>
      <p:sp>
        <p:nvSpPr>
          <p:cNvPr id="6" name="Content Placeholder 2"/>
          <p:cNvSpPr txBox="1">
            <a:spLocks/>
          </p:cNvSpPr>
          <p:nvPr/>
        </p:nvSpPr>
        <p:spPr bwMode="auto">
          <a:xfrm>
            <a:off x="846666" y="219508"/>
            <a:ext cx="3522134" cy="117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lnSpc>
                <a:spcPts val="3000"/>
              </a:lnSpc>
              <a:spcBef>
                <a:spcPct val="0"/>
              </a:spcBef>
              <a:spcAft>
                <a:spcPts val="1000"/>
              </a:spcAft>
              <a:buChar char="•"/>
              <a:defRPr sz="2400" b="1">
                <a:solidFill>
                  <a:schemeClr val="tx1"/>
                </a:solidFill>
                <a:latin typeface="Arial" pitchFamily="34" charset="0"/>
                <a:ea typeface="MS PGothic" pitchFamily="34" charset="-128"/>
              </a:defRPr>
            </a:lvl1pPr>
            <a:lvl2pPr marL="742950" indent="-285750" defTabSz="762000">
              <a:lnSpc>
                <a:spcPts val="3000"/>
              </a:lnSpc>
              <a:spcBef>
                <a:spcPct val="0"/>
              </a:spcBef>
              <a:spcAft>
                <a:spcPts val="1000"/>
              </a:spcAft>
              <a:buFont typeface="Arial Unicode MS" pitchFamily="34" charset="-128"/>
              <a:buChar char="‑"/>
              <a:defRPr sz="2200">
                <a:solidFill>
                  <a:schemeClr val="tx1"/>
                </a:solidFill>
                <a:latin typeface="Arial" pitchFamily="34" charset="0"/>
                <a:ea typeface="MS PGothic" pitchFamily="34" charset="-128"/>
              </a:defRPr>
            </a:lvl2pPr>
            <a:lvl3pPr marL="1143000" indent="-228600" defTabSz="762000">
              <a:lnSpc>
                <a:spcPts val="2600"/>
              </a:lnSpc>
              <a:spcBef>
                <a:spcPct val="0"/>
              </a:spcBef>
              <a:spcAft>
                <a:spcPts val="800"/>
              </a:spcAft>
              <a:buFont typeface="Arial" pitchFamily="34" charset="0"/>
              <a:buChar char="-"/>
              <a:defRPr sz="2200">
                <a:solidFill>
                  <a:schemeClr val="tx1"/>
                </a:solidFill>
                <a:latin typeface="Arial" pitchFamily="34" charset="0"/>
                <a:ea typeface="MS PGothic" pitchFamily="34" charset="-128"/>
              </a:defRPr>
            </a:lvl3pPr>
            <a:lvl4pPr marL="1600200" indent="-228600" defTabSz="762000">
              <a:lnSpc>
                <a:spcPts val="2600"/>
              </a:lnSpc>
              <a:spcBef>
                <a:spcPct val="0"/>
              </a:spcBef>
              <a:spcAft>
                <a:spcPts val="800"/>
              </a:spcAft>
              <a:buFont typeface="Arial" pitchFamily="34" charset="0"/>
              <a:buChar char="-"/>
              <a:defRPr sz="2200" b="1">
                <a:solidFill>
                  <a:schemeClr val="tx1"/>
                </a:solidFill>
                <a:latin typeface="Arial" pitchFamily="34" charset="0"/>
                <a:ea typeface="MS PGothic" pitchFamily="34" charset="-128"/>
              </a:defRPr>
            </a:lvl4pPr>
            <a:lvl5pPr marL="2057400" indent="-228600" defTabSz="762000">
              <a:lnSpc>
                <a:spcPts val="2600"/>
              </a:lnSpc>
              <a:spcBef>
                <a:spcPct val="0"/>
              </a:spcBef>
              <a:spcAft>
                <a:spcPts val="800"/>
              </a:spcAft>
              <a:buFont typeface="Arial" pitchFamily="34" charset="0"/>
              <a:buChar char="-"/>
              <a:defRPr sz="2200" b="1">
                <a:solidFill>
                  <a:schemeClr val="tx1"/>
                </a:solidFill>
                <a:latin typeface="Arial" pitchFamily="34" charset="0"/>
                <a:ea typeface="MS PGothic" pitchFamily="34" charset="-128"/>
              </a:defRPr>
            </a:lvl5pPr>
            <a:lvl6pPr marL="25146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eaLnBrk="0" fontAlgn="base" hangingPunct="0">
              <a:lnSpc>
                <a:spcPct val="100000"/>
              </a:lnSpc>
              <a:buClr>
                <a:srgbClr val="000000"/>
              </a:buClr>
              <a:buFontTx/>
              <a:buNone/>
            </a:pPr>
            <a:r>
              <a:rPr lang="en-US" altLang="en-US" sz="4000" dirty="0" smtClean="0">
                <a:solidFill>
                  <a:schemeClr val="bg1"/>
                </a:solidFill>
                <a:latin typeface="Calibri" pitchFamily="34" charset="0"/>
              </a:rPr>
              <a:t>Status Report, 2015</a:t>
            </a:r>
          </a:p>
        </p:txBody>
      </p:sp>
    </p:spTree>
    <p:extLst>
      <p:ext uri="{BB962C8B-B14F-4D97-AF65-F5344CB8AC3E}">
        <p14:creationId xmlns:p14="http://schemas.microsoft.com/office/powerpoint/2010/main" val="78046242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bwMode="auto">
          <a:xfrm>
            <a:off x="0" y="0"/>
            <a:ext cx="12192000" cy="6858000"/>
          </a:xfrm>
          <a:prstGeom prst="rect">
            <a:avLst/>
          </a:prstGeom>
          <a:gradFill flip="none" rotWithShape="1">
            <a:gsLst>
              <a:gs pos="83000">
                <a:srgbClr val="FFFFFF"/>
              </a:gs>
              <a:gs pos="40000">
                <a:srgbClr val="0A8F9D"/>
              </a:gs>
              <a:gs pos="0">
                <a:srgbClr val="0A8F9D"/>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smtClean="0">
              <a:solidFill>
                <a:srgbClr val="FFFFFF"/>
              </a:solidFill>
              <a:latin typeface="Arial Bold" pitchFamily="1" charset="0"/>
              <a:sym typeface="Arial Bold" pitchFamily="1" charset="0"/>
            </a:endParaRPr>
          </a:p>
        </p:txBody>
      </p:sp>
      <p:sp>
        <p:nvSpPr>
          <p:cNvPr id="16" name="Rectangle 15"/>
          <p:cNvSpPr/>
          <p:nvPr/>
        </p:nvSpPr>
        <p:spPr>
          <a:xfrm>
            <a:off x="4368327" y="82999"/>
            <a:ext cx="7793999" cy="2123658"/>
          </a:xfrm>
          <a:prstGeom prst="rect">
            <a:avLst/>
          </a:prstGeom>
        </p:spPr>
        <p:txBody>
          <a:bodyPr wrap="square">
            <a:spAutoFit/>
          </a:bodyPr>
          <a:lstStyle/>
          <a:p>
            <a:pPr algn="r">
              <a:spcAft>
                <a:spcPct val="0"/>
              </a:spcAft>
            </a:pPr>
            <a:r>
              <a:rPr lang="en-US" altLang="en-US" sz="6600" dirty="0" smtClean="0">
                <a:solidFill>
                  <a:prstClr val="white"/>
                </a:solidFill>
              </a:rPr>
              <a:t>TOPC has to watch over 19/54 ECVs </a:t>
            </a:r>
            <a:endParaRPr lang="en-US" altLang="en-US" sz="6600" dirty="0">
              <a:solidFill>
                <a:prstClr val="white"/>
              </a:solidFill>
            </a:endParaRPr>
          </a:p>
        </p:txBody>
      </p:sp>
      <p:pic>
        <p:nvPicPr>
          <p:cNvPr id="1066" name="Picture 42" descr="M:\Documents\ECV_icons_png\albe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954" y="1711117"/>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M:\Documents\ECV_icons_png\anthropogenic-ghg-flux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262" y="3794656"/>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M:\Documents\ECV_icons_png\anthropogenic-water-u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7279" y="2057570"/>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M:\Documents\ECV_icons_png\evaporation-la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8613" y="3429000"/>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M:\Documents\ECV_icons_png\fapa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1933" y="3320939"/>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M:\Documents\ECV_icons_png\fir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961" y="2447925"/>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M:\Documents\ECV_icons_png\glacie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9333" y="2692192"/>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M:\Documents\ECV_icons_png\groundwate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9888" y="1832506"/>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M:\Documents\ECV_icons_png\ice-shelf.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9934" y="4302014"/>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M:\Documents\ECV_icons_png\land-cov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1833" y="1466850"/>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M:\Documents\ECV_icons_png\land-temp.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2467" y="2879586"/>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M:\Documents\ECV_icons_png\leaf-area-index.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199" y="4383097"/>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M:\Documents\ECV_icons_png\river-discharg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388" y="4775731"/>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M:\Documents\ECV_icons_png\snow.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04733" y="851431"/>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M:\Documents\ECV_icons_png\soil-carbo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0898" y="-129644"/>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M:\Documents\ECV_icons_png\soil-moistur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67388" y="5111443"/>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M:\Documents\ECV_icons_png\above-ground-biomass.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59288" y="43521"/>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62670" y="5294411"/>
            <a:ext cx="1773530" cy="1695674"/>
          </a:xfrm>
          <a:prstGeom prst="rect">
            <a:avLst/>
          </a:prstGeom>
        </p:spPr>
      </p:pic>
      <p:pic>
        <p:nvPicPr>
          <p:cNvPr id="1103" name="Picture 79" descr="M:\Documents\ECV_icons_png\lakes.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53932" y="3673267"/>
            <a:ext cx="1905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103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1868" y="0"/>
            <a:ext cx="11540132" cy="1473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51868" y="371099"/>
            <a:ext cx="4475392" cy="646331"/>
          </a:xfrm>
          <a:prstGeom prst="rect">
            <a:avLst/>
          </a:prstGeom>
          <a:noFill/>
        </p:spPr>
        <p:txBody>
          <a:bodyPr wrap="none" rtlCol="0">
            <a:spAutoFit/>
          </a:bodyPr>
          <a:lstStyle/>
          <a:p>
            <a:r>
              <a:rPr lang="fr-CH" sz="3600" b="1" dirty="0" smtClean="0">
                <a:solidFill>
                  <a:schemeClr val="bg1"/>
                </a:solidFill>
              </a:rPr>
              <a:t> HYDROLOGICAL  ECVS</a:t>
            </a:r>
            <a:endParaRPr lang="en-GB" sz="3600" b="1" dirty="0">
              <a:solidFill>
                <a:schemeClr val="bg1"/>
              </a:solidFill>
            </a:endParaRPr>
          </a:p>
        </p:txBody>
      </p:sp>
      <p:pic>
        <p:nvPicPr>
          <p:cNvPr id="3" name="Picture 70" descr="M:\Documents\ECV_icons_png\river-disch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00" y="1553572"/>
            <a:ext cx="1905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2800" y="3252695"/>
            <a:ext cx="4387355" cy="646331"/>
          </a:xfrm>
          <a:prstGeom prst="rect">
            <a:avLst/>
          </a:prstGeom>
          <a:noFill/>
        </p:spPr>
        <p:txBody>
          <a:bodyPr wrap="square" rtlCol="0">
            <a:spAutoFit/>
          </a:bodyPr>
          <a:lstStyle/>
          <a:p>
            <a:r>
              <a:rPr lang="en-US" sz="3600" b="1" dirty="0" smtClean="0">
                <a:solidFill>
                  <a:srgbClr val="273374"/>
                </a:solidFill>
              </a:rPr>
              <a:t>RIVER DISCHARGE</a:t>
            </a:r>
            <a:endParaRPr lang="en-GB" sz="8000" b="1" dirty="0">
              <a:solidFill>
                <a:srgbClr val="273374"/>
              </a:solidFill>
            </a:endParaRPr>
          </a:p>
        </p:txBody>
      </p:sp>
      <p:pic>
        <p:nvPicPr>
          <p:cNvPr id="6" name="Picture 52" descr="M:\Documents\ECV_icons_png\groundwa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434" y="1553572"/>
            <a:ext cx="1905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75927" y="3252695"/>
            <a:ext cx="3292014" cy="646331"/>
          </a:xfrm>
          <a:prstGeom prst="rect">
            <a:avLst/>
          </a:prstGeom>
          <a:noFill/>
        </p:spPr>
        <p:txBody>
          <a:bodyPr wrap="square" rtlCol="0">
            <a:spAutoFit/>
          </a:bodyPr>
          <a:lstStyle/>
          <a:p>
            <a:r>
              <a:rPr lang="en-US" sz="3600" b="1" dirty="0" smtClean="0">
                <a:solidFill>
                  <a:srgbClr val="273374"/>
                </a:solidFill>
              </a:rPr>
              <a:t>GROUNDWATER</a:t>
            </a:r>
            <a:endParaRPr lang="en-GB" sz="8000" b="1" dirty="0">
              <a:solidFill>
                <a:srgbClr val="273374"/>
              </a:solidFill>
            </a:endParaRPr>
          </a:p>
        </p:txBody>
      </p:sp>
      <p:pic>
        <p:nvPicPr>
          <p:cNvPr id="3074" name="Picture 2" descr="M:\Documents\ECV_icons_png\lak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2834" y="1481854"/>
            <a:ext cx="1905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318327" y="3192556"/>
            <a:ext cx="1514014" cy="646331"/>
          </a:xfrm>
          <a:prstGeom prst="rect">
            <a:avLst/>
          </a:prstGeom>
          <a:noFill/>
        </p:spPr>
        <p:txBody>
          <a:bodyPr wrap="square" rtlCol="0">
            <a:spAutoFit/>
          </a:bodyPr>
          <a:lstStyle/>
          <a:p>
            <a:r>
              <a:rPr lang="fr-CH" sz="3600" b="1" dirty="0" smtClean="0">
                <a:solidFill>
                  <a:srgbClr val="273374"/>
                </a:solidFill>
              </a:rPr>
              <a:t>LAKES</a:t>
            </a:r>
            <a:endParaRPr lang="en-GB" sz="3600" b="1" dirty="0">
              <a:solidFill>
                <a:srgbClr val="273374"/>
              </a:solidFill>
            </a:endParaRPr>
          </a:p>
        </p:txBody>
      </p:sp>
      <p:pic>
        <p:nvPicPr>
          <p:cNvPr id="10" name="Picture 77" descr="M:\Documents\ECV_icons_png\soil-mois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1275" y="3949643"/>
            <a:ext cx="1905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181214" y="5758309"/>
            <a:ext cx="3292014" cy="646331"/>
          </a:xfrm>
          <a:prstGeom prst="rect">
            <a:avLst/>
          </a:prstGeom>
          <a:noFill/>
        </p:spPr>
        <p:txBody>
          <a:bodyPr wrap="square" rtlCol="0">
            <a:spAutoFit/>
          </a:bodyPr>
          <a:lstStyle/>
          <a:p>
            <a:r>
              <a:rPr lang="en-US" sz="3600" b="1" dirty="0" smtClean="0">
                <a:solidFill>
                  <a:srgbClr val="273374"/>
                </a:solidFill>
              </a:rPr>
              <a:t>SOIL MOISTURE</a:t>
            </a:r>
            <a:endParaRPr lang="en-GB" sz="8000" b="1" dirty="0">
              <a:solidFill>
                <a:srgbClr val="273374"/>
              </a:solidFill>
            </a:endParaRPr>
          </a:p>
        </p:txBody>
      </p:sp>
      <p:sp>
        <p:nvSpPr>
          <p:cNvPr id="12" name="TextBox 11"/>
          <p:cNvSpPr txBox="1"/>
          <p:nvPr/>
        </p:nvSpPr>
        <p:spPr>
          <a:xfrm>
            <a:off x="6882439" y="5481309"/>
            <a:ext cx="3292014" cy="1200329"/>
          </a:xfrm>
          <a:prstGeom prst="rect">
            <a:avLst/>
          </a:prstGeom>
          <a:noFill/>
        </p:spPr>
        <p:txBody>
          <a:bodyPr wrap="square" rtlCol="0">
            <a:spAutoFit/>
          </a:bodyPr>
          <a:lstStyle/>
          <a:p>
            <a:pPr algn="ctr"/>
            <a:r>
              <a:rPr lang="en-US" sz="3600" b="1" dirty="0" smtClean="0">
                <a:solidFill>
                  <a:srgbClr val="273374"/>
                </a:solidFill>
              </a:rPr>
              <a:t>EVAPORATION FROM LAND</a:t>
            </a:r>
            <a:endParaRPr lang="en-GB" sz="8000" b="1" dirty="0">
              <a:solidFill>
                <a:srgbClr val="273374"/>
              </a:solidFill>
            </a:endParaRPr>
          </a:p>
        </p:txBody>
      </p:sp>
      <p:pic>
        <p:nvPicPr>
          <p:cNvPr id="13" name="Picture 47" descr="M:\Documents\ECV_icons_png\evaporation-la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5946" y="3796159"/>
            <a:ext cx="1905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30766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1868" y="0"/>
            <a:ext cx="11540132" cy="1473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51868" y="371099"/>
            <a:ext cx="3835281" cy="646331"/>
          </a:xfrm>
          <a:prstGeom prst="rect">
            <a:avLst/>
          </a:prstGeom>
          <a:noFill/>
        </p:spPr>
        <p:txBody>
          <a:bodyPr wrap="none" rtlCol="0">
            <a:spAutoFit/>
          </a:bodyPr>
          <a:lstStyle/>
          <a:p>
            <a:r>
              <a:rPr lang="fr-CH" sz="3600" b="1" dirty="0" smtClean="0">
                <a:solidFill>
                  <a:schemeClr val="bg1"/>
                </a:solidFill>
              </a:rPr>
              <a:t>CRYOSPHERE  ECVS</a:t>
            </a:r>
            <a:endParaRPr lang="en-GB" sz="3600" b="1" dirty="0">
              <a:solidFill>
                <a:schemeClr val="bg1"/>
              </a:solidFill>
            </a:endParaRPr>
          </a:p>
        </p:txBody>
      </p:sp>
      <p:sp>
        <p:nvSpPr>
          <p:cNvPr id="4" name="TextBox 3"/>
          <p:cNvSpPr txBox="1"/>
          <p:nvPr/>
        </p:nvSpPr>
        <p:spPr>
          <a:xfrm>
            <a:off x="1998151" y="3252691"/>
            <a:ext cx="1716341" cy="646331"/>
          </a:xfrm>
          <a:prstGeom prst="rect">
            <a:avLst/>
          </a:prstGeom>
          <a:noFill/>
        </p:spPr>
        <p:txBody>
          <a:bodyPr wrap="square" rtlCol="0">
            <a:spAutoFit/>
          </a:bodyPr>
          <a:lstStyle/>
          <a:p>
            <a:r>
              <a:rPr lang="en-US" sz="3600" b="1" dirty="0" smtClean="0">
                <a:solidFill>
                  <a:schemeClr val="bg1">
                    <a:lumMod val="50000"/>
                  </a:schemeClr>
                </a:solidFill>
              </a:rPr>
              <a:t>SNOW</a:t>
            </a:r>
            <a:endParaRPr lang="en-GB" sz="8000" b="1" dirty="0">
              <a:solidFill>
                <a:schemeClr val="bg1">
                  <a:lumMod val="50000"/>
                </a:schemeClr>
              </a:solidFill>
            </a:endParaRPr>
          </a:p>
        </p:txBody>
      </p:sp>
      <p:sp>
        <p:nvSpPr>
          <p:cNvPr id="7" name="TextBox 6"/>
          <p:cNvSpPr txBox="1"/>
          <p:nvPr/>
        </p:nvSpPr>
        <p:spPr>
          <a:xfrm>
            <a:off x="5520728" y="3252692"/>
            <a:ext cx="2117511" cy="646331"/>
          </a:xfrm>
          <a:prstGeom prst="rect">
            <a:avLst/>
          </a:prstGeom>
          <a:noFill/>
        </p:spPr>
        <p:txBody>
          <a:bodyPr wrap="square" rtlCol="0">
            <a:spAutoFit/>
          </a:bodyPr>
          <a:lstStyle/>
          <a:p>
            <a:r>
              <a:rPr lang="en-US" sz="3600" b="1" dirty="0" smtClean="0">
                <a:solidFill>
                  <a:schemeClr val="bg1">
                    <a:lumMod val="50000"/>
                  </a:schemeClr>
                </a:solidFill>
              </a:rPr>
              <a:t>GLACIERS</a:t>
            </a:r>
            <a:endParaRPr lang="en-GB" sz="8000" b="1" dirty="0">
              <a:solidFill>
                <a:schemeClr val="bg1">
                  <a:lumMod val="50000"/>
                </a:schemeClr>
              </a:solidFill>
            </a:endParaRPr>
          </a:p>
        </p:txBody>
      </p:sp>
      <p:sp>
        <p:nvSpPr>
          <p:cNvPr id="9" name="TextBox 8"/>
          <p:cNvSpPr txBox="1"/>
          <p:nvPr/>
        </p:nvSpPr>
        <p:spPr>
          <a:xfrm>
            <a:off x="9513819" y="3252693"/>
            <a:ext cx="2305647" cy="646331"/>
          </a:xfrm>
          <a:prstGeom prst="rect">
            <a:avLst/>
          </a:prstGeom>
          <a:noFill/>
        </p:spPr>
        <p:txBody>
          <a:bodyPr wrap="square" rtlCol="0">
            <a:spAutoFit/>
          </a:bodyPr>
          <a:lstStyle/>
          <a:p>
            <a:r>
              <a:rPr lang="fr-CH" sz="3600" b="1" dirty="0" smtClean="0">
                <a:solidFill>
                  <a:schemeClr val="bg1">
                    <a:lumMod val="50000"/>
                  </a:schemeClr>
                </a:solidFill>
              </a:rPr>
              <a:t>ICE SHEETS</a:t>
            </a:r>
            <a:endParaRPr lang="en-GB" sz="3600" b="1" dirty="0">
              <a:solidFill>
                <a:schemeClr val="bg1">
                  <a:lumMod val="50000"/>
                </a:schemeClr>
              </a:solidFill>
            </a:endParaRPr>
          </a:p>
        </p:txBody>
      </p:sp>
      <p:sp>
        <p:nvSpPr>
          <p:cNvPr id="11" name="TextBox 10"/>
          <p:cNvSpPr txBox="1"/>
          <p:nvPr/>
        </p:nvSpPr>
        <p:spPr>
          <a:xfrm>
            <a:off x="3181213" y="5677460"/>
            <a:ext cx="2931719" cy="646331"/>
          </a:xfrm>
          <a:prstGeom prst="rect">
            <a:avLst/>
          </a:prstGeom>
          <a:noFill/>
        </p:spPr>
        <p:txBody>
          <a:bodyPr wrap="square" rtlCol="0">
            <a:spAutoFit/>
          </a:bodyPr>
          <a:lstStyle/>
          <a:p>
            <a:r>
              <a:rPr lang="en-US" sz="3600" b="1" dirty="0" smtClean="0">
                <a:solidFill>
                  <a:schemeClr val="bg1">
                    <a:lumMod val="50000"/>
                  </a:schemeClr>
                </a:solidFill>
              </a:rPr>
              <a:t>PERMAFROST</a:t>
            </a:r>
            <a:endParaRPr lang="en-GB" sz="8000" b="1" dirty="0">
              <a:solidFill>
                <a:schemeClr val="bg1">
                  <a:lumMod val="50000"/>
                </a:schemeClr>
              </a:solidFill>
            </a:endParaRPr>
          </a:p>
        </p:txBody>
      </p:sp>
      <p:pic>
        <p:nvPicPr>
          <p:cNvPr id="12" name="Picture 75" descr="M:\Documents\ECV_icons_png\sn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492" y="1613706"/>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0" descr="M:\Documents\ECV_icons_png\glaci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728" y="1613706"/>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3" descr="M:\Documents\ECV_icons_png\ice-shel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3819" y="1613708"/>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0384" y="3965219"/>
            <a:ext cx="1773530" cy="1695674"/>
          </a:xfrm>
          <a:prstGeom prst="rect">
            <a:avLst/>
          </a:prstGeom>
        </p:spPr>
      </p:pic>
    </p:spTree>
    <p:extLst>
      <p:ext uri="{BB962C8B-B14F-4D97-AF65-F5344CB8AC3E}">
        <p14:creationId xmlns:p14="http://schemas.microsoft.com/office/powerpoint/2010/main" val="67495788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1868" y="0"/>
            <a:ext cx="11540132" cy="1473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51868" y="371099"/>
            <a:ext cx="3498971" cy="646331"/>
          </a:xfrm>
          <a:prstGeom prst="rect">
            <a:avLst/>
          </a:prstGeom>
          <a:noFill/>
        </p:spPr>
        <p:txBody>
          <a:bodyPr wrap="none" rtlCol="0">
            <a:spAutoFit/>
          </a:bodyPr>
          <a:lstStyle/>
          <a:p>
            <a:r>
              <a:rPr lang="fr-CH" sz="3600" b="1" dirty="0" smtClean="0">
                <a:solidFill>
                  <a:schemeClr val="bg1"/>
                </a:solidFill>
              </a:rPr>
              <a:t>BIOSPHERE  ECVS</a:t>
            </a:r>
            <a:endParaRPr lang="en-GB" sz="3600" b="1" dirty="0">
              <a:solidFill>
                <a:schemeClr val="bg1"/>
              </a:solidFill>
            </a:endParaRPr>
          </a:p>
        </p:txBody>
      </p:sp>
      <p:sp>
        <p:nvSpPr>
          <p:cNvPr id="4" name="TextBox 3"/>
          <p:cNvSpPr txBox="1"/>
          <p:nvPr/>
        </p:nvSpPr>
        <p:spPr>
          <a:xfrm>
            <a:off x="1998151" y="3252691"/>
            <a:ext cx="1964249" cy="646331"/>
          </a:xfrm>
          <a:prstGeom prst="rect">
            <a:avLst/>
          </a:prstGeom>
          <a:noFill/>
        </p:spPr>
        <p:txBody>
          <a:bodyPr wrap="square" rtlCol="0">
            <a:spAutoFit/>
          </a:bodyPr>
          <a:lstStyle/>
          <a:p>
            <a:r>
              <a:rPr lang="en-US" sz="3600" b="1" dirty="0" smtClean="0">
                <a:solidFill>
                  <a:schemeClr val="accent6">
                    <a:lumMod val="75000"/>
                  </a:schemeClr>
                </a:solidFill>
              </a:rPr>
              <a:t>ALBEDO</a:t>
            </a:r>
            <a:endParaRPr lang="en-GB" sz="8000" b="1" dirty="0">
              <a:solidFill>
                <a:schemeClr val="accent6">
                  <a:lumMod val="75000"/>
                </a:schemeClr>
              </a:solidFill>
            </a:endParaRPr>
          </a:p>
        </p:txBody>
      </p:sp>
      <p:sp>
        <p:nvSpPr>
          <p:cNvPr id="7" name="TextBox 6"/>
          <p:cNvSpPr txBox="1"/>
          <p:nvPr/>
        </p:nvSpPr>
        <p:spPr>
          <a:xfrm>
            <a:off x="5844239" y="3252692"/>
            <a:ext cx="1420161" cy="646331"/>
          </a:xfrm>
          <a:prstGeom prst="rect">
            <a:avLst/>
          </a:prstGeom>
          <a:noFill/>
        </p:spPr>
        <p:txBody>
          <a:bodyPr wrap="square" rtlCol="0">
            <a:spAutoFit/>
          </a:bodyPr>
          <a:lstStyle/>
          <a:p>
            <a:r>
              <a:rPr lang="en-US" sz="3600" b="1" dirty="0" smtClean="0">
                <a:solidFill>
                  <a:schemeClr val="accent6">
                    <a:lumMod val="75000"/>
                  </a:schemeClr>
                </a:solidFill>
              </a:rPr>
              <a:t>FAPAR</a:t>
            </a:r>
            <a:endParaRPr lang="en-GB" sz="8000" b="1" dirty="0">
              <a:solidFill>
                <a:schemeClr val="accent6">
                  <a:lumMod val="75000"/>
                </a:schemeClr>
              </a:solidFill>
            </a:endParaRPr>
          </a:p>
        </p:txBody>
      </p:sp>
      <p:sp>
        <p:nvSpPr>
          <p:cNvPr id="9" name="TextBox 8"/>
          <p:cNvSpPr txBox="1"/>
          <p:nvPr/>
        </p:nvSpPr>
        <p:spPr>
          <a:xfrm>
            <a:off x="9457319" y="3112184"/>
            <a:ext cx="818862" cy="646331"/>
          </a:xfrm>
          <a:prstGeom prst="rect">
            <a:avLst/>
          </a:prstGeom>
          <a:noFill/>
        </p:spPr>
        <p:txBody>
          <a:bodyPr wrap="square" rtlCol="0">
            <a:spAutoFit/>
          </a:bodyPr>
          <a:lstStyle/>
          <a:p>
            <a:r>
              <a:rPr lang="fr-CH" sz="3600" b="1" dirty="0" smtClean="0">
                <a:solidFill>
                  <a:schemeClr val="accent6">
                    <a:lumMod val="75000"/>
                  </a:schemeClr>
                </a:solidFill>
              </a:rPr>
              <a:t>LAI</a:t>
            </a:r>
            <a:endParaRPr lang="en-GB" sz="3600" b="1" dirty="0">
              <a:solidFill>
                <a:schemeClr val="accent6">
                  <a:lumMod val="75000"/>
                </a:schemeClr>
              </a:solidFill>
            </a:endParaRPr>
          </a:p>
        </p:txBody>
      </p:sp>
      <p:sp>
        <p:nvSpPr>
          <p:cNvPr id="11" name="TextBox 10"/>
          <p:cNvSpPr txBox="1"/>
          <p:nvPr/>
        </p:nvSpPr>
        <p:spPr>
          <a:xfrm>
            <a:off x="2611846" y="5378953"/>
            <a:ext cx="3614558" cy="1200329"/>
          </a:xfrm>
          <a:prstGeom prst="rect">
            <a:avLst/>
          </a:prstGeom>
          <a:noFill/>
        </p:spPr>
        <p:txBody>
          <a:bodyPr wrap="square" rtlCol="0">
            <a:spAutoFit/>
          </a:bodyPr>
          <a:lstStyle/>
          <a:p>
            <a:r>
              <a:rPr lang="en-US" sz="3600" b="1" dirty="0" smtClean="0">
                <a:solidFill>
                  <a:schemeClr val="accent6">
                    <a:lumMod val="75000"/>
                  </a:schemeClr>
                </a:solidFill>
              </a:rPr>
              <a:t>LAND-SURFACE TEMPERATURE</a:t>
            </a:r>
            <a:endParaRPr lang="en-GB" sz="8000" b="1" dirty="0">
              <a:solidFill>
                <a:schemeClr val="accent6">
                  <a:lumMod val="75000"/>
                </a:schemeClr>
              </a:solidFill>
            </a:endParaRPr>
          </a:p>
        </p:txBody>
      </p:sp>
      <p:sp>
        <p:nvSpPr>
          <p:cNvPr id="16" name="TextBox 15"/>
          <p:cNvSpPr txBox="1"/>
          <p:nvPr/>
        </p:nvSpPr>
        <p:spPr>
          <a:xfrm>
            <a:off x="7742028" y="5655951"/>
            <a:ext cx="2898950" cy="646331"/>
          </a:xfrm>
          <a:prstGeom prst="rect">
            <a:avLst/>
          </a:prstGeom>
          <a:noFill/>
        </p:spPr>
        <p:txBody>
          <a:bodyPr wrap="square" rtlCol="0">
            <a:spAutoFit/>
          </a:bodyPr>
          <a:lstStyle/>
          <a:p>
            <a:r>
              <a:rPr lang="en-US" sz="3600" b="1" dirty="0" smtClean="0">
                <a:solidFill>
                  <a:schemeClr val="accent6">
                    <a:lumMod val="75000"/>
                  </a:schemeClr>
                </a:solidFill>
              </a:rPr>
              <a:t>LAND COVER</a:t>
            </a:r>
            <a:endParaRPr lang="en-GB" sz="8000" b="1" dirty="0">
              <a:solidFill>
                <a:schemeClr val="accent6">
                  <a:lumMod val="75000"/>
                </a:schemeClr>
              </a:solidFill>
            </a:endParaRPr>
          </a:p>
        </p:txBody>
      </p:sp>
      <p:pic>
        <p:nvPicPr>
          <p:cNvPr id="17" name="Picture 42" descr="M:\Documents\ECV_icons_png\albe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151" y="1473200"/>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8" descr="M:\Documents\ECV_icons_png\fap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983" y="1358789"/>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8" descr="M:\Documents\ECV_icons_png\leaf-area-inde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4250" y="1354580"/>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7" descr="M:\Documents\ECV_icons_png\land-tem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6625" y="3681146"/>
            <a:ext cx="1905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6" descr="M:\Documents\ECV_icons_png\land-cov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1750" y="3899022"/>
            <a:ext cx="1905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51146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CADE9"/>
      </a:accent1>
      <a:accent2>
        <a:srgbClr val="F49133"/>
      </a:accent2>
      <a:accent3>
        <a:srgbClr val="098F9C"/>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678</Words>
  <Application>Microsoft Office PowerPoint</Application>
  <PresentationFormat>Custom</PresentationFormat>
  <Paragraphs>121</Paragraphs>
  <Slides>17</Slides>
  <Notes>11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4_Office Theme</vt:lpstr>
      <vt:lpstr>PowerPoint Presentation</vt:lpstr>
      <vt:lpstr>IPCC First Assessment Report 1990</vt:lpstr>
      <vt:lpstr>PowerPoint Presentation</vt:lpstr>
      <vt:lpstr>GCOS is concerned with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 of ECVs published– 2014 </vt:lpstr>
      <vt:lpstr>PowerPoint Presentation</vt:lpstr>
      <vt:lpstr>PowerPoint Presentation</vt:lpstr>
      <vt:lpstr>Adapting to a changing climate – what observations are needed ?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Claude Cardot</dc:creator>
  <cp:lastModifiedBy>Carolin Richter</cp:lastModifiedBy>
  <cp:revision>464</cp:revision>
  <cp:lastPrinted>2017-12-13T15:45:03Z</cp:lastPrinted>
  <dcterms:created xsi:type="dcterms:W3CDTF">2016-11-01T07:33:17Z</dcterms:created>
  <dcterms:modified xsi:type="dcterms:W3CDTF">2018-03-21T12:27:25Z</dcterms:modified>
</cp:coreProperties>
</file>