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327" r:id="rId3"/>
    <p:sldId id="295" r:id="rId4"/>
    <p:sldId id="332" r:id="rId5"/>
    <p:sldId id="311" r:id="rId6"/>
    <p:sldId id="313" r:id="rId7"/>
    <p:sldId id="300" r:id="rId8"/>
    <p:sldId id="299" r:id="rId9"/>
    <p:sldId id="347" r:id="rId10"/>
    <p:sldId id="348" r:id="rId11"/>
    <p:sldId id="334" r:id="rId12"/>
    <p:sldId id="25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94672" autoAdjust="0"/>
  </p:normalViewPr>
  <p:slideViewPr>
    <p:cSldViewPr snapToGrid="0" snapToObjects="1">
      <p:cViewPr>
        <p:scale>
          <a:sx n="105" d="100"/>
          <a:sy n="105" d="100"/>
        </p:scale>
        <p:origin x="-552" y="504"/>
      </p:cViewPr>
      <p:guideLst>
        <p:guide orient="horz" pos="2160"/>
        <p:guide pos="2880"/>
      </p:guideLst>
    </p:cSldViewPr>
  </p:slideViewPr>
  <p:outlineViewPr>
    <p:cViewPr>
      <p:scale>
        <a:sx n="33" d="100"/>
        <a:sy n="33" d="100"/>
      </p:scale>
      <p:origin x="0" y="-20496"/>
    </p:cViewPr>
  </p:outlineViewPr>
  <p:notesTextViewPr>
    <p:cViewPr>
      <p:scale>
        <a:sx n="100" d="100"/>
        <a:sy n="100" d="100"/>
      </p:scale>
      <p:origin x="0" y="0"/>
    </p:cViewPr>
  </p:notesTextViewPr>
  <p:sorterViewPr>
    <p:cViewPr>
      <p:scale>
        <a:sx n="110" d="100"/>
        <a:sy n="110" d="100"/>
      </p:scale>
      <p:origin x="0" y="0"/>
    </p:cViewPr>
  </p:sorterViewPr>
  <p:notesViewPr>
    <p:cSldViewPr snapToGrid="0" snapToObjects="1">
      <p:cViewPr varScale="1">
        <p:scale>
          <a:sx n="58" d="100"/>
          <a:sy n="58" d="100"/>
        </p:scale>
        <p:origin x="2477"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4E0B55-8DF4-443B-93F4-477E0D2E730A}" type="datetimeFigureOut">
              <a:rPr lang="en-US" smtClean="0"/>
              <a:t>20/03/2018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2C74B-AC7A-485F-83E3-E86DA9A91A99}" type="slidenum">
              <a:rPr lang="en-US" smtClean="0"/>
              <a:t>‹#›</a:t>
            </a:fld>
            <a:endParaRPr lang="en-US"/>
          </a:p>
        </p:txBody>
      </p:sp>
    </p:spTree>
    <p:extLst>
      <p:ext uri="{BB962C8B-B14F-4D97-AF65-F5344CB8AC3E}">
        <p14:creationId xmlns:p14="http://schemas.microsoft.com/office/powerpoint/2010/main" val="2395900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v-SE" dirty="0"/>
              <a:t>HMNDP established the</a:t>
            </a:r>
            <a:r>
              <a:rPr lang="sv-SE" baseline="0" dirty="0"/>
              <a:t> pillars of Integrated Drougth management:</a:t>
            </a:r>
          </a:p>
          <a:p>
            <a:pPr lvl="0"/>
            <a:r>
              <a:rPr lang="en-GB" sz="1200" kern="1200" dirty="0">
                <a:solidFill>
                  <a:schemeClr val="tx1"/>
                </a:solidFill>
                <a:effectLst/>
                <a:latin typeface="Times New Roman" panose="02020603050405020304" pitchFamily="18" charset="0"/>
                <a:ea typeface="+mn-ea"/>
                <a:cs typeface="+mn-cs"/>
              </a:rPr>
              <a:t>- Promoting standard approaches to vulnerability and impact assessment</a:t>
            </a:r>
          </a:p>
          <a:p>
            <a:pPr lvl="0"/>
            <a:r>
              <a:rPr lang="en-GB" sz="1200" kern="1200" dirty="0">
                <a:solidFill>
                  <a:schemeClr val="tx1"/>
                </a:solidFill>
                <a:effectLst/>
                <a:latin typeface="Times New Roman" panose="02020603050405020304" pitchFamily="18" charset="0"/>
                <a:ea typeface="+mn-ea"/>
                <a:cs typeface="+mn-cs"/>
              </a:rPr>
              <a:t>- Implementing effective drought monitoring, early warning and information systems</a:t>
            </a:r>
          </a:p>
          <a:p>
            <a:pPr lvl="0"/>
            <a:r>
              <a:rPr lang="en-GB" sz="1200" kern="1200" dirty="0">
                <a:solidFill>
                  <a:schemeClr val="tx1"/>
                </a:solidFill>
                <a:effectLst/>
                <a:latin typeface="Times New Roman" panose="02020603050405020304" pitchFamily="18" charset="0"/>
                <a:ea typeface="+mn-ea"/>
                <a:cs typeface="+mn-cs"/>
              </a:rPr>
              <a:t>- Enhancing preparedness and mitigation actions</a:t>
            </a:r>
          </a:p>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CF6D28C-8C64-4A2D-9818-694AAED1C04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9508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0275">
              <a:defRPr sz="2800">
                <a:solidFill>
                  <a:schemeClr val="tx1"/>
                </a:solidFill>
                <a:latin typeface="Times" charset="0"/>
              </a:defRPr>
            </a:lvl1pPr>
            <a:lvl2pPr marL="742950" indent="-285750" defTabSz="930275">
              <a:defRPr sz="2800">
                <a:solidFill>
                  <a:schemeClr val="tx1"/>
                </a:solidFill>
                <a:latin typeface="Times" charset="0"/>
              </a:defRPr>
            </a:lvl2pPr>
            <a:lvl3pPr marL="1143000" indent="-228600" defTabSz="930275">
              <a:defRPr sz="2800">
                <a:solidFill>
                  <a:schemeClr val="tx1"/>
                </a:solidFill>
                <a:latin typeface="Times" charset="0"/>
              </a:defRPr>
            </a:lvl3pPr>
            <a:lvl4pPr marL="1600200" indent="-228600" defTabSz="930275">
              <a:defRPr sz="2800">
                <a:solidFill>
                  <a:schemeClr val="tx1"/>
                </a:solidFill>
                <a:latin typeface="Times" charset="0"/>
              </a:defRPr>
            </a:lvl4pPr>
            <a:lvl5pPr marL="2057400" indent="-228600" defTabSz="930275">
              <a:defRPr sz="2800">
                <a:solidFill>
                  <a:schemeClr val="tx1"/>
                </a:solidFill>
                <a:latin typeface="Times" charset="0"/>
              </a:defRPr>
            </a:lvl5pPr>
            <a:lvl6pPr marL="2514600" indent="-228600" defTabSz="930275" eaLnBrk="0" fontAlgn="base" hangingPunct="0">
              <a:spcBef>
                <a:spcPct val="0"/>
              </a:spcBef>
              <a:spcAft>
                <a:spcPct val="0"/>
              </a:spcAft>
              <a:defRPr sz="2800">
                <a:solidFill>
                  <a:schemeClr val="tx1"/>
                </a:solidFill>
                <a:latin typeface="Times" charset="0"/>
              </a:defRPr>
            </a:lvl6pPr>
            <a:lvl7pPr marL="2971800" indent="-228600" defTabSz="930275" eaLnBrk="0" fontAlgn="base" hangingPunct="0">
              <a:spcBef>
                <a:spcPct val="0"/>
              </a:spcBef>
              <a:spcAft>
                <a:spcPct val="0"/>
              </a:spcAft>
              <a:defRPr sz="2800">
                <a:solidFill>
                  <a:schemeClr val="tx1"/>
                </a:solidFill>
                <a:latin typeface="Times" charset="0"/>
              </a:defRPr>
            </a:lvl7pPr>
            <a:lvl8pPr marL="3429000" indent="-228600" defTabSz="930275" eaLnBrk="0" fontAlgn="base" hangingPunct="0">
              <a:spcBef>
                <a:spcPct val="0"/>
              </a:spcBef>
              <a:spcAft>
                <a:spcPct val="0"/>
              </a:spcAft>
              <a:defRPr sz="2800">
                <a:solidFill>
                  <a:schemeClr val="tx1"/>
                </a:solidFill>
                <a:latin typeface="Times" charset="0"/>
              </a:defRPr>
            </a:lvl8pPr>
            <a:lvl9pPr marL="3886200" indent="-228600" defTabSz="930275" eaLnBrk="0" fontAlgn="base" hangingPunct="0">
              <a:spcBef>
                <a:spcPct val="0"/>
              </a:spcBef>
              <a:spcAft>
                <a:spcPct val="0"/>
              </a:spcAft>
              <a:defRPr sz="2800">
                <a:solidFill>
                  <a:schemeClr val="tx1"/>
                </a:solidFill>
                <a:latin typeface="Times" charset="0"/>
              </a:defRPr>
            </a:lvl9pPr>
          </a:lstStyle>
          <a:p>
            <a:fld id="{C0E3B7B7-7479-834D-996C-F18DC7D77F1F}" type="slidenum">
              <a:rPr lang="en-GB" altLang="en-US" sz="1200">
                <a:latin typeface="Times New Roman" charset="0"/>
              </a:rPr>
              <a:pPr/>
              <a:t>5</a:t>
            </a:fld>
            <a:endParaRPr lang="en-GB" altLang="en-US" sz="1200">
              <a:latin typeface="Times New Roman" charset="0"/>
            </a:endParaRPr>
          </a:p>
        </p:txBody>
      </p:sp>
      <p:sp>
        <p:nvSpPr>
          <p:cNvPr id="74755"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sz="2800">
                <a:solidFill>
                  <a:schemeClr val="tx1"/>
                </a:solidFill>
                <a:latin typeface="Times" charset="0"/>
              </a:defRPr>
            </a:lvl1pPr>
            <a:lvl2pPr marL="742950" indent="-285750">
              <a:defRPr sz="2800">
                <a:solidFill>
                  <a:schemeClr val="tx1"/>
                </a:solidFill>
                <a:latin typeface="Times" charset="0"/>
              </a:defRPr>
            </a:lvl2pPr>
            <a:lvl3pPr marL="1143000" indent="-228600">
              <a:defRPr sz="2800">
                <a:solidFill>
                  <a:schemeClr val="tx1"/>
                </a:solidFill>
                <a:latin typeface="Times" charset="0"/>
              </a:defRPr>
            </a:lvl3pPr>
            <a:lvl4pPr marL="1600200" indent="-230188">
              <a:defRPr sz="2800">
                <a:solidFill>
                  <a:schemeClr val="tx1"/>
                </a:solidFill>
                <a:latin typeface="Times" charset="0"/>
              </a:defRPr>
            </a:lvl4pPr>
            <a:lvl5pPr marL="2057400" indent="-228600">
              <a:defRPr sz="2800">
                <a:solidFill>
                  <a:schemeClr val="tx1"/>
                </a:solidFill>
                <a:latin typeface="Times" charset="0"/>
              </a:defRPr>
            </a:lvl5pPr>
            <a:lvl6pPr marL="2514600" indent="-228600" eaLnBrk="0" fontAlgn="base" hangingPunct="0">
              <a:spcBef>
                <a:spcPct val="0"/>
              </a:spcBef>
              <a:spcAft>
                <a:spcPct val="0"/>
              </a:spcAft>
              <a:defRPr sz="2800">
                <a:solidFill>
                  <a:schemeClr val="tx1"/>
                </a:solidFill>
                <a:latin typeface="Times" charset="0"/>
              </a:defRPr>
            </a:lvl6pPr>
            <a:lvl7pPr marL="2971800" indent="-228600" eaLnBrk="0" fontAlgn="base" hangingPunct="0">
              <a:spcBef>
                <a:spcPct val="0"/>
              </a:spcBef>
              <a:spcAft>
                <a:spcPct val="0"/>
              </a:spcAft>
              <a:defRPr sz="2800">
                <a:solidFill>
                  <a:schemeClr val="tx1"/>
                </a:solidFill>
                <a:latin typeface="Times" charset="0"/>
              </a:defRPr>
            </a:lvl7pPr>
            <a:lvl8pPr marL="3429000" indent="-228600" eaLnBrk="0" fontAlgn="base" hangingPunct="0">
              <a:spcBef>
                <a:spcPct val="0"/>
              </a:spcBef>
              <a:spcAft>
                <a:spcPct val="0"/>
              </a:spcAft>
              <a:defRPr sz="2800">
                <a:solidFill>
                  <a:schemeClr val="tx1"/>
                </a:solidFill>
                <a:latin typeface="Times" charset="0"/>
              </a:defRPr>
            </a:lvl8pPr>
            <a:lvl9pPr marL="3886200" indent="-228600" eaLnBrk="0" fontAlgn="base" hangingPunct="0">
              <a:spcBef>
                <a:spcPct val="0"/>
              </a:spcBef>
              <a:spcAft>
                <a:spcPct val="0"/>
              </a:spcAft>
              <a:defRPr sz="2800">
                <a:solidFill>
                  <a:schemeClr val="tx1"/>
                </a:solidFill>
                <a:latin typeface="Times" charset="0"/>
              </a:defRPr>
            </a:lvl9pPr>
          </a:lstStyle>
          <a:p>
            <a:pPr algn="r" eaLnBrk="1" hangingPunct="1"/>
            <a:fld id="{536565A7-52A0-2A4E-939C-01DAB6467653}" type="slidenum">
              <a:rPr lang="en-US" altLang="en-US" sz="1200">
                <a:solidFill>
                  <a:srgbClr val="000000"/>
                </a:solidFill>
                <a:latin typeface="Arial" charset="0"/>
                <a:ea typeface="Arial" charset="0"/>
                <a:cs typeface="Arial" charset="0"/>
              </a:rPr>
              <a:pPr algn="r" eaLnBrk="1" hangingPunct="1"/>
              <a:t>5</a:t>
            </a:fld>
            <a:endParaRPr lang="en-US" altLang="en-US" sz="120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3596170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0275">
              <a:defRPr sz="2800">
                <a:solidFill>
                  <a:schemeClr val="tx1"/>
                </a:solidFill>
                <a:latin typeface="Times" charset="0"/>
              </a:defRPr>
            </a:lvl1pPr>
            <a:lvl2pPr marL="742950" indent="-285750" defTabSz="930275">
              <a:defRPr sz="2800">
                <a:solidFill>
                  <a:schemeClr val="tx1"/>
                </a:solidFill>
                <a:latin typeface="Times" charset="0"/>
              </a:defRPr>
            </a:lvl2pPr>
            <a:lvl3pPr marL="1143000" indent="-228600" defTabSz="930275">
              <a:defRPr sz="2800">
                <a:solidFill>
                  <a:schemeClr val="tx1"/>
                </a:solidFill>
                <a:latin typeface="Times" charset="0"/>
              </a:defRPr>
            </a:lvl3pPr>
            <a:lvl4pPr marL="1600200" indent="-228600" defTabSz="930275">
              <a:defRPr sz="2800">
                <a:solidFill>
                  <a:schemeClr val="tx1"/>
                </a:solidFill>
                <a:latin typeface="Times" charset="0"/>
              </a:defRPr>
            </a:lvl4pPr>
            <a:lvl5pPr marL="2057400" indent="-228600" defTabSz="930275">
              <a:defRPr sz="2800">
                <a:solidFill>
                  <a:schemeClr val="tx1"/>
                </a:solidFill>
                <a:latin typeface="Times" charset="0"/>
              </a:defRPr>
            </a:lvl5pPr>
            <a:lvl6pPr marL="2514600" indent="-228600" defTabSz="930275" eaLnBrk="0" fontAlgn="base" hangingPunct="0">
              <a:spcBef>
                <a:spcPct val="0"/>
              </a:spcBef>
              <a:spcAft>
                <a:spcPct val="0"/>
              </a:spcAft>
              <a:defRPr sz="2800">
                <a:solidFill>
                  <a:schemeClr val="tx1"/>
                </a:solidFill>
                <a:latin typeface="Times" charset="0"/>
              </a:defRPr>
            </a:lvl6pPr>
            <a:lvl7pPr marL="2971800" indent="-228600" defTabSz="930275" eaLnBrk="0" fontAlgn="base" hangingPunct="0">
              <a:spcBef>
                <a:spcPct val="0"/>
              </a:spcBef>
              <a:spcAft>
                <a:spcPct val="0"/>
              </a:spcAft>
              <a:defRPr sz="2800">
                <a:solidFill>
                  <a:schemeClr val="tx1"/>
                </a:solidFill>
                <a:latin typeface="Times" charset="0"/>
              </a:defRPr>
            </a:lvl7pPr>
            <a:lvl8pPr marL="3429000" indent="-228600" defTabSz="930275" eaLnBrk="0" fontAlgn="base" hangingPunct="0">
              <a:spcBef>
                <a:spcPct val="0"/>
              </a:spcBef>
              <a:spcAft>
                <a:spcPct val="0"/>
              </a:spcAft>
              <a:defRPr sz="2800">
                <a:solidFill>
                  <a:schemeClr val="tx1"/>
                </a:solidFill>
                <a:latin typeface="Times" charset="0"/>
              </a:defRPr>
            </a:lvl8pPr>
            <a:lvl9pPr marL="3886200" indent="-228600" defTabSz="930275" eaLnBrk="0" fontAlgn="base" hangingPunct="0">
              <a:spcBef>
                <a:spcPct val="0"/>
              </a:spcBef>
              <a:spcAft>
                <a:spcPct val="0"/>
              </a:spcAft>
              <a:defRPr sz="2800">
                <a:solidFill>
                  <a:schemeClr val="tx1"/>
                </a:solidFill>
                <a:latin typeface="Times" charset="0"/>
              </a:defRPr>
            </a:lvl9pPr>
          </a:lstStyle>
          <a:p>
            <a:fld id="{ED4EB88A-2A90-CC49-B73C-81AFDA97E261}" type="slidenum">
              <a:rPr lang="en-GB" altLang="en-US" sz="1200">
                <a:latin typeface="Times New Roman" charset="0"/>
              </a:rPr>
              <a:pPr/>
              <a:t>6</a:t>
            </a:fld>
            <a:endParaRPr lang="en-GB" altLang="en-US" sz="1200">
              <a:latin typeface="Times New Roman" charset="0"/>
            </a:endParaRPr>
          </a:p>
        </p:txBody>
      </p:sp>
      <p:sp>
        <p:nvSpPr>
          <p:cNvPr id="76803"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sz="2800">
                <a:solidFill>
                  <a:schemeClr val="tx1"/>
                </a:solidFill>
                <a:latin typeface="Times" charset="0"/>
              </a:defRPr>
            </a:lvl1pPr>
            <a:lvl2pPr marL="742950" indent="-285750">
              <a:defRPr sz="2800">
                <a:solidFill>
                  <a:schemeClr val="tx1"/>
                </a:solidFill>
                <a:latin typeface="Times" charset="0"/>
              </a:defRPr>
            </a:lvl2pPr>
            <a:lvl3pPr marL="1143000" indent="-228600">
              <a:defRPr sz="2800">
                <a:solidFill>
                  <a:schemeClr val="tx1"/>
                </a:solidFill>
                <a:latin typeface="Times" charset="0"/>
              </a:defRPr>
            </a:lvl3pPr>
            <a:lvl4pPr marL="1600200" indent="-230188">
              <a:defRPr sz="2800">
                <a:solidFill>
                  <a:schemeClr val="tx1"/>
                </a:solidFill>
                <a:latin typeface="Times" charset="0"/>
              </a:defRPr>
            </a:lvl4pPr>
            <a:lvl5pPr marL="2057400" indent="-228600">
              <a:defRPr sz="2800">
                <a:solidFill>
                  <a:schemeClr val="tx1"/>
                </a:solidFill>
                <a:latin typeface="Times" charset="0"/>
              </a:defRPr>
            </a:lvl5pPr>
            <a:lvl6pPr marL="2514600" indent="-228600" eaLnBrk="0" fontAlgn="base" hangingPunct="0">
              <a:spcBef>
                <a:spcPct val="0"/>
              </a:spcBef>
              <a:spcAft>
                <a:spcPct val="0"/>
              </a:spcAft>
              <a:defRPr sz="2800">
                <a:solidFill>
                  <a:schemeClr val="tx1"/>
                </a:solidFill>
                <a:latin typeface="Times" charset="0"/>
              </a:defRPr>
            </a:lvl6pPr>
            <a:lvl7pPr marL="2971800" indent="-228600" eaLnBrk="0" fontAlgn="base" hangingPunct="0">
              <a:spcBef>
                <a:spcPct val="0"/>
              </a:spcBef>
              <a:spcAft>
                <a:spcPct val="0"/>
              </a:spcAft>
              <a:defRPr sz="2800">
                <a:solidFill>
                  <a:schemeClr val="tx1"/>
                </a:solidFill>
                <a:latin typeface="Times" charset="0"/>
              </a:defRPr>
            </a:lvl7pPr>
            <a:lvl8pPr marL="3429000" indent="-228600" eaLnBrk="0" fontAlgn="base" hangingPunct="0">
              <a:spcBef>
                <a:spcPct val="0"/>
              </a:spcBef>
              <a:spcAft>
                <a:spcPct val="0"/>
              </a:spcAft>
              <a:defRPr sz="2800">
                <a:solidFill>
                  <a:schemeClr val="tx1"/>
                </a:solidFill>
                <a:latin typeface="Times" charset="0"/>
              </a:defRPr>
            </a:lvl8pPr>
            <a:lvl9pPr marL="3886200" indent="-228600" eaLnBrk="0" fontAlgn="base" hangingPunct="0">
              <a:spcBef>
                <a:spcPct val="0"/>
              </a:spcBef>
              <a:spcAft>
                <a:spcPct val="0"/>
              </a:spcAft>
              <a:defRPr sz="2800">
                <a:solidFill>
                  <a:schemeClr val="tx1"/>
                </a:solidFill>
                <a:latin typeface="Times" charset="0"/>
              </a:defRPr>
            </a:lvl9pPr>
          </a:lstStyle>
          <a:p>
            <a:pPr algn="r" eaLnBrk="1" hangingPunct="1"/>
            <a:fld id="{A5830462-3918-004F-8527-BAD6D31B8FE2}" type="slidenum">
              <a:rPr lang="en-US" altLang="en-US" sz="1200">
                <a:solidFill>
                  <a:srgbClr val="000000"/>
                </a:solidFill>
                <a:latin typeface="Arial" charset="0"/>
                <a:ea typeface="Arial" charset="0"/>
                <a:cs typeface="Arial" charset="0"/>
              </a:rPr>
              <a:pPr algn="r" eaLnBrk="1" hangingPunct="1"/>
              <a:t>6</a:t>
            </a:fld>
            <a:endParaRPr lang="en-US" altLang="en-US" sz="120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1032580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30275">
              <a:defRPr sz="2800">
                <a:solidFill>
                  <a:schemeClr val="tx1"/>
                </a:solidFill>
                <a:latin typeface="Times" panose="02020603050405020304" pitchFamily="18" charset="0"/>
              </a:defRPr>
            </a:lvl1pPr>
            <a:lvl2pPr marL="742950" indent="-285750" defTabSz="930275">
              <a:defRPr sz="2800">
                <a:solidFill>
                  <a:schemeClr val="tx1"/>
                </a:solidFill>
                <a:latin typeface="Times" panose="02020603050405020304" pitchFamily="18" charset="0"/>
              </a:defRPr>
            </a:lvl2pPr>
            <a:lvl3pPr marL="1143000" indent="-228600" defTabSz="930275">
              <a:defRPr sz="2800">
                <a:solidFill>
                  <a:schemeClr val="tx1"/>
                </a:solidFill>
                <a:latin typeface="Times" panose="02020603050405020304" pitchFamily="18" charset="0"/>
              </a:defRPr>
            </a:lvl3pPr>
            <a:lvl4pPr marL="1600200" indent="-228600" defTabSz="930275">
              <a:defRPr sz="2800">
                <a:solidFill>
                  <a:schemeClr val="tx1"/>
                </a:solidFill>
                <a:latin typeface="Times" panose="02020603050405020304" pitchFamily="18" charset="0"/>
              </a:defRPr>
            </a:lvl4pPr>
            <a:lvl5pPr marL="2057400" indent="-228600" defTabSz="930275">
              <a:defRPr sz="28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800">
                <a:solidFill>
                  <a:schemeClr val="tx1"/>
                </a:solidFill>
                <a:latin typeface="Times" panose="02020603050405020304" pitchFamily="18" charset="0"/>
              </a:defRPr>
            </a:lvl9pPr>
          </a:lstStyle>
          <a:p>
            <a:pPr marL="0" marR="0" lvl="0" indent="0" defTabSz="930275" eaLnBrk="1" fontAlgn="auto" latinLnBrk="0" hangingPunct="1">
              <a:lnSpc>
                <a:spcPct val="100000"/>
              </a:lnSpc>
              <a:spcBef>
                <a:spcPts val="0"/>
              </a:spcBef>
              <a:spcAft>
                <a:spcPts val="0"/>
              </a:spcAft>
              <a:buClrTx/>
              <a:buSzTx/>
              <a:buFontTx/>
              <a:buNone/>
              <a:tabLst/>
              <a:defRPr/>
            </a:pPr>
            <a:fld id="{4EAB3DA0-41AF-4C3B-A0CB-C53D4CE1553B}" type="slidenum">
              <a:rPr kumimoji="0" lang="en-GB"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30275" eaLnBrk="1" fontAlgn="auto" latinLnBrk="0" hangingPunct="1">
                <a:lnSpc>
                  <a:spcPct val="100000"/>
                </a:lnSpc>
                <a:spcBef>
                  <a:spcPts val="0"/>
                </a:spcBef>
                <a:spcAft>
                  <a:spcPts val="0"/>
                </a:spcAft>
                <a:buClrTx/>
                <a:buSzTx/>
                <a:buFontTx/>
                <a:buNone/>
                <a:tabLst/>
                <a:defRPr/>
              </a:pPr>
              <a:t>7</a:t>
            </a:fld>
            <a:endParaRPr kumimoji="0" lang="en-GB" altLang="en-US" sz="12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xfrm>
            <a:off x="1141413" y="685800"/>
            <a:ext cx="4575175" cy="3430588"/>
          </a:xfrm>
          <a:ln/>
        </p:spPr>
      </p:sp>
      <p:sp>
        <p:nvSpPr>
          <p:cNvPr id="16388" name="Rectangle 3"/>
          <p:cNvSpPr>
            <a:spLocks noGrp="1" noChangeArrowheads="1"/>
          </p:cNvSpPr>
          <p:nvPr>
            <p:ph type="body" idx="1"/>
          </p:nvPr>
        </p:nvSpPr>
        <p:spPr>
          <a:xfrm>
            <a:off x="916109" y="4344607"/>
            <a:ext cx="5025783" cy="4113556"/>
          </a:xfrm>
          <a:noFill/>
        </p:spPr>
        <p:txBody>
          <a:bodyPr/>
          <a:lstStyle/>
          <a:p>
            <a:r>
              <a:rPr lang="en-US" altLang="en-US" dirty="0"/>
              <a:t>Just as there is no “one-size-fits-all” definition of drought,</a:t>
            </a:r>
            <a:r>
              <a:rPr lang="en-US" altLang="en-US" baseline="0" dirty="0"/>
              <a:t> there is no single index or indicator that can account for and be applied to all droughts in the different climates and of concern to sectors affected by drought.</a:t>
            </a:r>
          </a:p>
          <a:p>
            <a:r>
              <a:rPr lang="en-GB" sz="1200" kern="1200" dirty="0">
                <a:solidFill>
                  <a:schemeClr val="tx1"/>
                </a:solidFill>
                <a:effectLst/>
                <a:latin typeface="Times New Roman" panose="02020603050405020304" pitchFamily="18" charset="0"/>
                <a:ea typeface="+mn-ea"/>
                <a:cs typeface="+mn-cs"/>
              </a:rPr>
              <a:t>The following questions may help users to decide which indicators and indices are most appropriate for their current situation:</a:t>
            </a:r>
          </a:p>
          <a:p>
            <a:pPr marL="171450" lvl="0" indent="-171450">
              <a:buFont typeface="Arial" panose="020B0604020202020204" pitchFamily="34" charset="0"/>
              <a:buChar char="•"/>
            </a:pPr>
            <a:r>
              <a:rPr lang="en-GB" sz="1200" kern="1200" dirty="0">
                <a:solidFill>
                  <a:schemeClr val="tx1"/>
                </a:solidFill>
                <a:effectLst/>
                <a:latin typeface="Times New Roman" panose="02020603050405020304" pitchFamily="18" charset="0"/>
                <a:ea typeface="+mn-ea"/>
                <a:cs typeface="+mn-cs"/>
              </a:rPr>
              <a:t>Do the indicators/indices allow for timely detection of drought in order to trigger appropriate communication and coordination of drought response or mitigation actions?</a:t>
            </a:r>
          </a:p>
          <a:p>
            <a:pPr marL="171450" lvl="0" indent="-171450">
              <a:buFont typeface="Arial" panose="020B0604020202020204" pitchFamily="34" charset="0"/>
              <a:buChar char="•"/>
            </a:pPr>
            <a:r>
              <a:rPr lang="en-GB" sz="1200" kern="1200" dirty="0">
                <a:solidFill>
                  <a:schemeClr val="tx1"/>
                </a:solidFill>
                <a:effectLst/>
                <a:latin typeface="Times New Roman" panose="02020603050405020304" pitchFamily="18" charset="0"/>
                <a:ea typeface="+mn-ea"/>
                <a:cs typeface="+mn-cs"/>
              </a:rPr>
              <a:t>Are the indices/indicators sensitive to climate, space and time in order to determine drought onset and termination?</a:t>
            </a:r>
          </a:p>
          <a:p>
            <a:pPr marL="171450" lvl="0" indent="-171450">
              <a:buFont typeface="Arial" panose="020B0604020202020204" pitchFamily="34" charset="0"/>
              <a:buChar char="•"/>
            </a:pPr>
            <a:r>
              <a:rPr lang="en-GB" sz="1200" kern="1200" dirty="0">
                <a:solidFill>
                  <a:schemeClr val="tx1"/>
                </a:solidFill>
                <a:effectLst/>
                <a:latin typeface="Times New Roman" panose="02020603050405020304" pitchFamily="18" charset="0"/>
                <a:ea typeface="+mn-ea"/>
                <a:cs typeface="+mn-cs"/>
              </a:rPr>
              <a:t>Are the indicators/indices and various severity levels responsive and reflective of the impacts occurring on the ground for a given location or region?</a:t>
            </a:r>
          </a:p>
          <a:p>
            <a:pPr marL="171450" lvl="0" indent="-171450">
              <a:buFont typeface="Arial" panose="020B0604020202020204" pitchFamily="34" charset="0"/>
              <a:buChar char="•"/>
            </a:pPr>
            <a:r>
              <a:rPr lang="en-GB" sz="1200" kern="1200" dirty="0">
                <a:solidFill>
                  <a:schemeClr val="tx1"/>
                </a:solidFill>
                <a:effectLst/>
                <a:latin typeface="Times New Roman" panose="02020603050405020304" pitchFamily="18" charset="0"/>
                <a:ea typeface="+mn-ea"/>
                <a:cs typeface="+mn-cs"/>
              </a:rPr>
              <a:t>Are the chosen indicators, indices and triggers the same, or different, for going into and coming out of drought? Keeping in mind that it is critical to account for both situations.</a:t>
            </a:r>
          </a:p>
          <a:p>
            <a:pPr marL="171450" lvl="0" indent="-171450">
              <a:buFont typeface="Arial" panose="020B0604020202020204" pitchFamily="34" charset="0"/>
              <a:buChar char="•"/>
            </a:pPr>
            <a:r>
              <a:rPr lang="en-GB" sz="1200" kern="1200" dirty="0">
                <a:solidFill>
                  <a:schemeClr val="tx1"/>
                </a:solidFill>
                <a:effectLst/>
                <a:latin typeface="Times New Roman" panose="02020603050405020304" pitchFamily="18" charset="0"/>
                <a:ea typeface="+mn-ea"/>
                <a:cs typeface="+mn-cs"/>
              </a:rPr>
              <a:t>Are composite (hybrid) indicators being used in order to take many factors and inputs into account?</a:t>
            </a:r>
          </a:p>
          <a:p>
            <a:pPr marL="171450" lvl="0" indent="-171450">
              <a:buFont typeface="Arial" panose="020B0604020202020204" pitchFamily="34" charset="0"/>
              <a:buChar char="•"/>
            </a:pPr>
            <a:r>
              <a:rPr lang="en-GB" sz="1200" kern="1200" dirty="0">
                <a:solidFill>
                  <a:schemeClr val="tx1"/>
                </a:solidFill>
                <a:effectLst/>
                <a:latin typeface="Times New Roman" panose="02020603050405020304" pitchFamily="18" charset="0"/>
                <a:ea typeface="+mn-ea"/>
                <a:cs typeface="+mn-cs"/>
              </a:rPr>
              <a:t>Are the data and resultant indices/indicators available and stable? In other words, is there a long period of record for the data source that can give planners and decision-makers a strong historical and statistical marker?</a:t>
            </a:r>
          </a:p>
          <a:p>
            <a:pPr marL="171450" lvl="0" indent="-171450">
              <a:buFont typeface="Arial" panose="020B0604020202020204" pitchFamily="34" charset="0"/>
              <a:buChar char="•"/>
            </a:pPr>
            <a:r>
              <a:rPr lang="en-GB" sz="1200" kern="1200" dirty="0">
                <a:solidFill>
                  <a:schemeClr val="tx1"/>
                </a:solidFill>
                <a:effectLst/>
                <a:latin typeface="Times New Roman" panose="02020603050405020304" pitchFamily="18" charset="0"/>
                <a:ea typeface="+mn-ea"/>
                <a:cs typeface="+mn-cs"/>
              </a:rPr>
              <a:t>Are the indices/indicators easy to implement? Do the users have the resources to dedicate to efforts and will they be maintained diligently when not in a drought situation? This can be better justified if such a system is set up for monitoring all aspects of the hydrologic or climatic cycles, not just droughts.</a:t>
            </a:r>
          </a:p>
          <a:p>
            <a:r>
              <a:rPr lang="en-GB" sz="1200" kern="1200" dirty="0">
                <a:solidFill>
                  <a:schemeClr val="tx1"/>
                </a:solidFill>
                <a:effectLst/>
                <a:latin typeface="Times New Roman" panose="02020603050405020304" pitchFamily="18" charset="0"/>
                <a:ea typeface="+mn-ea"/>
                <a:cs typeface="+mn-cs"/>
              </a:rPr>
              <a:t>Overall we need to reflect on that the simplest indicator/index to use is typically the one that is already being produced operationally and freely available, but this does not necessarily mean that it is the best or most applicable. Ultimately, the choice has to be determined by users at the regional, national or local levels. The preferred and recommended approach is for users to take a multiple or composite/hybrid indicator/index approach as part of a DEWS within the context of a comprehensive drought mitigation plan. </a:t>
            </a:r>
            <a:endParaRPr lang="en-US" altLang="en-US" dirty="0"/>
          </a:p>
        </p:txBody>
      </p:sp>
    </p:spTree>
    <p:extLst>
      <p:ext uri="{BB962C8B-B14F-4D97-AF65-F5344CB8AC3E}">
        <p14:creationId xmlns:p14="http://schemas.microsoft.com/office/powerpoint/2010/main" val="1702934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30275">
              <a:defRPr sz="2800">
                <a:solidFill>
                  <a:schemeClr val="tx1"/>
                </a:solidFill>
                <a:latin typeface="Times" panose="02020603050405020304" pitchFamily="18" charset="0"/>
              </a:defRPr>
            </a:lvl1pPr>
            <a:lvl2pPr marL="742950" indent="-285750" defTabSz="930275">
              <a:defRPr sz="2800">
                <a:solidFill>
                  <a:schemeClr val="tx1"/>
                </a:solidFill>
                <a:latin typeface="Times" panose="02020603050405020304" pitchFamily="18" charset="0"/>
              </a:defRPr>
            </a:lvl2pPr>
            <a:lvl3pPr marL="1143000" indent="-228600" defTabSz="930275">
              <a:defRPr sz="2800">
                <a:solidFill>
                  <a:schemeClr val="tx1"/>
                </a:solidFill>
                <a:latin typeface="Times" panose="02020603050405020304" pitchFamily="18" charset="0"/>
              </a:defRPr>
            </a:lvl3pPr>
            <a:lvl4pPr marL="1600200" indent="-228600" defTabSz="930275">
              <a:defRPr sz="2800">
                <a:solidFill>
                  <a:schemeClr val="tx1"/>
                </a:solidFill>
                <a:latin typeface="Times" panose="02020603050405020304" pitchFamily="18" charset="0"/>
              </a:defRPr>
            </a:lvl4pPr>
            <a:lvl5pPr marL="2057400" indent="-228600" defTabSz="930275">
              <a:defRPr sz="28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800">
                <a:solidFill>
                  <a:schemeClr val="tx1"/>
                </a:solidFill>
                <a:latin typeface="Times" panose="02020603050405020304" pitchFamily="18" charset="0"/>
              </a:defRPr>
            </a:lvl9pPr>
          </a:lstStyle>
          <a:p>
            <a:pPr marL="0" marR="0" lvl="0" indent="0" defTabSz="930275" eaLnBrk="1" fontAlgn="auto" latinLnBrk="0" hangingPunct="1">
              <a:lnSpc>
                <a:spcPct val="100000"/>
              </a:lnSpc>
              <a:spcBef>
                <a:spcPts val="0"/>
              </a:spcBef>
              <a:spcAft>
                <a:spcPts val="0"/>
              </a:spcAft>
              <a:buClrTx/>
              <a:buSzTx/>
              <a:buFontTx/>
              <a:buNone/>
              <a:tabLst/>
              <a:defRPr/>
            </a:pPr>
            <a:fld id="{4EAB3DA0-41AF-4C3B-A0CB-C53D4CE1553B}" type="slidenum">
              <a:rPr kumimoji="0" lang="en-GB"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30275" eaLnBrk="1" fontAlgn="auto" latinLnBrk="0" hangingPunct="1">
                <a:lnSpc>
                  <a:spcPct val="100000"/>
                </a:lnSpc>
                <a:spcBef>
                  <a:spcPts val="0"/>
                </a:spcBef>
                <a:spcAft>
                  <a:spcPts val="0"/>
                </a:spcAft>
                <a:buClrTx/>
                <a:buSzTx/>
                <a:buFontTx/>
                <a:buNone/>
                <a:tabLst/>
                <a:defRPr/>
              </a:pPr>
              <a:t>8</a:t>
            </a:fld>
            <a:endParaRPr kumimoji="0" lang="en-GB" altLang="en-US" sz="12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xfrm>
            <a:off x="1141413" y="685800"/>
            <a:ext cx="4575175" cy="3430588"/>
          </a:xfrm>
          <a:ln/>
        </p:spPr>
      </p:sp>
      <p:sp>
        <p:nvSpPr>
          <p:cNvPr id="16388" name="Rectangle 3"/>
          <p:cNvSpPr>
            <a:spLocks noGrp="1" noChangeArrowheads="1"/>
          </p:cNvSpPr>
          <p:nvPr>
            <p:ph type="body" idx="1"/>
          </p:nvPr>
        </p:nvSpPr>
        <p:spPr>
          <a:xfrm>
            <a:off x="916109" y="4344607"/>
            <a:ext cx="5025783" cy="4113556"/>
          </a:xfrm>
          <a:noFill/>
        </p:spPr>
        <p:txBody>
          <a:bodyPr/>
          <a:lstStyle/>
          <a:p>
            <a:pPr marL="0" indent="0">
              <a:spcBef>
                <a:spcPts val="488"/>
              </a:spcBef>
              <a:buNone/>
              <a:defRPr/>
            </a:pPr>
            <a:r>
              <a:rPr lang="sv-SE" sz="1200" kern="12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Moving to the last par</a:t>
            </a:r>
            <a:r>
              <a:rPr lang="sv-SE" sz="1200" kern="1200" baseline="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t of this presentation to provide a snapshot of the guidance that is being developed by the IDMP: We launched this year the </a:t>
            </a:r>
            <a:r>
              <a:rPr lang="en-GB" sz="1200" kern="1200" baseline="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Handbook of Drought Indicators and Indices</a:t>
            </a:r>
            <a:endParaRPr lang="sv-SE" sz="1200" kern="12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marL="171450" indent="-171450">
              <a:spcBef>
                <a:spcPts val="488"/>
              </a:spcBef>
              <a:buFontTx/>
              <a:buChar char="-"/>
              <a:defRPr/>
            </a:pPr>
            <a:r>
              <a:rPr lang="sv-SE" sz="1200" kern="12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Covers</a:t>
            </a:r>
            <a:r>
              <a:rPr lang="sv-SE" sz="1200" kern="1200" baseline="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 the </a:t>
            </a:r>
            <a:r>
              <a:rPr lang="sv-SE" sz="1200" kern="12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most commonly used drought indicators/indices (48 currently – living document with an online tool where additional ones can be proposed and further information sought)</a:t>
            </a:r>
          </a:p>
          <a:p>
            <a:pPr marL="171450" indent="-171450">
              <a:spcBef>
                <a:spcPts val="488"/>
              </a:spcBef>
              <a:buFontTx/>
              <a:buChar char="-"/>
              <a:defRPr/>
            </a:pPr>
            <a:r>
              <a:rPr lang="sv-SE" sz="1200" kern="12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Intended for drought practitioners (NMHS, Resources Managers, decision makers</a:t>
            </a:r>
            <a:r>
              <a:rPr lang="sv-SE" sz="1200" kern="1200" baseline="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 such as </a:t>
            </a:r>
            <a:r>
              <a:rPr lang="sv-SE" sz="1200" kern="12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public authorities)</a:t>
            </a:r>
          </a:p>
          <a:p>
            <a:pPr marL="171450" indent="-171450">
              <a:spcBef>
                <a:spcPts val="488"/>
              </a:spcBef>
              <a:buFontTx/>
              <a:buChar char="-"/>
              <a:defRPr/>
            </a:pPr>
            <a:r>
              <a:rPr lang="sv-SE" sz="1200" kern="12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A starting point: Indicators/indices available and in what places they are used</a:t>
            </a:r>
          </a:p>
          <a:p>
            <a:pPr marL="171450" indent="-171450">
              <a:spcBef>
                <a:spcPts val="488"/>
              </a:spcBef>
              <a:buFontTx/>
              <a:buChar char="-"/>
              <a:defRPr/>
            </a:pPr>
            <a:r>
              <a:rPr lang="sv-SE" sz="1200" kern="12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Designed with the drought riks management process in mind</a:t>
            </a:r>
          </a:p>
          <a:p>
            <a:pPr marL="171450" indent="-171450">
              <a:spcBef>
                <a:spcPts val="488"/>
              </a:spcBef>
              <a:buFontTx/>
              <a:buChar char="-"/>
              <a:defRPr/>
            </a:pPr>
            <a:r>
              <a:rPr lang="sv-SE" sz="1200" kern="12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Choice of indicator/index needs to be based on the specific characteristics of drought most closely associated with the drought impact of concern</a:t>
            </a:r>
          </a:p>
          <a:p>
            <a:pPr marL="171450" indent="-171450">
              <a:spcBef>
                <a:spcPts val="488"/>
              </a:spcBef>
              <a:buFontTx/>
              <a:buChar char="-"/>
              <a:defRPr/>
            </a:pPr>
            <a:r>
              <a:rPr lang="sv-SE" sz="1200" kern="12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Reference – providing an overview and guide to sources of further information</a:t>
            </a:r>
          </a:p>
          <a:p>
            <a:endParaRPr lang="en-US" altLang="en-US" dirty="0"/>
          </a:p>
        </p:txBody>
      </p:sp>
    </p:spTree>
    <p:extLst>
      <p:ext uri="{BB962C8B-B14F-4D97-AF65-F5344CB8AC3E}">
        <p14:creationId xmlns:p14="http://schemas.microsoft.com/office/powerpoint/2010/main" val="55139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2E16A-45DF-4A13-9AFE-40D0084908EA}" type="slidenum">
              <a:rPr lang="en-US" smtClean="0"/>
              <a:t>9</a:t>
            </a:fld>
            <a:endParaRPr lang="en-US"/>
          </a:p>
        </p:txBody>
      </p:sp>
    </p:spTree>
    <p:extLst>
      <p:ext uri="{BB962C8B-B14F-4D97-AF65-F5344CB8AC3E}">
        <p14:creationId xmlns:p14="http://schemas.microsoft.com/office/powerpoint/2010/main" val="2383622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2E16A-45DF-4A13-9AFE-40D0084908EA}" type="slidenum">
              <a:rPr lang="en-US" smtClean="0"/>
              <a:t>10</a:t>
            </a:fld>
            <a:endParaRPr lang="en-US"/>
          </a:p>
        </p:txBody>
      </p:sp>
    </p:spTree>
    <p:extLst>
      <p:ext uri="{BB962C8B-B14F-4D97-AF65-F5344CB8AC3E}">
        <p14:creationId xmlns:p14="http://schemas.microsoft.com/office/powerpoint/2010/main" val="2383622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a:xfrm>
            <a:off x="645306" y="1510066"/>
            <a:ext cx="8229600" cy="341753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chemeClr val="tx2"/>
                </a:solidFill>
              </a:rPr>
              <a:t>Terrestrial Observations: Drought and Land Degradation</a:t>
            </a:r>
            <a:endParaRPr lang="en-US" sz="4800" b="1" dirty="0">
              <a:solidFill>
                <a:schemeClr val="tx2"/>
              </a:solidFill>
            </a:endParaRPr>
          </a:p>
          <a:p>
            <a:r>
              <a:rPr lang="en-US" sz="2400" dirty="0">
                <a:solidFill>
                  <a:srgbClr val="000090"/>
                </a:solidFill>
              </a:rPr>
              <a:t>by </a:t>
            </a:r>
          </a:p>
          <a:p>
            <a:endParaRPr lang="en-US" sz="2400" dirty="0">
              <a:solidFill>
                <a:srgbClr val="000090"/>
              </a:solidFill>
            </a:endParaRPr>
          </a:p>
          <a:p>
            <a:r>
              <a:rPr lang="en-US" sz="2400" dirty="0">
                <a:solidFill>
                  <a:srgbClr val="000090"/>
                </a:solidFill>
              </a:rPr>
              <a:t>Jose Camacho</a:t>
            </a:r>
          </a:p>
          <a:p>
            <a:endParaRPr lang="en-US" sz="2400" dirty="0">
              <a:solidFill>
                <a:srgbClr val="000090"/>
              </a:solidFill>
            </a:endParaRPr>
          </a:p>
          <a:p>
            <a:endParaRPr lang="en-US" sz="2400" dirty="0">
              <a:solidFill>
                <a:srgbClr val="000090"/>
              </a:solidFill>
            </a:endParaRPr>
          </a:p>
        </p:txBody>
      </p:sp>
    </p:spTree>
    <p:extLst>
      <p:ext uri="{BB962C8B-B14F-4D97-AF65-F5344CB8AC3E}">
        <p14:creationId xmlns:p14="http://schemas.microsoft.com/office/powerpoint/2010/main" val="238926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66" t="10489" r="17553" b="13256"/>
          <a:stretch/>
        </p:blipFill>
        <p:spPr bwMode="auto">
          <a:xfrm>
            <a:off x="0" y="-50530"/>
            <a:ext cx="7441949" cy="4749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545" t="19421" r="49103" b="46111"/>
          <a:stretch/>
        </p:blipFill>
        <p:spPr bwMode="auto">
          <a:xfrm>
            <a:off x="0" y="4467885"/>
            <a:ext cx="4144223" cy="239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545" t="53889" r="49103" b="15952"/>
          <a:stretch/>
        </p:blipFill>
        <p:spPr bwMode="auto">
          <a:xfrm>
            <a:off x="4144223" y="4698748"/>
            <a:ext cx="4144223" cy="2091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44223" y="1095468"/>
            <a:ext cx="3856776" cy="369332"/>
          </a:xfrm>
          <a:prstGeom prst="rect">
            <a:avLst/>
          </a:prstGeom>
          <a:noFill/>
        </p:spPr>
        <p:txBody>
          <a:bodyPr wrap="square" rtlCol="0">
            <a:spAutoFit/>
          </a:bodyPr>
          <a:lstStyle/>
          <a:p>
            <a:r>
              <a:rPr lang="en-US" dirty="0"/>
              <a:t>https://www.drought.gov/gdm/</a:t>
            </a:r>
          </a:p>
        </p:txBody>
      </p:sp>
    </p:spTree>
    <p:extLst>
      <p:ext uri="{BB962C8B-B14F-4D97-AF65-F5344CB8AC3E}">
        <p14:creationId xmlns:p14="http://schemas.microsoft.com/office/powerpoint/2010/main" val="1546511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585">
                <a:solidFill>
                  <a:schemeClr val="tx1"/>
                </a:solidFill>
                <a:latin typeface="Times" charset="0"/>
              </a:defRPr>
            </a:lvl1pPr>
            <a:lvl2pPr marL="685817" indent="-263776">
              <a:defRPr sz="2585">
                <a:solidFill>
                  <a:schemeClr val="tx1"/>
                </a:solidFill>
                <a:latin typeface="Times" charset="0"/>
              </a:defRPr>
            </a:lvl2pPr>
            <a:lvl3pPr marL="1055103" indent="-211021">
              <a:defRPr sz="2585">
                <a:solidFill>
                  <a:schemeClr val="tx1"/>
                </a:solidFill>
                <a:latin typeface="Times" charset="0"/>
              </a:defRPr>
            </a:lvl3pPr>
            <a:lvl4pPr marL="1477145" indent="-211021">
              <a:defRPr sz="2585">
                <a:solidFill>
                  <a:schemeClr val="tx1"/>
                </a:solidFill>
                <a:latin typeface="Times" charset="0"/>
              </a:defRPr>
            </a:lvl4pPr>
            <a:lvl5pPr marL="1899186" indent="-211021">
              <a:defRPr sz="2585">
                <a:solidFill>
                  <a:schemeClr val="tx1"/>
                </a:solidFill>
                <a:latin typeface="Times" charset="0"/>
              </a:defRPr>
            </a:lvl5pPr>
            <a:lvl6pPr marL="2321227" indent="-211021" eaLnBrk="0" fontAlgn="base" hangingPunct="0">
              <a:spcBef>
                <a:spcPct val="0"/>
              </a:spcBef>
              <a:spcAft>
                <a:spcPct val="0"/>
              </a:spcAft>
              <a:defRPr sz="2585">
                <a:solidFill>
                  <a:schemeClr val="tx1"/>
                </a:solidFill>
                <a:latin typeface="Times" charset="0"/>
              </a:defRPr>
            </a:lvl6pPr>
            <a:lvl7pPr marL="2743269" indent="-211021" eaLnBrk="0" fontAlgn="base" hangingPunct="0">
              <a:spcBef>
                <a:spcPct val="0"/>
              </a:spcBef>
              <a:spcAft>
                <a:spcPct val="0"/>
              </a:spcAft>
              <a:defRPr sz="2585">
                <a:solidFill>
                  <a:schemeClr val="tx1"/>
                </a:solidFill>
                <a:latin typeface="Times" charset="0"/>
              </a:defRPr>
            </a:lvl7pPr>
            <a:lvl8pPr marL="3165310" indent="-211021" eaLnBrk="0" fontAlgn="base" hangingPunct="0">
              <a:spcBef>
                <a:spcPct val="0"/>
              </a:spcBef>
              <a:spcAft>
                <a:spcPct val="0"/>
              </a:spcAft>
              <a:defRPr sz="2585">
                <a:solidFill>
                  <a:schemeClr val="tx1"/>
                </a:solidFill>
                <a:latin typeface="Times" charset="0"/>
              </a:defRPr>
            </a:lvl8pPr>
            <a:lvl9pPr marL="3587351" indent="-211021" eaLnBrk="0" fontAlgn="base" hangingPunct="0">
              <a:spcBef>
                <a:spcPct val="0"/>
              </a:spcBef>
              <a:spcAft>
                <a:spcPct val="0"/>
              </a:spcAft>
              <a:defRPr sz="2585">
                <a:solidFill>
                  <a:schemeClr val="tx1"/>
                </a:solidFill>
                <a:latin typeface="Times" charset="0"/>
              </a:defRPr>
            </a:lvl9pPr>
          </a:lstStyle>
          <a:p>
            <a:fld id="{A9E07078-4B7C-4E4D-925B-F890C1AF0988}" type="slidenum">
              <a:rPr lang="en-US" altLang="en-US" sz="1292"/>
              <a:pPr/>
              <a:t>11</a:t>
            </a:fld>
            <a:endParaRPr lang="en-US" altLang="en-US" sz="1292"/>
          </a:p>
        </p:txBody>
      </p:sp>
      <p:sp>
        <p:nvSpPr>
          <p:cNvPr id="20483" name="Rectangle 2"/>
          <p:cNvSpPr>
            <a:spLocks noGrp="1" noChangeArrowheads="1"/>
          </p:cNvSpPr>
          <p:nvPr>
            <p:ph type="title" idx="4294967295"/>
          </p:nvPr>
        </p:nvSpPr>
        <p:spPr>
          <a:xfrm>
            <a:off x="889940" y="54747"/>
            <a:ext cx="7414846" cy="1055077"/>
          </a:xfrm>
        </p:spPr>
        <p:txBody>
          <a:bodyPr vert="horz" lIns="422031" tIns="45720" rIns="91440" bIns="45720" rtlCol="0" anchor="ctr">
            <a:normAutofit/>
          </a:bodyPr>
          <a:lstStyle/>
          <a:p>
            <a:pPr eaLnBrk="1" hangingPunct="1"/>
            <a:r>
              <a:rPr lang="en-US" altLang="en-US" sz="3692" b="1" dirty="0" smtClean="0"/>
              <a:t>Future Plans</a:t>
            </a:r>
            <a:endParaRPr lang="en-US" altLang="en-US" sz="3692" b="1" dirty="0"/>
          </a:p>
        </p:txBody>
      </p:sp>
      <p:sp>
        <p:nvSpPr>
          <p:cNvPr id="20484" name="Rectangle 3"/>
          <p:cNvSpPr>
            <a:spLocks noGrp="1" noChangeArrowheads="1"/>
          </p:cNvSpPr>
          <p:nvPr>
            <p:ph type="body" idx="4294967295"/>
          </p:nvPr>
        </p:nvSpPr>
        <p:spPr>
          <a:xfrm>
            <a:off x="5862" y="1010236"/>
            <a:ext cx="9138138" cy="4290646"/>
          </a:xfrm>
        </p:spPr>
        <p:txBody>
          <a:bodyPr vert="horz" lIns="422031" tIns="45720" rIns="91440" bIns="45720" rtlCol="0">
            <a:noAutofit/>
          </a:bodyPr>
          <a:lstStyle/>
          <a:p>
            <a:pPr lvl="0">
              <a:lnSpc>
                <a:spcPct val="90000"/>
              </a:lnSpc>
            </a:pPr>
            <a:r>
              <a:rPr lang="en-GB" sz="2400" b="1" dirty="0" err="1" smtClean="0">
                <a:solidFill>
                  <a:srgbClr val="0070C0"/>
                </a:solidFill>
              </a:rPr>
              <a:t>WMO</a:t>
            </a:r>
            <a:r>
              <a:rPr lang="en-GB" sz="2400" b="1" dirty="0" smtClean="0">
                <a:solidFill>
                  <a:srgbClr val="0070C0"/>
                </a:solidFill>
              </a:rPr>
              <a:t> and </a:t>
            </a:r>
            <a:r>
              <a:rPr lang="en-GB" sz="2400" b="1" dirty="0" err="1" smtClean="0">
                <a:solidFill>
                  <a:srgbClr val="0070C0"/>
                </a:solidFill>
              </a:rPr>
              <a:t>IDMP</a:t>
            </a:r>
            <a:r>
              <a:rPr lang="en-GB" sz="2400" b="1" dirty="0" smtClean="0">
                <a:solidFill>
                  <a:srgbClr val="0070C0"/>
                </a:solidFill>
              </a:rPr>
              <a:t> to assist countries </a:t>
            </a:r>
            <a:r>
              <a:rPr lang="en-GB" sz="2400" b="1" dirty="0">
                <a:solidFill>
                  <a:srgbClr val="0070C0"/>
                </a:solidFill>
              </a:rPr>
              <a:t>to integrate drought </a:t>
            </a:r>
            <a:r>
              <a:rPr lang="en-GB" sz="2400" b="1" dirty="0" smtClean="0">
                <a:solidFill>
                  <a:srgbClr val="0070C0"/>
                </a:solidFill>
              </a:rPr>
              <a:t>alerts based on meteorological indices into </a:t>
            </a:r>
            <a:r>
              <a:rPr lang="en-GB" sz="2400" b="1" dirty="0">
                <a:solidFill>
                  <a:srgbClr val="0070C0"/>
                </a:solidFill>
              </a:rPr>
              <a:t>the regional </a:t>
            </a:r>
            <a:r>
              <a:rPr lang="en-GB" sz="2400" b="1" dirty="0" err="1">
                <a:solidFill>
                  <a:srgbClr val="0070C0"/>
                </a:solidFill>
              </a:rPr>
              <a:t>MeteoAlarm</a:t>
            </a:r>
            <a:r>
              <a:rPr lang="en-GB" sz="2400" b="1" dirty="0">
                <a:solidFill>
                  <a:srgbClr val="0070C0"/>
                </a:solidFill>
              </a:rPr>
              <a:t> and </a:t>
            </a:r>
            <a:r>
              <a:rPr lang="en-GB" sz="2400" b="1" dirty="0" err="1">
                <a:solidFill>
                  <a:srgbClr val="0070C0"/>
                </a:solidFill>
              </a:rPr>
              <a:t>MHEWS</a:t>
            </a:r>
            <a:r>
              <a:rPr lang="en-GB" sz="2400" b="1" dirty="0">
                <a:solidFill>
                  <a:srgbClr val="0070C0"/>
                </a:solidFill>
              </a:rPr>
              <a:t> </a:t>
            </a:r>
            <a:r>
              <a:rPr lang="en-GB" sz="2400" b="1" dirty="0" smtClean="0">
                <a:solidFill>
                  <a:srgbClr val="0070C0"/>
                </a:solidFill>
              </a:rPr>
              <a:t>systems</a:t>
            </a:r>
          </a:p>
          <a:p>
            <a:pPr lvl="0">
              <a:lnSpc>
                <a:spcPct val="90000"/>
              </a:lnSpc>
            </a:pPr>
            <a:endParaRPr lang="en-GB" sz="2400" b="1" dirty="0" smtClean="0">
              <a:solidFill>
                <a:srgbClr val="0070C0"/>
              </a:solidFill>
            </a:endParaRPr>
          </a:p>
          <a:p>
            <a:pPr lvl="0">
              <a:lnSpc>
                <a:spcPct val="90000"/>
              </a:lnSpc>
            </a:pPr>
            <a:r>
              <a:rPr lang="en-GB" sz="2400" b="1" dirty="0" smtClean="0">
                <a:solidFill>
                  <a:srgbClr val="0070C0"/>
                </a:solidFill>
              </a:rPr>
              <a:t>Working with </a:t>
            </a:r>
            <a:r>
              <a:rPr lang="en-GB" sz="2400" b="1" dirty="0" err="1" smtClean="0">
                <a:solidFill>
                  <a:srgbClr val="0070C0"/>
                </a:solidFill>
              </a:rPr>
              <a:t>UNCCD</a:t>
            </a:r>
            <a:r>
              <a:rPr lang="en-GB" sz="2400" b="1" dirty="0" smtClean="0">
                <a:solidFill>
                  <a:srgbClr val="0070C0"/>
                </a:solidFill>
              </a:rPr>
              <a:t> and FAO on developing National Drought Policies which includes arrangements on data issues</a:t>
            </a:r>
          </a:p>
          <a:p>
            <a:pPr lvl="0">
              <a:lnSpc>
                <a:spcPct val="90000"/>
              </a:lnSpc>
            </a:pPr>
            <a:endParaRPr lang="en-GB" sz="2400" b="1" dirty="0" smtClean="0">
              <a:solidFill>
                <a:srgbClr val="0070C0"/>
              </a:solidFill>
            </a:endParaRPr>
          </a:p>
          <a:p>
            <a:pPr lvl="0">
              <a:lnSpc>
                <a:spcPct val="90000"/>
              </a:lnSpc>
            </a:pPr>
            <a:r>
              <a:rPr lang="en-GB" sz="2400" b="1" dirty="0" smtClean="0">
                <a:solidFill>
                  <a:srgbClr val="0070C0"/>
                </a:solidFill>
              </a:rPr>
              <a:t>Interactions with FAO and </a:t>
            </a:r>
            <a:r>
              <a:rPr lang="en-GB" sz="2400" b="1" dirty="0" err="1" smtClean="0">
                <a:solidFill>
                  <a:srgbClr val="0070C0"/>
                </a:solidFill>
              </a:rPr>
              <a:t>UNCCD</a:t>
            </a:r>
            <a:r>
              <a:rPr lang="en-GB" sz="2400" b="1" dirty="0" smtClean="0">
                <a:solidFill>
                  <a:srgbClr val="0070C0"/>
                </a:solidFill>
              </a:rPr>
              <a:t> on Global Soil Carbon Issues Information System with </a:t>
            </a:r>
            <a:r>
              <a:rPr lang="en-US" sz="2400" b="1" dirty="0" smtClean="0">
                <a:solidFill>
                  <a:srgbClr val="0070C0"/>
                </a:solidFill>
              </a:rPr>
              <a:t>Intergovernmental </a:t>
            </a:r>
            <a:r>
              <a:rPr lang="en-US" sz="2400" b="1" dirty="0">
                <a:solidFill>
                  <a:srgbClr val="0070C0"/>
                </a:solidFill>
              </a:rPr>
              <a:t>Technical Panel on </a:t>
            </a:r>
            <a:r>
              <a:rPr lang="en-US" sz="2400" b="1" dirty="0" smtClean="0">
                <a:solidFill>
                  <a:srgbClr val="0070C0"/>
                </a:solidFill>
              </a:rPr>
              <a:t>Soils (ITPS)</a:t>
            </a:r>
          </a:p>
          <a:p>
            <a:pPr lvl="0">
              <a:lnSpc>
                <a:spcPct val="90000"/>
              </a:lnSpc>
            </a:pPr>
            <a:endParaRPr lang="en-GB" sz="2400" b="1" dirty="0" smtClean="0">
              <a:solidFill>
                <a:srgbClr val="0070C0"/>
              </a:solidFill>
            </a:endParaRPr>
          </a:p>
          <a:p>
            <a:pPr lvl="0">
              <a:lnSpc>
                <a:spcPct val="90000"/>
              </a:lnSpc>
            </a:pPr>
            <a:r>
              <a:rPr lang="en-US" sz="2400" b="1" dirty="0" smtClean="0">
                <a:solidFill>
                  <a:srgbClr val="0070C0"/>
                </a:solidFill>
              </a:rPr>
              <a:t>Working </a:t>
            </a:r>
            <a:r>
              <a:rPr lang="en-US" sz="2400" b="1" dirty="0">
                <a:solidFill>
                  <a:srgbClr val="0070C0"/>
                </a:solidFill>
              </a:rPr>
              <a:t>group to develop </a:t>
            </a:r>
            <a:r>
              <a:rPr lang="en-US" sz="2400" b="1" dirty="0" smtClean="0">
                <a:solidFill>
                  <a:srgbClr val="0070C0"/>
                </a:solidFill>
              </a:rPr>
              <a:t>guidelines </a:t>
            </a:r>
            <a:r>
              <a:rPr lang="en-US" sz="2400" b="1" dirty="0">
                <a:solidFill>
                  <a:srgbClr val="0070C0"/>
                </a:solidFill>
              </a:rPr>
              <a:t>for measuring, mapping, monitoring and reporting on </a:t>
            </a:r>
            <a:r>
              <a:rPr lang="en-US" sz="2400" b="1" dirty="0" err="1">
                <a:solidFill>
                  <a:srgbClr val="0070C0"/>
                </a:solidFill>
              </a:rPr>
              <a:t>SOC</a:t>
            </a:r>
            <a:r>
              <a:rPr lang="en-US" sz="2400" b="1" dirty="0">
                <a:solidFill>
                  <a:srgbClr val="0070C0"/>
                </a:solidFill>
              </a:rPr>
              <a:t> </a:t>
            </a:r>
            <a:r>
              <a:rPr lang="en-US" sz="2400" b="1" dirty="0" smtClean="0">
                <a:solidFill>
                  <a:srgbClr val="0070C0"/>
                </a:solidFill>
              </a:rPr>
              <a:t>to </a:t>
            </a:r>
            <a:r>
              <a:rPr lang="en-US" sz="2400" b="1" dirty="0">
                <a:solidFill>
                  <a:srgbClr val="0070C0"/>
                </a:solidFill>
              </a:rPr>
              <a:t>monitor </a:t>
            </a:r>
            <a:r>
              <a:rPr lang="en-US" sz="2400" b="1" dirty="0" err="1">
                <a:solidFill>
                  <a:srgbClr val="0070C0"/>
                </a:solidFill>
              </a:rPr>
              <a:t>SOC</a:t>
            </a:r>
            <a:r>
              <a:rPr lang="en-US" sz="2400" b="1" dirty="0">
                <a:solidFill>
                  <a:srgbClr val="0070C0"/>
                </a:solidFill>
              </a:rPr>
              <a:t> stocks and stock changes to support management decisions</a:t>
            </a:r>
          </a:p>
          <a:p>
            <a:pPr eaLnBrk="1" hangingPunct="1">
              <a:lnSpc>
                <a:spcPct val="90000"/>
              </a:lnSpc>
            </a:pPr>
            <a:endParaRPr lang="en-US" altLang="en-US" sz="2400" b="1" dirty="0">
              <a:solidFill>
                <a:srgbClr val="0070C0"/>
              </a:solidFill>
            </a:endParaRPr>
          </a:p>
        </p:txBody>
      </p:sp>
    </p:spTree>
    <p:extLst>
      <p:ext uri="{BB962C8B-B14F-4D97-AF65-F5344CB8AC3E}">
        <p14:creationId xmlns:p14="http://schemas.microsoft.com/office/powerpoint/2010/main" val="28050639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rgbClr val="000090"/>
                </a:solidFill>
              </a:rPr>
              <a:t>Thank you</a:t>
            </a:r>
          </a:p>
        </p:txBody>
      </p:sp>
    </p:spTree>
    <p:extLst>
      <p:ext uri="{BB962C8B-B14F-4D97-AF65-F5344CB8AC3E}">
        <p14:creationId xmlns:p14="http://schemas.microsoft.com/office/powerpoint/2010/main" val="380228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70179" y="164910"/>
            <a:ext cx="8229600" cy="846591"/>
          </a:xfrm>
        </p:spPr>
        <p:txBody>
          <a:bodyPr>
            <a:normAutofit fontScale="90000"/>
          </a:bodyPr>
          <a:lstStyle/>
          <a:p>
            <a:r>
              <a:rPr lang="en-US" altLang="en-US" b="1" dirty="0"/>
              <a:t>Integrated Drought Management </a:t>
            </a:r>
            <a:r>
              <a:rPr lang="en-US" altLang="en-US" b="1" dirty="0" err="1"/>
              <a:t>Programme</a:t>
            </a:r>
            <a:r>
              <a:rPr lang="en-US" altLang="en-US" b="1" dirty="0"/>
              <a:t> (</a:t>
            </a:r>
            <a:r>
              <a:rPr lang="en-US" altLang="en-US" b="1" dirty="0" err="1"/>
              <a:t>IDMP</a:t>
            </a:r>
            <a:r>
              <a:rPr lang="en-US" altLang="en-US" b="1" dirty="0"/>
              <a:t>) </a:t>
            </a:r>
          </a:p>
        </p:txBody>
      </p:sp>
      <p:sp>
        <p:nvSpPr>
          <p:cNvPr id="3" name="Content Placeholder 2"/>
          <p:cNvSpPr>
            <a:spLocks noGrp="1"/>
          </p:cNvSpPr>
          <p:nvPr>
            <p:ph idx="1"/>
          </p:nvPr>
        </p:nvSpPr>
        <p:spPr>
          <a:xfrm>
            <a:off x="298100" y="1379003"/>
            <a:ext cx="8747928" cy="5159828"/>
          </a:xfrm>
        </p:spPr>
        <p:txBody>
          <a:bodyPr>
            <a:normAutofit/>
          </a:bodyPr>
          <a:lstStyle/>
          <a:p>
            <a:pPr>
              <a:defRPr/>
            </a:pPr>
            <a:r>
              <a:rPr lang="en-US" sz="2400" b="1" dirty="0">
                <a:solidFill>
                  <a:srgbClr val="0070C0"/>
                </a:solidFill>
                <a:latin typeface="Arial" panose="020B0604020202020204" pitchFamily="34" charset="0"/>
                <a:cs typeface="Arial" panose="020B0604020202020204" pitchFamily="34" charset="0"/>
              </a:rPr>
              <a:t>Established in 2013 at </a:t>
            </a:r>
            <a:r>
              <a:rPr lang="en-US" sz="2400" b="1" dirty="0" err="1">
                <a:solidFill>
                  <a:srgbClr val="0070C0"/>
                </a:solidFill>
                <a:latin typeface="Arial" panose="020B0604020202020204" pitchFamily="34" charset="0"/>
                <a:cs typeface="Arial" panose="020B0604020202020204" pitchFamily="34" charset="0"/>
              </a:rPr>
              <a:t>HMNDP</a:t>
            </a:r>
            <a:r>
              <a:rPr lang="en-US" sz="2400" b="1" dirty="0">
                <a:solidFill>
                  <a:srgbClr val="0070C0"/>
                </a:solidFill>
                <a:latin typeface="Arial" panose="020B0604020202020204" pitchFamily="34" charset="0"/>
                <a:cs typeface="Arial" panose="020B0604020202020204" pitchFamily="34" charset="0"/>
              </a:rPr>
              <a:t> </a:t>
            </a:r>
          </a:p>
          <a:p>
            <a:pPr>
              <a:defRPr/>
            </a:pPr>
            <a:r>
              <a:rPr lang="en-US" sz="2400" b="1" dirty="0">
                <a:solidFill>
                  <a:srgbClr val="0070C0"/>
                </a:solidFill>
                <a:latin typeface="Arial" panose="020B0604020202020204" pitchFamily="34" charset="0"/>
                <a:cs typeface="Arial" panose="020B0604020202020204" pitchFamily="34" charset="0"/>
              </a:rPr>
              <a:t>Main co-sponsors WMO and Global Water Partnership along with over 30 other organizations including FAO, UNCCD, and CBD</a:t>
            </a:r>
          </a:p>
          <a:p>
            <a:pPr>
              <a:defRPr/>
            </a:pPr>
            <a:endParaRPr lang="en-US" sz="2400" b="1" dirty="0">
              <a:solidFill>
                <a:srgbClr val="0070C0"/>
              </a:solidFill>
              <a:latin typeface="Arial" panose="020B0604020202020204" pitchFamily="34" charset="0"/>
              <a:cs typeface="Arial" panose="020B0604020202020204" pitchFamily="34" charset="0"/>
            </a:endParaRPr>
          </a:p>
          <a:p>
            <a:pPr>
              <a:defRPr/>
            </a:pPr>
            <a:r>
              <a:rPr lang="en-US" altLang="fr-FR" sz="2400" b="1" dirty="0">
                <a:solidFill>
                  <a:srgbClr val="0070C0"/>
                </a:solidFill>
                <a:latin typeface="Arial" panose="020B0604020202020204" pitchFamily="34" charset="0"/>
                <a:cs typeface="Arial" panose="020B0604020202020204" pitchFamily="34" charset="0"/>
              </a:rPr>
              <a:t>Supports stakeholders at all levels by providing policy and management guidance and by sharing scientific information, knowledge and best practices for Integrated Drought Management. </a:t>
            </a:r>
          </a:p>
          <a:p>
            <a:pPr>
              <a:defRPr/>
            </a:pPr>
            <a:r>
              <a:rPr lang="en-US" altLang="fr-FR" sz="2400" b="1" dirty="0">
                <a:solidFill>
                  <a:srgbClr val="0070C0"/>
                </a:solidFill>
                <a:latin typeface="Arial" panose="020B0604020202020204" pitchFamily="34" charset="0"/>
                <a:cs typeface="Arial" panose="020B0604020202020204" pitchFamily="34" charset="0"/>
              </a:rPr>
              <a:t>Contributes to global coordination of drought-related efforts of existing organizations &amp; agencies</a:t>
            </a:r>
          </a:p>
        </p:txBody>
      </p:sp>
    </p:spTree>
    <p:extLst>
      <p:ext uri="{BB962C8B-B14F-4D97-AF65-F5344CB8AC3E}">
        <p14:creationId xmlns:p14="http://schemas.microsoft.com/office/powerpoint/2010/main" val="344593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 xmlns:a16="http://schemas.microsoft.com/office/drawing/2014/main" id="{2E994DE9-4C1B-499E-AD51-282DDB9DFA57}"/>
              </a:ext>
            </a:extLst>
          </p:cNvPr>
          <p:cNvSpPr/>
          <p:nvPr/>
        </p:nvSpPr>
        <p:spPr>
          <a:xfrm>
            <a:off x="2802" y="4648506"/>
            <a:ext cx="9141198" cy="221284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2" name="TextBox 1"/>
          <p:cNvSpPr txBox="1"/>
          <p:nvPr/>
        </p:nvSpPr>
        <p:spPr>
          <a:xfrm>
            <a:off x="-316870" y="32527"/>
            <a:ext cx="9254042"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effectLst/>
                <a:uLnTx/>
                <a:uFillTx/>
                <a:latin typeface="+mj-lt"/>
              </a:rPr>
              <a:t>3 Pillars of Integrated</a:t>
            </a:r>
            <a:r>
              <a:rPr kumimoji="0" lang="en-US" sz="3600" b="1" i="0" u="none" strike="noStrike" kern="0" cap="none" spc="0" normalizeH="0" noProof="0" dirty="0">
                <a:ln>
                  <a:noFill/>
                </a:ln>
                <a:effectLst/>
                <a:uLnTx/>
                <a:uFillTx/>
                <a:latin typeface="+mj-lt"/>
              </a:rPr>
              <a:t> Drought Management</a:t>
            </a:r>
            <a:endParaRPr kumimoji="0" lang="en-US" sz="3600" b="1" i="0" u="none" strike="noStrike" kern="0" cap="none" spc="0" normalizeH="0" baseline="0" noProof="0" dirty="0">
              <a:ln>
                <a:noFill/>
              </a:ln>
              <a:effectLst/>
              <a:uLnTx/>
              <a:uFillTx/>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139" y="832766"/>
            <a:ext cx="5936810" cy="5936810"/>
          </a:xfrm>
          <a:prstGeom prst="rect">
            <a:avLst/>
          </a:prstGeom>
        </p:spPr>
      </p:pic>
    </p:spTree>
    <p:extLst>
      <p:ext uri="{BB962C8B-B14F-4D97-AF65-F5344CB8AC3E}">
        <p14:creationId xmlns:p14="http://schemas.microsoft.com/office/powerpoint/2010/main" val="259804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68CCE49D-091B-41EB-B8FC-0DE48F8CDF57}"/>
              </a:ext>
            </a:extLst>
          </p:cNvPr>
          <p:cNvSpPr/>
          <p:nvPr/>
        </p:nvSpPr>
        <p:spPr>
          <a:xfrm>
            <a:off x="0" y="4645152"/>
            <a:ext cx="2100507" cy="22128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4" name="Slide Number Placeholder 3"/>
          <p:cNvSpPr>
            <a:spLocks noGrp="1"/>
          </p:cNvSpPr>
          <p:nvPr>
            <p:ph type="sldNum" sz="quarter" idx="12"/>
          </p:nvPr>
        </p:nvSpPr>
        <p:spPr/>
        <p:txBody>
          <a:bodyPr/>
          <a:lstStyle/>
          <a:p>
            <a:pPr>
              <a:defRPr/>
            </a:pPr>
            <a:fld id="{0DD7D8FE-D9FA-42CE-BD90-92098584721F}" type="slidenum">
              <a:rPr lang="en-US" smtClean="0"/>
              <a:pPr>
                <a:defRPr/>
              </a:pPr>
              <a:t>4</a:t>
            </a:fld>
            <a:endParaRPr lang="en-US"/>
          </a:p>
        </p:txBody>
      </p:sp>
      <p:pic>
        <p:nvPicPr>
          <p:cNvPr id="2" name="Picture 1">
            <a:extLst>
              <a:ext uri="{FF2B5EF4-FFF2-40B4-BE49-F238E27FC236}">
                <a16:creationId xmlns="" xmlns:a16="http://schemas.microsoft.com/office/drawing/2014/main" id="{0D2C9E3D-8A8D-4FAB-9FEE-D5277864CF17}"/>
              </a:ext>
            </a:extLst>
          </p:cNvPr>
          <p:cNvPicPr>
            <a:picLocks noChangeAspect="1"/>
          </p:cNvPicPr>
          <p:nvPr/>
        </p:nvPicPr>
        <p:blipFill>
          <a:blip r:embed="rId2"/>
          <a:stretch>
            <a:fillRect/>
          </a:stretch>
        </p:blipFill>
        <p:spPr>
          <a:xfrm>
            <a:off x="847725" y="0"/>
            <a:ext cx="7448550" cy="6858000"/>
          </a:xfrm>
          <a:prstGeom prst="rect">
            <a:avLst/>
          </a:prstGeom>
        </p:spPr>
      </p:pic>
    </p:spTree>
    <p:extLst>
      <p:ext uri="{BB962C8B-B14F-4D97-AF65-F5344CB8AC3E}">
        <p14:creationId xmlns:p14="http://schemas.microsoft.com/office/powerpoint/2010/main" val="1733424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585">
                <a:solidFill>
                  <a:schemeClr val="tx1"/>
                </a:solidFill>
                <a:latin typeface="Times" charset="0"/>
              </a:defRPr>
            </a:lvl1pPr>
            <a:lvl2pPr marL="685817" indent="-263776">
              <a:defRPr sz="2585">
                <a:solidFill>
                  <a:schemeClr val="tx1"/>
                </a:solidFill>
                <a:latin typeface="Times" charset="0"/>
              </a:defRPr>
            </a:lvl2pPr>
            <a:lvl3pPr marL="1055103" indent="-211021">
              <a:defRPr sz="2585">
                <a:solidFill>
                  <a:schemeClr val="tx1"/>
                </a:solidFill>
                <a:latin typeface="Times" charset="0"/>
              </a:defRPr>
            </a:lvl3pPr>
            <a:lvl4pPr marL="1477145" indent="-211021">
              <a:defRPr sz="2585">
                <a:solidFill>
                  <a:schemeClr val="tx1"/>
                </a:solidFill>
                <a:latin typeface="Times" charset="0"/>
              </a:defRPr>
            </a:lvl4pPr>
            <a:lvl5pPr marL="1899186" indent="-211021">
              <a:defRPr sz="2585">
                <a:solidFill>
                  <a:schemeClr val="tx1"/>
                </a:solidFill>
                <a:latin typeface="Times" charset="0"/>
              </a:defRPr>
            </a:lvl5pPr>
            <a:lvl6pPr marL="2321227" indent="-211021" eaLnBrk="0" fontAlgn="base" hangingPunct="0">
              <a:spcBef>
                <a:spcPct val="0"/>
              </a:spcBef>
              <a:spcAft>
                <a:spcPct val="0"/>
              </a:spcAft>
              <a:defRPr sz="2585">
                <a:solidFill>
                  <a:schemeClr val="tx1"/>
                </a:solidFill>
                <a:latin typeface="Times" charset="0"/>
              </a:defRPr>
            </a:lvl6pPr>
            <a:lvl7pPr marL="2743269" indent="-211021" eaLnBrk="0" fontAlgn="base" hangingPunct="0">
              <a:spcBef>
                <a:spcPct val="0"/>
              </a:spcBef>
              <a:spcAft>
                <a:spcPct val="0"/>
              </a:spcAft>
              <a:defRPr sz="2585">
                <a:solidFill>
                  <a:schemeClr val="tx1"/>
                </a:solidFill>
                <a:latin typeface="Times" charset="0"/>
              </a:defRPr>
            </a:lvl7pPr>
            <a:lvl8pPr marL="3165310" indent="-211021" eaLnBrk="0" fontAlgn="base" hangingPunct="0">
              <a:spcBef>
                <a:spcPct val="0"/>
              </a:spcBef>
              <a:spcAft>
                <a:spcPct val="0"/>
              </a:spcAft>
              <a:defRPr sz="2585">
                <a:solidFill>
                  <a:schemeClr val="tx1"/>
                </a:solidFill>
                <a:latin typeface="Times" charset="0"/>
              </a:defRPr>
            </a:lvl8pPr>
            <a:lvl9pPr marL="3587351" indent="-211021" eaLnBrk="0" fontAlgn="base" hangingPunct="0">
              <a:spcBef>
                <a:spcPct val="0"/>
              </a:spcBef>
              <a:spcAft>
                <a:spcPct val="0"/>
              </a:spcAft>
              <a:defRPr sz="2585">
                <a:solidFill>
                  <a:schemeClr val="tx1"/>
                </a:solidFill>
                <a:latin typeface="Times" charset="0"/>
              </a:defRPr>
            </a:lvl9pPr>
          </a:lstStyle>
          <a:p>
            <a:fld id="{F886A96B-FAB1-4647-BD6B-1C0F2C2C2A64}" type="slidenum">
              <a:rPr lang="en-US" altLang="en-US" sz="1292"/>
              <a:pPr/>
              <a:t>5</a:t>
            </a:fld>
            <a:endParaRPr lang="en-US" altLang="en-US" sz="1292"/>
          </a:p>
        </p:txBody>
      </p:sp>
      <p:sp>
        <p:nvSpPr>
          <p:cNvPr id="17411" name="Rectangle 2"/>
          <p:cNvSpPr>
            <a:spLocks noGrp="1" noChangeArrowheads="1"/>
          </p:cNvSpPr>
          <p:nvPr>
            <p:ph type="title" idx="4294967295"/>
          </p:nvPr>
        </p:nvSpPr>
        <p:spPr>
          <a:xfrm>
            <a:off x="198555" y="132739"/>
            <a:ext cx="8822353" cy="1055077"/>
          </a:xfrm>
        </p:spPr>
        <p:txBody>
          <a:bodyPr vert="horz" lIns="422031" tIns="45720" rIns="91440" bIns="45720" rtlCol="0" anchor="ctr">
            <a:normAutofit fontScale="90000"/>
          </a:bodyPr>
          <a:lstStyle/>
          <a:p>
            <a:pPr eaLnBrk="1" hangingPunct="1"/>
            <a:r>
              <a:rPr lang="en-US" altLang="en-US" sz="3692" b="1" dirty="0"/>
              <a:t>Importance of a Drought Monitoring System</a:t>
            </a:r>
            <a:endParaRPr lang="en-US" altLang="en-US" sz="3692" dirty="0"/>
          </a:p>
        </p:txBody>
      </p:sp>
      <p:sp>
        <p:nvSpPr>
          <p:cNvPr id="17412" name="Rectangle 3"/>
          <p:cNvSpPr>
            <a:spLocks noGrp="1" noChangeArrowheads="1"/>
          </p:cNvSpPr>
          <p:nvPr>
            <p:ph type="body" idx="4294967295"/>
          </p:nvPr>
        </p:nvSpPr>
        <p:spPr>
          <a:xfrm>
            <a:off x="359019" y="1307266"/>
            <a:ext cx="7620000" cy="3352800"/>
          </a:xfrm>
        </p:spPr>
        <p:txBody>
          <a:bodyPr vert="horz" lIns="422031" tIns="45720" rIns="91440" bIns="45720" rtlCol="0">
            <a:normAutofit/>
          </a:bodyPr>
          <a:lstStyle/>
          <a:p>
            <a:pPr eaLnBrk="1" hangingPunct="1"/>
            <a:r>
              <a:rPr lang="en-US" altLang="en-US" dirty="0">
                <a:solidFill>
                  <a:srgbClr val="0070C0"/>
                </a:solidFill>
              </a:rPr>
              <a:t>allows for </a:t>
            </a:r>
            <a:r>
              <a:rPr lang="en-US" altLang="en-US" b="1" i="1" dirty="0">
                <a:solidFill>
                  <a:srgbClr val="FF0000"/>
                </a:solidFill>
              </a:rPr>
              <a:t>early</a:t>
            </a:r>
            <a:r>
              <a:rPr lang="en-US" altLang="en-US" dirty="0">
                <a:solidFill>
                  <a:srgbClr val="FF0000"/>
                </a:solidFill>
              </a:rPr>
              <a:t> </a:t>
            </a:r>
            <a:r>
              <a:rPr lang="en-US" altLang="en-US" dirty="0">
                <a:solidFill>
                  <a:srgbClr val="0070C0"/>
                </a:solidFill>
              </a:rPr>
              <a:t>drought detection</a:t>
            </a:r>
          </a:p>
          <a:p>
            <a:pPr eaLnBrk="1" hangingPunct="1"/>
            <a:r>
              <a:rPr lang="en-US" altLang="en-US" dirty="0">
                <a:solidFill>
                  <a:srgbClr val="0070C0"/>
                </a:solidFill>
              </a:rPr>
              <a:t>improves response (</a:t>
            </a:r>
            <a:r>
              <a:rPr lang="en-US" altLang="en-US" b="1" i="1" dirty="0">
                <a:solidFill>
                  <a:srgbClr val="FF0000"/>
                </a:solidFill>
              </a:rPr>
              <a:t>proactive</a:t>
            </a:r>
            <a:r>
              <a:rPr lang="en-US" altLang="en-US" dirty="0">
                <a:solidFill>
                  <a:srgbClr val="0070C0"/>
                </a:solidFill>
              </a:rPr>
              <a:t>)</a:t>
            </a:r>
          </a:p>
          <a:p>
            <a:pPr eaLnBrk="1" hangingPunct="1"/>
            <a:r>
              <a:rPr lang="en-US" altLang="en-US" b="1" i="1" dirty="0">
                <a:solidFill>
                  <a:srgbClr val="FF0000"/>
                </a:solidFill>
              </a:rPr>
              <a:t>“triggers” </a:t>
            </a:r>
            <a:r>
              <a:rPr lang="en-US" altLang="en-US" dirty="0">
                <a:solidFill>
                  <a:srgbClr val="0070C0"/>
                </a:solidFill>
              </a:rPr>
              <a:t>actions within a drought plan </a:t>
            </a:r>
          </a:p>
          <a:p>
            <a:pPr eaLnBrk="1" hangingPunct="1"/>
            <a:r>
              <a:rPr lang="en-US" altLang="en-US" dirty="0">
                <a:solidFill>
                  <a:srgbClr val="0070C0"/>
                </a:solidFill>
              </a:rPr>
              <a:t>a critical </a:t>
            </a:r>
            <a:r>
              <a:rPr lang="en-US" altLang="en-US" b="1" i="1" dirty="0">
                <a:solidFill>
                  <a:srgbClr val="FF0000"/>
                </a:solidFill>
              </a:rPr>
              <a:t>mitigation</a:t>
            </a:r>
            <a:r>
              <a:rPr lang="en-US" altLang="en-US" dirty="0">
                <a:solidFill>
                  <a:srgbClr val="0070C0"/>
                </a:solidFill>
              </a:rPr>
              <a:t> action</a:t>
            </a:r>
          </a:p>
          <a:p>
            <a:pPr eaLnBrk="1" hangingPunct="1"/>
            <a:r>
              <a:rPr lang="en-US" altLang="en-US" b="1" i="1" dirty="0">
                <a:solidFill>
                  <a:srgbClr val="FF0000"/>
                </a:solidFill>
              </a:rPr>
              <a:t>foundation</a:t>
            </a:r>
            <a:r>
              <a:rPr lang="en-US" altLang="en-US" dirty="0">
                <a:solidFill>
                  <a:srgbClr val="0070C0"/>
                </a:solidFill>
              </a:rPr>
              <a:t> of a drought plan</a:t>
            </a:r>
          </a:p>
        </p:txBody>
      </p:sp>
      <p:sp>
        <p:nvSpPr>
          <p:cNvPr id="17413" name="Text Box 6"/>
          <p:cNvSpPr txBox="1">
            <a:spLocks noChangeArrowheads="1"/>
          </p:cNvSpPr>
          <p:nvPr/>
        </p:nvSpPr>
        <p:spPr bwMode="auto">
          <a:xfrm>
            <a:off x="5683098" y="4252838"/>
            <a:ext cx="2083777" cy="29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800">
                <a:solidFill>
                  <a:schemeClr val="tx1"/>
                </a:solidFill>
                <a:latin typeface="Times" charset="0"/>
              </a:defRPr>
            </a:lvl1pPr>
            <a:lvl2pPr marL="742950" indent="-285750">
              <a:defRPr sz="2800">
                <a:solidFill>
                  <a:schemeClr val="tx1"/>
                </a:solidFill>
                <a:latin typeface="Times" charset="0"/>
              </a:defRPr>
            </a:lvl2pPr>
            <a:lvl3pPr marL="1143000" indent="-228600">
              <a:defRPr sz="2800">
                <a:solidFill>
                  <a:schemeClr val="tx1"/>
                </a:solidFill>
                <a:latin typeface="Times" charset="0"/>
              </a:defRPr>
            </a:lvl3pPr>
            <a:lvl4pPr marL="1600200" indent="-228600">
              <a:defRPr sz="2800">
                <a:solidFill>
                  <a:schemeClr val="tx1"/>
                </a:solidFill>
                <a:latin typeface="Times" charset="0"/>
              </a:defRPr>
            </a:lvl4pPr>
            <a:lvl5pPr marL="2057400" indent="-228600">
              <a:defRPr sz="2800">
                <a:solidFill>
                  <a:schemeClr val="tx1"/>
                </a:solidFill>
                <a:latin typeface="Times" charset="0"/>
              </a:defRPr>
            </a:lvl5pPr>
            <a:lvl6pPr marL="2514600" indent="-228600" eaLnBrk="0" fontAlgn="base" hangingPunct="0">
              <a:spcBef>
                <a:spcPct val="0"/>
              </a:spcBef>
              <a:spcAft>
                <a:spcPct val="0"/>
              </a:spcAft>
              <a:defRPr sz="2800">
                <a:solidFill>
                  <a:schemeClr val="tx1"/>
                </a:solidFill>
                <a:latin typeface="Times" charset="0"/>
              </a:defRPr>
            </a:lvl6pPr>
            <a:lvl7pPr marL="2971800" indent="-228600" eaLnBrk="0" fontAlgn="base" hangingPunct="0">
              <a:spcBef>
                <a:spcPct val="0"/>
              </a:spcBef>
              <a:spcAft>
                <a:spcPct val="0"/>
              </a:spcAft>
              <a:defRPr sz="2800">
                <a:solidFill>
                  <a:schemeClr val="tx1"/>
                </a:solidFill>
                <a:latin typeface="Times" charset="0"/>
              </a:defRPr>
            </a:lvl7pPr>
            <a:lvl8pPr marL="3429000" indent="-228600" eaLnBrk="0" fontAlgn="base" hangingPunct="0">
              <a:spcBef>
                <a:spcPct val="0"/>
              </a:spcBef>
              <a:spcAft>
                <a:spcPct val="0"/>
              </a:spcAft>
              <a:defRPr sz="2800">
                <a:solidFill>
                  <a:schemeClr val="tx1"/>
                </a:solidFill>
                <a:latin typeface="Times" charset="0"/>
              </a:defRPr>
            </a:lvl8pPr>
            <a:lvl9pPr marL="3886200" indent="-228600" eaLnBrk="0" fontAlgn="base" hangingPunct="0">
              <a:spcBef>
                <a:spcPct val="0"/>
              </a:spcBef>
              <a:spcAft>
                <a:spcPct val="0"/>
              </a:spcAft>
              <a:defRPr sz="2800">
                <a:solidFill>
                  <a:schemeClr val="tx1"/>
                </a:solidFill>
                <a:latin typeface="Times" charset="0"/>
              </a:defRPr>
            </a:lvl9pPr>
          </a:lstStyle>
          <a:p>
            <a:pPr>
              <a:spcBef>
                <a:spcPct val="50000"/>
              </a:spcBef>
            </a:pPr>
            <a:r>
              <a:rPr lang="fr-CH" altLang="en-US" sz="1292" b="1" dirty="0">
                <a:latin typeface="Arial" charset="0"/>
                <a:ea typeface="Arial" charset="0"/>
                <a:cs typeface="Arial" charset="0"/>
              </a:rPr>
              <a:t>Source: Svoboda, 2009</a:t>
            </a:r>
            <a:endParaRPr lang="en-US" altLang="en-US" sz="1292" b="1" dirty="0">
              <a:latin typeface="Arial" charset="0"/>
              <a:ea typeface="Arial" charset="0"/>
              <a:cs typeface="Arial" charset="0"/>
            </a:endParaRPr>
          </a:p>
        </p:txBody>
      </p:sp>
      <p:pic>
        <p:nvPicPr>
          <p:cNvPr id="2" name="Picture 1">
            <a:extLst>
              <a:ext uri="{FF2B5EF4-FFF2-40B4-BE49-F238E27FC236}">
                <a16:creationId xmlns="" xmlns:a16="http://schemas.microsoft.com/office/drawing/2014/main" id="{A08BC5C2-D21F-4D14-8953-B4EA95606F19}"/>
              </a:ext>
            </a:extLst>
          </p:cNvPr>
          <p:cNvPicPr>
            <a:picLocks noChangeAspect="1"/>
          </p:cNvPicPr>
          <p:nvPr/>
        </p:nvPicPr>
        <p:blipFill>
          <a:blip r:embed="rId3"/>
          <a:stretch>
            <a:fillRect/>
          </a:stretch>
        </p:blipFill>
        <p:spPr>
          <a:xfrm>
            <a:off x="12737" y="4936453"/>
            <a:ext cx="2628900" cy="1981200"/>
          </a:xfrm>
          <a:prstGeom prst="rect">
            <a:avLst/>
          </a:prstGeom>
        </p:spPr>
      </p:pic>
      <p:pic>
        <p:nvPicPr>
          <p:cNvPr id="3" name="Picture 2">
            <a:extLst>
              <a:ext uri="{FF2B5EF4-FFF2-40B4-BE49-F238E27FC236}">
                <a16:creationId xmlns="" xmlns:a16="http://schemas.microsoft.com/office/drawing/2014/main" id="{C67A2494-8D66-4020-9FB5-A8CA40DFA95B}"/>
              </a:ext>
            </a:extLst>
          </p:cNvPr>
          <p:cNvPicPr>
            <a:picLocks noChangeAspect="1"/>
          </p:cNvPicPr>
          <p:nvPr/>
        </p:nvPicPr>
        <p:blipFill>
          <a:blip r:embed="rId4"/>
          <a:stretch>
            <a:fillRect/>
          </a:stretch>
        </p:blipFill>
        <p:spPr>
          <a:xfrm>
            <a:off x="2579666" y="4936453"/>
            <a:ext cx="2638425" cy="1981200"/>
          </a:xfrm>
          <a:prstGeom prst="rect">
            <a:avLst/>
          </a:prstGeom>
        </p:spPr>
      </p:pic>
      <p:pic>
        <p:nvPicPr>
          <p:cNvPr id="4" name="Picture 3">
            <a:extLst>
              <a:ext uri="{FF2B5EF4-FFF2-40B4-BE49-F238E27FC236}">
                <a16:creationId xmlns="" xmlns:a16="http://schemas.microsoft.com/office/drawing/2014/main" id="{08B99B90-2D57-4CE3-AAD2-3ED38280504C}"/>
              </a:ext>
            </a:extLst>
          </p:cNvPr>
          <p:cNvPicPr>
            <a:picLocks noChangeAspect="1"/>
          </p:cNvPicPr>
          <p:nvPr/>
        </p:nvPicPr>
        <p:blipFill>
          <a:blip r:embed="rId5"/>
          <a:stretch>
            <a:fillRect/>
          </a:stretch>
        </p:blipFill>
        <p:spPr>
          <a:xfrm>
            <a:off x="4000516" y="4813663"/>
            <a:ext cx="2438400" cy="2076450"/>
          </a:xfrm>
          <a:prstGeom prst="rect">
            <a:avLst/>
          </a:prstGeom>
        </p:spPr>
      </p:pic>
      <p:pic>
        <p:nvPicPr>
          <p:cNvPr id="6" name="Picture 5">
            <a:extLst>
              <a:ext uri="{FF2B5EF4-FFF2-40B4-BE49-F238E27FC236}">
                <a16:creationId xmlns="" xmlns:a16="http://schemas.microsoft.com/office/drawing/2014/main" id="{6D3D7776-7E29-4F92-8297-2A9E818ABB5E}"/>
              </a:ext>
            </a:extLst>
          </p:cNvPr>
          <p:cNvPicPr>
            <a:picLocks noChangeAspect="1"/>
          </p:cNvPicPr>
          <p:nvPr/>
        </p:nvPicPr>
        <p:blipFill>
          <a:blip r:embed="rId6"/>
          <a:stretch>
            <a:fillRect/>
          </a:stretch>
        </p:blipFill>
        <p:spPr>
          <a:xfrm>
            <a:off x="6428841" y="4861288"/>
            <a:ext cx="2705100" cy="2028825"/>
          </a:xfrm>
          <a:prstGeom prst="rect">
            <a:avLst/>
          </a:prstGeom>
        </p:spPr>
      </p:pic>
    </p:spTree>
    <p:extLst>
      <p:ext uri="{BB962C8B-B14F-4D97-AF65-F5344CB8AC3E}">
        <p14:creationId xmlns:p14="http://schemas.microsoft.com/office/powerpoint/2010/main" val="4777737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585">
                <a:solidFill>
                  <a:schemeClr val="tx1"/>
                </a:solidFill>
                <a:latin typeface="Times" charset="0"/>
              </a:defRPr>
            </a:lvl1pPr>
            <a:lvl2pPr marL="685817" indent="-263776">
              <a:defRPr sz="2585">
                <a:solidFill>
                  <a:schemeClr val="tx1"/>
                </a:solidFill>
                <a:latin typeface="Times" charset="0"/>
              </a:defRPr>
            </a:lvl2pPr>
            <a:lvl3pPr marL="1055103" indent="-211021">
              <a:defRPr sz="2585">
                <a:solidFill>
                  <a:schemeClr val="tx1"/>
                </a:solidFill>
                <a:latin typeface="Times" charset="0"/>
              </a:defRPr>
            </a:lvl3pPr>
            <a:lvl4pPr marL="1477145" indent="-211021">
              <a:defRPr sz="2585">
                <a:solidFill>
                  <a:schemeClr val="tx1"/>
                </a:solidFill>
                <a:latin typeface="Times" charset="0"/>
              </a:defRPr>
            </a:lvl4pPr>
            <a:lvl5pPr marL="1899186" indent="-211021">
              <a:defRPr sz="2585">
                <a:solidFill>
                  <a:schemeClr val="tx1"/>
                </a:solidFill>
                <a:latin typeface="Times" charset="0"/>
              </a:defRPr>
            </a:lvl5pPr>
            <a:lvl6pPr marL="2321227" indent="-211021" eaLnBrk="0" fontAlgn="base" hangingPunct="0">
              <a:spcBef>
                <a:spcPct val="0"/>
              </a:spcBef>
              <a:spcAft>
                <a:spcPct val="0"/>
              </a:spcAft>
              <a:defRPr sz="2585">
                <a:solidFill>
                  <a:schemeClr val="tx1"/>
                </a:solidFill>
                <a:latin typeface="Times" charset="0"/>
              </a:defRPr>
            </a:lvl6pPr>
            <a:lvl7pPr marL="2743269" indent="-211021" eaLnBrk="0" fontAlgn="base" hangingPunct="0">
              <a:spcBef>
                <a:spcPct val="0"/>
              </a:spcBef>
              <a:spcAft>
                <a:spcPct val="0"/>
              </a:spcAft>
              <a:defRPr sz="2585">
                <a:solidFill>
                  <a:schemeClr val="tx1"/>
                </a:solidFill>
                <a:latin typeface="Times" charset="0"/>
              </a:defRPr>
            </a:lvl7pPr>
            <a:lvl8pPr marL="3165310" indent="-211021" eaLnBrk="0" fontAlgn="base" hangingPunct="0">
              <a:spcBef>
                <a:spcPct val="0"/>
              </a:spcBef>
              <a:spcAft>
                <a:spcPct val="0"/>
              </a:spcAft>
              <a:defRPr sz="2585">
                <a:solidFill>
                  <a:schemeClr val="tx1"/>
                </a:solidFill>
                <a:latin typeface="Times" charset="0"/>
              </a:defRPr>
            </a:lvl8pPr>
            <a:lvl9pPr marL="3587351" indent="-211021" eaLnBrk="0" fontAlgn="base" hangingPunct="0">
              <a:spcBef>
                <a:spcPct val="0"/>
              </a:spcBef>
              <a:spcAft>
                <a:spcPct val="0"/>
              </a:spcAft>
              <a:defRPr sz="2585">
                <a:solidFill>
                  <a:schemeClr val="tx1"/>
                </a:solidFill>
                <a:latin typeface="Times" charset="0"/>
              </a:defRPr>
            </a:lvl9pPr>
          </a:lstStyle>
          <a:p>
            <a:fld id="{09CABF53-00D7-734E-965D-2FE60555A68A}" type="slidenum">
              <a:rPr lang="en-US" altLang="en-US" sz="1292"/>
              <a:pPr/>
              <a:t>6</a:t>
            </a:fld>
            <a:endParaRPr lang="en-US" altLang="en-US" sz="1292"/>
          </a:p>
        </p:txBody>
      </p:sp>
      <p:sp>
        <p:nvSpPr>
          <p:cNvPr id="19459" name="Rectangle 2"/>
          <p:cNvSpPr>
            <a:spLocks noGrp="1" noChangeArrowheads="1"/>
          </p:cNvSpPr>
          <p:nvPr>
            <p:ph type="title" idx="4294967295"/>
          </p:nvPr>
        </p:nvSpPr>
        <p:spPr>
          <a:xfrm>
            <a:off x="344859" y="209207"/>
            <a:ext cx="8620364" cy="1055077"/>
          </a:xfrm>
        </p:spPr>
        <p:txBody>
          <a:bodyPr vert="horz" lIns="422031" tIns="45720" rIns="91440" bIns="45720" rtlCol="0" anchor="ctr">
            <a:noAutofit/>
          </a:bodyPr>
          <a:lstStyle/>
          <a:p>
            <a:pPr eaLnBrk="1" hangingPunct="1"/>
            <a:r>
              <a:rPr lang="en-US" altLang="en-US" sz="3600" b="1" dirty="0"/>
              <a:t>Potential Monitoring System Products</a:t>
            </a:r>
            <a:br>
              <a:rPr lang="en-US" altLang="en-US" sz="3600" b="1" dirty="0"/>
            </a:br>
            <a:r>
              <a:rPr lang="en-US" altLang="en-US" sz="3600" b="1" dirty="0"/>
              <a:t> and Reports</a:t>
            </a:r>
            <a:endParaRPr lang="en-US" altLang="en-US" sz="3600" dirty="0"/>
          </a:p>
        </p:txBody>
      </p:sp>
      <p:sp>
        <p:nvSpPr>
          <p:cNvPr id="19460" name="Rectangle 3"/>
          <p:cNvSpPr>
            <a:spLocks noGrp="1" noChangeArrowheads="1"/>
          </p:cNvSpPr>
          <p:nvPr>
            <p:ph type="body" idx="4294967295"/>
          </p:nvPr>
        </p:nvSpPr>
        <p:spPr>
          <a:xfrm>
            <a:off x="0" y="1730620"/>
            <a:ext cx="8742485" cy="4009292"/>
          </a:xfrm>
        </p:spPr>
        <p:txBody>
          <a:bodyPr vert="horz" lIns="422031" tIns="45720" rIns="91440" bIns="45720" rtlCol="0">
            <a:normAutofit lnSpcReduction="10000"/>
          </a:bodyPr>
          <a:lstStyle/>
          <a:p>
            <a:pPr eaLnBrk="1" hangingPunct="1">
              <a:lnSpc>
                <a:spcPct val="90000"/>
              </a:lnSpc>
            </a:pPr>
            <a:r>
              <a:rPr lang="en-US" altLang="en-US" b="1" i="1" dirty="0">
                <a:solidFill>
                  <a:srgbClr val="002060"/>
                </a:solidFill>
              </a:rPr>
              <a:t>Historical analysis</a:t>
            </a:r>
            <a:r>
              <a:rPr lang="en-US" altLang="en-US" dirty="0">
                <a:solidFill>
                  <a:srgbClr val="002060"/>
                </a:solidFill>
              </a:rPr>
              <a:t>  </a:t>
            </a:r>
            <a:r>
              <a:rPr lang="en-US" altLang="en-US" dirty="0">
                <a:solidFill>
                  <a:srgbClr val="0070C0"/>
                </a:solidFill>
              </a:rPr>
              <a:t>(climatology, impacts, magnitude, frequency)</a:t>
            </a:r>
          </a:p>
          <a:p>
            <a:pPr eaLnBrk="1" hangingPunct="1">
              <a:lnSpc>
                <a:spcPct val="90000"/>
              </a:lnSpc>
            </a:pPr>
            <a:r>
              <a:rPr lang="en-US" altLang="en-US" b="1" i="1" dirty="0">
                <a:solidFill>
                  <a:srgbClr val="002060"/>
                </a:solidFill>
              </a:rPr>
              <a:t>Operational  assessment</a:t>
            </a:r>
            <a:r>
              <a:rPr lang="en-US" altLang="en-US" dirty="0">
                <a:solidFill>
                  <a:srgbClr val="002060"/>
                </a:solidFill>
              </a:rPr>
              <a:t> </a:t>
            </a:r>
            <a:r>
              <a:rPr lang="en-US" altLang="en-US" dirty="0">
                <a:solidFill>
                  <a:srgbClr val="0070C0"/>
                </a:solidFill>
              </a:rPr>
              <a:t>(cooperative data, SPI and other indices, automated networks, satellite and soil moisture data, media and official requests)</a:t>
            </a:r>
          </a:p>
          <a:p>
            <a:pPr eaLnBrk="1" hangingPunct="1">
              <a:lnSpc>
                <a:spcPct val="90000"/>
              </a:lnSpc>
            </a:pPr>
            <a:r>
              <a:rPr lang="en-US" altLang="en-US" b="1" i="1" dirty="0">
                <a:solidFill>
                  <a:srgbClr val="002060"/>
                </a:solidFill>
              </a:rPr>
              <a:t>Predictions/Projections</a:t>
            </a:r>
            <a:r>
              <a:rPr lang="en-US" altLang="en-US" dirty="0">
                <a:solidFill>
                  <a:srgbClr val="002060"/>
                </a:solidFill>
              </a:rPr>
              <a:t>  </a:t>
            </a:r>
            <a:r>
              <a:rPr lang="en-US" altLang="en-US" dirty="0">
                <a:solidFill>
                  <a:srgbClr val="0070C0"/>
                </a:solidFill>
              </a:rPr>
              <a:t>(SPI and other indices, soil moisture, streamflow, seasonal forecasts, SST’s)</a:t>
            </a:r>
          </a:p>
        </p:txBody>
      </p:sp>
      <p:sp>
        <p:nvSpPr>
          <p:cNvPr id="19461" name="Text Box 5"/>
          <p:cNvSpPr txBox="1">
            <a:spLocks noChangeArrowheads="1"/>
          </p:cNvSpPr>
          <p:nvPr/>
        </p:nvSpPr>
        <p:spPr bwMode="auto">
          <a:xfrm>
            <a:off x="6937131" y="5726723"/>
            <a:ext cx="2083777" cy="29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800">
                <a:solidFill>
                  <a:schemeClr val="tx1"/>
                </a:solidFill>
                <a:latin typeface="Times" charset="0"/>
              </a:defRPr>
            </a:lvl1pPr>
            <a:lvl2pPr marL="742950" indent="-285750">
              <a:defRPr sz="2800">
                <a:solidFill>
                  <a:schemeClr val="tx1"/>
                </a:solidFill>
                <a:latin typeface="Times" charset="0"/>
              </a:defRPr>
            </a:lvl2pPr>
            <a:lvl3pPr marL="1143000" indent="-228600">
              <a:defRPr sz="2800">
                <a:solidFill>
                  <a:schemeClr val="tx1"/>
                </a:solidFill>
                <a:latin typeface="Times" charset="0"/>
              </a:defRPr>
            </a:lvl3pPr>
            <a:lvl4pPr marL="1600200" indent="-228600">
              <a:defRPr sz="2800">
                <a:solidFill>
                  <a:schemeClr val="tx1"/>
                </a:solidFill>
                <a:latin typeface="Times" charset="0"/>
              </a:defRPr>
            </a:lvl4pPr>
            <a:lvl5pPr marL="2057400" indent="-228600">
              <a:defRPr sz="2800">
                <a:solidFill>
                  <a:schemeClr val="tx1"/>
                </a:solidFill>
                <a:latin typeface="Times" charset="0"/>
              </a:defRPr>
            </a:lvl5pPr>
            <a:lvl6pPr marL="2514600" indent="-228600" eaLnBrk="0" fontAlgn="base" hangingPunct="0">
              <a:spcBef>
                <a:spcPct val="0"/>
              </a:spcBef>
              <a:spcAft>
                <a:spcPct val="0"/>
              </a:spcAft>
              <a:defRPr sz="2800">
                <a:solidFill>
                  <a:schemeClr val="tx1"/>
                </a:solidFill>
                <a:latin typeface="Times" charset="0"/>
              </a:defRPr>
            </a:lvl6pPr>
            <a:lvl7pPr marL="2971800" indent="-228600" eaLnBrk="0" fontAlgn="base" hangingPunct="0">
              <a:spcBef>
                <a:spcPct val="0"/>
              </a:spcBef>
              <a:spcAft>
                <a:spcPct val="0"/>
              </a:spcAft>
              <a:defRPr sz="2800">
                <a:solidFill>
                  <a:schemeClr val="tx1"/>
                </a:solidFill>
                <a:latin typeface="Times" charset="0"/>
              </a:defRPr>
            </a:lvl7pPr>
            <a:lvl8pPr marL="3429000" indent="-228600" eaLnBrk="0" fontAlgn="base" hangingPunct="0">
              <a:spcBef>
                <a:spcPct val="0"/>
              </a:spcBef>
              <a:spcAft>
                <a:spcPct val="0"/>
              </a:spcAft>
              <a:defRPr sz="2800">
                <a:solidFill>
                  <a:schemeClr val="tx1"/>
                </a:solidFill>
                <a:latin typeface="Times" charset="0"/>
              </a:defRPr>
            </a:lvl8pPr>
            <a:lvl9pPr marL="3886200" indent="-228600" eaLnBrk="0" fontAlgn="base" hangingPunct="0">
              <a:spcBef>
                <a:spcPct val="0"/>
              </a:spcBef>
              <a:spcAft>
                <a:spcPct val="0"/>
              </a:spcAft>
              <a:defRPr sz="2800">
                <a:solidFill>
                  <a:schemeClr val="tx1"/>
                </a:solidFill>
                <a:latin typeface="Times" charset="0"/>
              </a:defRPr>
            </a:lvl9pPr>
          </a:lstStyle>
          <a:p>
            <a:pPr>
              <a:spcBef>
                <a:spcPct val="50000"/>
              </a:spcBef>
            </a:pPr>
            <a:r>
              <a:rPr lang="fr-CH" altLang="en-US" sz="1292" b="1">
                <a:latin typeface="Arial" charset="0"/>
                <a:ea typeface="Arial" charset="0"/>
                <a:cs typeface="Arial" charset="0"/>
              </a:rPr>
              <a:t>Source: Svoboda, 2009</a:t>
            </a:r>
            <a:endParaRPr lang="en-US" altLang="en-US" sz="1292" b="1">
              <a:latin typeface="Arial" charset="0"/>
              <a:ea typeface="Arial" charset="0"/>
              <a:cs typeface="Arial" charset="0"/>
            </a:endParaRPr>
          </a:p>
        </p:txBody>
      </p:sp>
    </p:spTree>
    <p:extLst>
      <p:ext uri="{BB962C8B-B14F-4D97-AF65-F5344CB8AC3E}">
        <p14:creationId xmlns:p14="http://schemas.microsoft.com/office/powerpoint/2010/main" val="157608285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Oval 4"/>
          <p:cNvSpPr>
            <a:spLocks noChangeArrowheads="1"/>
          </p:cNvSpPr>
          <p:nvPr/>
        </p:nvSpPr>
        <p:spPr bwMode="auto">
          <a:xfrm>
            <a:off x="3705958" y="1757363"/>
            <a:ext cx="3404088" cy="804862"/>
          </a:xfrm>
          <a:prstGeom prst="ellipse">
            <a:avLst/>
          </a:prstGeom>
          <a:noFill/>
          <a:ln>
            <a:noFill/>
          </a:ln>
          <a:effectLst/>
          <a:extLst>
            <a:ext uri="{909E8E84-426E-40DD-AFC4-6F175D3DCCD1}">
              <a14:hiddenFill xmlns:a14="http://schemas.microsoft.com/office/drawing/2010/main">
                <a:solidFill>
                  <a:schemeClr val="bg2">
                    <a:alpha val="50195"/>
                  </a:scheme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2275" b="0" i="0" u="none" strike="noStrike" kern="0" cap="none" spc="0" normalizeH="0" baseline="0" noProof="0">
              <a:ln>
                <a:noFill/>
              </a:ln>
              <a:solidFill>
                <a:schemeClr val="tx1"/>
              </a:solidFill>
              <a:effectLst/>
              <a:uLnTx/>
              <a:uFillTx/>
              <a:latin typeface="Times" panose="02020603050405020304" pitchFamily="18" charset="0"/>
            </a:endParaRPr>
          </a:p>
        </p:txBody>
      </p:sp>
      <p:sp>
        <p:nvSpPr>
          <p:cNvPr id="7" name="TextBox 6"/>
          <p:cNvSpPr txBox="1"/>
          <p:nvPr/>
        </p:nvSpPr>
        <p:spPr>
          <a:xfrm>
            <a:off x="0" y="156504"/>
            <a:ext cx="883846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4000" b="1" i="0" u="none" strike="noStrike" kern="0" cap="none" spc="0" normalizeH="0" baseline="0" noProof="0" dirty="0" err="1">
                <a:ln>
                  <a:noFill/>
                </a:ln>
                <a:effectLst/>
                <a:uLnTx/>
                <a:uFillTx/>
                <a:latin typeface="+mj-lt"/>
              </a:rPr>
              <a:t>Selecting</a:t>
            </a:r>
            <a:r>
              <a:rPr kumimoji="0" lang="fr-CH" sz="4000" b="1" i="0" u="none" strike="noStrike" kern="0" cap="none" spc="0" normalizeH="0" baseline="0" noProof="0" dirty="0">
                <a:ln>
                  <a:noFill/>
                </a:ln>
                <a:effectLst/>
                <a:uLnTx/>
                <a:uFillTx/>
                <a:latin typeface="+mj-lt"/>
              </a:rPr>
              <a:t> </a:t>
            </a:r>
            <a:r>
              <a:rPr kumimoji="0" lang="fr-CH" sz="4000" b="1" i="0" u="none" strike="noStrike" kern="0" cap="none" spc="0" normalizeH="0" baseline="0" noProof="0" dirty="0" err="1">
                <a:ln>
                  <a:noFill/>
                </a:ln>
                <a:effectLst/>
                <a:uLnTx/>
                <a:uFillTx/>
                <a:latin typeface="+mj-lt"/>
              </a:rPr>
              <a:t>drought</a:t>
            </a:r>
            <a:r>
              <a:rPr kumimoji="0" lang="fr-CH" sz="4000" b="1" i="0" u="none" strike="noStrike" kern="0" cap="none" spc="0" normalizeH="0" baseline="0" noProof="0" dirty="0">
                <a:ln>
                  <a:noFill/>
                </a:ln>
                <a:effectLst/>
                <a:uLnTx/>
                <a:uFillTx/>
                <a:latin typeface="+mj-lt"/>
              </a:rPr>
              <a:t> </a:t>
            </a:r>
            <a:r>
              <a:rPr kumimoji="0" lang="fr-CH" sz="4000" b="1" i="0" u="none" strike="noStrike" kern="0" cap="none" spc="0" normalizeH="0" baseline="0" noProof="0" dirty="0" err="1">
                <a:ln>
                  <a:noFill/>
                </a:ln>
                <a:effectLst/>
                <a:uLnTx/>
                <a:uFillTx/>
                <a:latin typeface="+mj-lt"/>
              </a:rPr>
              <a:t>indicators</a:t>
            </a:r>
            <a:r>
              <a:rPr kumimoji="0" lang="fr-CH" sz="4000" b="1" i="0" u="none" strike="noStrike" kern="0" cap="none" spc="0" normalizeH="0" baseline="0" noProof="0" dirty="0">
                <a:ln>
                  <a:noFill/>
                </a:ln>
                <a:effectLst/>
                <a:uLnTx/>
                <a:uFillTx/>
                <a:latin typeface="+mj-lt"/>
              </a:rPr>
              <a:t> and indices</a:t>
            </a:r>
            <a:endParaRPr kumimoji="0" lang="en-US" sz="4000" b="1" i="0" u="none" strike="noStrike" kern="0" cap="none" spc="0" normalizeH="0" baseline="0" noProof="0" dirty="0">
              <a:ln>
                <a:noFill/>
              </a:ln>
              <a:effectLst/>
              <a:uLnTx/>
              <a:uFillTx/>
              <a:latin typeface="+mj-lt"/>
            </a:endParaRPr>
          </a:p>
        </p:txBody>
      </p:sp>
      <p:sp>
        <p:nvSpPr>
          <p:cNvPr id="8" name="Text Box 3"/>
          <p:cNvSpPr txBox="1">
            <a:spLocks noChangeArrowheads="1"/>
          </p:cNvSpPr>
          <p:nvPr/>
        </p:nvSpPr>
        <p:spPr bwMode="auto">
          <a:xfrm>
            <a:off x="608864" y="1276453"/>
            <a:ext cx="7812784" cy="4435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defTabSz="449263">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Times" panose="02020603050405020304" pitchFamily="18" charset="0"/>
              </a:defRPr>
            </a:lvl1pPr>
            <a:lvl2pPr marL="742950" indent="-285750" defTabSz="449263">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Times" panose="02020603050405020304" pitchFamily="18" charset="0"/>
              </a:defRPr>
            </a:lvl2pPr>
            <a:lvl3pPr marL="1143000" indent="-228600" defTabSz="449263">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Times" panose="02020603050405020304" pitchFamily="18" charset="0"/>
              </a:defRPr>
            </a:lvl3pPr>
            <a:lvl4pPr marL="1600200" indent="-228600" defTabSz="449263">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Times" panose="02020603050405020304" pitchFamily="18" charset="0"/>
              </a:defRPr>
            </a:lvl4pPr>
            <a:lvl5pPr marL="2057400" indent="-228600" defTabSz="449263">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Times" panose="02020603050405020304" pitchFamily="18" charset="0"/>
              </a:defRPr>
            </a:lvl5pPr>
            <a:lvl6pPr marL="2514600" indent="-228600" defTabSz="449263" eaLnBrk="0" fontAlgn="base" hangingPunct="0">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Times" panose="02020603050405020304" pitchFamily="18" charset="0"/>
              </a:defRPr>
            </a:lvl6pPr>
            <a:lvl7pPr marL="2971800" indent="-228600" defTabSz="449263" eaLnBrk="0" fontAlgn="base" hangingPunct="0">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Times" panose="02020603050405020304" pitchFamily="18" charset="0"/>
              </a:defRPr>
            </a:lvl7pPr>
            <a:lvl8pPr marL="3429000" indent="-228600" defTabSz="449263" eaLnBrk="0" fontAlgn="base" hangingPunct="0">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Times" panose="02020603050405020304" pitchFamily="18" charset="0"/>
              </a:defRPr>
            </a:lvl8pPr>
            <a:lvl9pPr marL="3886200" indent="-228600" defTabSz="449263" eaLnBrk="0" fontAlgn="base" hangingPunct="0">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Times" panose="02020603050405020304" pitchFamily="18" charset="0"/>
              </a:defRPr>
            </a:lvl9pPr>
          </a:lstStyle>
          <a:p>
            <a:pPr marL="285750" marR="0" lvl="0" indent="-285750" defTabSz="449263" eaLnBrk="1" fontAlgn="auto" latinLnBrk="0" hangingPunct="1">
              <a:lnSpc>
                <a:spcPct val="100000"/>
              </a:lnSpc>
              <a:spcBef>
                <a:spcPts val="488"/>
              </a:spcBef>
              <a:spcAft>
                <a:spcPts val="0"/>
              </a:spcAft>
              <a:buClrTx/>
              <a:buSzTx/>
              <a:buFontTx/>
              <a:buBlip>
                <a:blip r:embed="rId3"/>
              </a:buBlip>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sv-SE" sz="2400" b="0" i="0" u="none" strike="noStrike" kern="0" cap="none" spc="0" normalizeH="0" baseline="0" noProof="0" dirty="0">
                <a:ln>
                  <a:noFill/>
                </a:ln>
                <a:solidFill>
                  <a:srgbClr val="000000"/>
                </a:solidFill>
                <a:effectLst/>
                <a:uLnTx/>
                <a:uFillTx/>
                <a:latin typeface="+mn-lt"/>
                <a:ea typeface="Microsoft YaHei" panose="020B0503020204020204" pitchFamily="34" charset="-122"/>
                <a:cs typeface="Arial" panose="020B0604020202020204" pitchFamily="34" charset="0"/>
              </a:rPr>
              <a:t>Timely detection of drought to trigger appropriate communication and coordination to mitigate or respond</a:t>
            </a:r>
          </a:p>
          <a:p>
            <a:pPr marL="285750" marR="0" lvl="0" indent="-285750" defTabSz="449263" eaLnBrk="1" fontAlgn="auto" latinLnBrk="0" hangingPunct="1">
              <a:lnSpc>
                <a:spcPct val="100000"/>
              </a:lnSpc>
              <a:spcBef>
                <a:spcPts val="488"/>
              </a:spcBef>
              <a:spcAft>
                <a:spcPts val="0"/>
              </a:spcAft>
              <a:buClrTx/>
              <a:buSzTx/>
              <a:buFontTx/>
              <a:buBlip>
                <a:blip r:embed="rId3"/>
              </a:buBlip>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sv-SE" sz="2400" b="0" i="0" u="none" strike="noStrike" kern="0" cap="none" spc="0" normalizeH="0" baseline="0" noProof="0" dirty="0">
                <a:ln>
                  <a:noFill/>
                </a:ln>
                <a:solidFill>
                  <a:srgbClr val="000000"/>
                </a:solidFill>
                <a:effectLst/>
                <a:uLnTx/>
                <a:uFillTx/>
                <a:latin typeface="+mn-lt"/>
                <a:ea typeface="Microsoft YaHei" panose="020B0503020204020204" pitchFamily="34" charset="-122"/>
                <a:cs typeface="Arial" panose="020B0604020202020204" pitchFamily="34" charset="0"/>
              </a:rPr>
              <a:t>Sensitivity to climate, space and time to determine drought onset and termination</a:t>
            </a:r>
          </a:p>
          <a:p>
            <a:pPr marL="285750" marR="0" lvl="0" indent="-285750" defTabSz="449263" eaLnBrk="1" fontAlgn="auto" latinLnBrk="0" hangingPunct="1">
              <a:lnSpc>
                <a:spcPct val="100000"/>
              </a:lnSpc>
              <a:spcBef>
                <a:spcPts val="488"/>
              </a:spcBef>
              <a:spcAft>
                <a:spcPts val="0"/>
              </a:spcAft>
              <a:buClrTx/>
              <a:buSzTx/>
              <a:buFontTx/>
              <a:buBlip>
                <a:blip r:embed="rId3"/>
              </a:buBlip>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sv-SE" sz="2400" b="0" i="0" u="none" strike="noStrike" kern="0" cap="none" spc="0" normalizeH="0" baseline="0" noProof="0" dirty="0">
                <a:ln>
                  <a:noFill/>
                </a:ln>
                <a:solidFill>
                  <a:srgbClr val="000000"/>
                </a:solidFill>
                <a:effectLst/>
                <a:uLnTx/>
                <a:uFillTx/>
                <a:latin typeface="+mn-lt"/>
                <a:ea typeface="Microsoft YaHei" panose="020B0503020204020204" pitchFamily="34" charset="-122"/>
                <a:cs typeface="Arial" panose="020B0604020202020204" pitchFamily="34" charset="0"/>
              </a:rPr>
              <a:t>Responsive to reflect drought impacts occurring on the ground</a:t>
            </a:r>
          </a:p>
          <a:p>
            <a:pPr marL="285750" marR="0" lvl="0" indent="-285750" defTabSz="449263" eaLnBrk="1" fontAlgn="auto" latinLnBrk="0" hangingPunct="1">
              <a:lnSpc>
                <a:spcPct val="100000"/>
              </a:lnSpc>
              <a:spcBef>
                <a:spcPts val="488"/>
              </a:spcBef>
              <a:spcAft>
                <a:spcPts val="0"/>
              </a:spcAft>
              <a:buClrTx/>
              <a:buSzTx/>
              <a:buFontTx/>
              <a:buBlip>
                <a:blip r:embed="rId3"/>
              </a:buBlip>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sv-SE" sz="2400" b="0" i="0" u="none" strike="noStrike" kern="0" cap="none" spc="0" normalizeH="0" baseline="0" noProof="0" dirty="0">
                <a:ln>
                  <a:noFill/>
                </a:ln>
                <a:solidFill>
                  <a:srgbClr val="000000"/>
                </a:solidFill>
                <a:effectLst/>
                <a:uLnTx/>
                <a:uFillTx/>
                <a:latin typeface="+mn-lt"/>
                <a:ea typeface="Microsoft YaHei" panose="020B0503020204020204" pitchFamily="34" charset="-122"/>
                <a:cs typeface="Arial" panose="020B0604020202020204" pitchFamily="34" charset="0"/>
              </a:rPr>
              <a:t>Which indicators/indices and triggers to use for  going into and coming out of drought</a:t>
            </a:r>
          </a:p>
          <a:p>
            <a:pPr marL="285750" marR="0" lvl="0" indent="-285750" defTabSz="449263" eaLnBrk="1" fontAlgn="auto" latinLnBrk="0" hangingPunct="1">
              <a:lnSpc>
                <a:spcPct val="100000"/>
              </a:lnSpc>
              <a:spcBef>
                <a:spcPts val="488"/>
              </a:spcBef>
              <a:spcAft>
                <a:spcPts val="0"/>
              </a:spcAft>
              <a:buClrTx/>
              <a:buSzTx/>
              <a:buFontTx/>
              <a:buBlip>
                <a:blip r:embed="rId3"/>
              </a:buBlip>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sv-SE" sz="2400" b="0" i="0" u="none" strike="noStrike" kern="0" cap="none" spc="0" normalizeH="0" baseline="0" noProof="0" dirty="0">
                <a:ln>
                  <a:noFill/>
                </a:ln>
                <a:solidFill>
                  <a:srgbClr val="000000"/>
                </a:solidFill>
                <a:effectLst/>
                <a:uLnTx/>
                <a:uFillTx/>
                <a:latin typeface="+mn-lt"/>
                <a:ea typeface="Microsoft YaHei" panose="020B0503020204020204" pitchFamily="34" charset="-122"/>
                <a:cs typeface="Arial" panose="020B0604020202020204" pitchFamily="34" charset="0"/>
              </a:rPr>
              <a:t>Data for indices/indicator available and record consistent </a:t>
            </a:r>
          </a:p>
          <a:p>
            <a:pPr marL="285750" marR="0" lvl="0" indent="-285750" defTabSz="449263" eaLnBrk="1" fontAlgn="auto" latinLnBrk="0" hangingPunct="1">
              <a:lnSpc>
                <a:spcPct val="100000"/>
              </a:lnSpc>
              <a:spcBef>
                <a:spcPts val="488"/>
              </a:spcBef>
              <a:spcAft>
                <a:spcPts val="0"/>
              </a:spcAft>
              <a:buClrTx/>
              <a:buSzTx/>
              <a:buFontTx/>
              <a:buBlip>
                <a:blip r:embed="rId3"/>
              </a:buBlip>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sv-SE" sz="2400" b="0" i="0" u="none" strike="noStrike" kern="0" cap="none" spc="0" normalizeH="0" baseline="0" noProof="0" dirty="0">
                <a:ln>
                  <a:noFill/>
                </a:ln>
                <a:solidFill>
                  <a:srgbClr val="000000"/>
                </a:solidFill>
                <a:effectLst/>
                <a:uLnTx/>
                <a:uFillTx/>
                <a:latin typeface="+mn-lt"/>
                <a:ea typeface="Microsoft YaHei" panose="020B0503020204020204" pitchFamily="34" charset="-122"/>
                <a:cs typeface="Arial" panose="020B0604020202020204" pitchFamily="34" charset="0"/>
              </a:rPr>
              <a:t>Ease of implementation? (Human, institutional and financial capacity available)</a:t>
            </a:r>
          </a:p>
          <a:p>
            <a:pPr marL="285750" marR="0" lvl="0" indent="-285750" defTabSz="449263" eaLnBrk="1" fontAlgn="auto" latinLnBrk="0" hangingPunct="1">
              <a:lnSpc>
                <a:spcPct val="100000"/>
              </a:lnSpc>
              <a:spcBef>
                <a:spcPts val="488"/>
              </a:spcBef>
              <a:spcAft>
                <a:spcPts val="0"/>
              </a:spcAft>
              <a:buClrTx/>
              <a:buSzTx/>
              <a:buFontTx/>
              <a:buBlip>
                <a:blip r:embed="rId3"/>
              </a:buBlip>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sv-SE" sz="2200" b="0" i="0" u="none" strike="noStrike" kern="0" cap="none" spc="0" normalizeH="0" baseline="0" noProof="0" dirty="0">
              <a:ln>
                <a:noFill/>
              </a:ln>
              <a:solidFill>
                <a:srgbClr val="000000"/>
              </a:solidFill>
              <a:effectLst/>
              <a:uLnTx/>
              <a:uFillTx/>
              <a:latin typeface="+mn-lt"/>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8011776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Oval 4"/>
          <p:cNvSpPr>
            <a:spLocks noChangeArrowheads="1"/>
          </p:cNvSpPr>
          <p:nvPr/>
        </p:nvSpPr>
        <p:spPr bwMode="auto">
          <a:xfrm>
            <a:off x="3705958" y="1757363"/>
            <a:ext cx="3404088" cy="804862"/>
          </a:xfrm>
          <a:prstGeom prst="ellipse">
            <a:avLst/>
          </a:prstGeom>
          <a:noFill/>
          <a:ln>
            <a:noFill/>
          </a:ln>
          <a:effectLst/>
          <a:extLst>
            <a:ext uri="{909E8E84-426E-40DD-AFC4-6F175D3DCCD1}">
              <a14:hiddenFill xmlns:a14="http://schemas.microsoft.com/office/drawing/2010/main">
                <a:solidFill>
                  <a:schemeClr val="bg2">
                    <a:alpha val="50195"/>
                  </a:scheme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2275" b="0" i="0" u="none" strike="noStrike" kern="0" cap="none" spc="0" normalizeH="0" baseline="0" noProof="0">
              <a:ln>
                <a:noFill/>
              </a:ln>
              <a:solidFill>
                <a:schemeClr val="tx1"/>
              </a:solidFill>
              <a:effectLst/>
              <a:uLnTx/>
              <a:uFillTx/>
              <a:latin typeface="Times" panose="02020603050405020304" pitchFamily="18" charset="0"/>
            </a:endParaRPr>
          </a:p>
        </p:txBody>
      </p:sp>
      <p:sp>
        <p:nvSpPr>
          <p:cNvPr id="5" name="Text Box 3"/>
          <p:cNvSpPr txBox="1">
            <a:spLocks noChangeArrowheads="1"/>
          </p:cNvSpPr>
          <p:nvPr/>
        </p:nvSpPr>
        <p:spPr bwMode="auto">
          <a:xfrm>
            <a:off x="305203" y="2159794"/>
            <a:ext cx="5584521" cy="3777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defTabSz="449263">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Times" panose="02020603050405020304" pitchFamily="18" charset="0"/>
              </a:defRPr>
            </a:lvl1pPr>
            <a:lvl2pPr marL="742950" indent="-285750" defTabSz="449263">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Times" panose="02020603050405020304" pitchFamily="18" charset="0"/>
              </a:defRPr>
            </a:lvl2pPr>
            <a:lvl3pPr marL="1143000" indent="-228600" defTabSz="449263">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Times" panose="02020603050405020304" pitchFamily="18" charset="0"/>
              </a:defRPr>
            </a:lvl3pPr>
            <a:lvl4pPr marL="1600200" indent="-228600" defTabSz="449263">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Times" panose="02020603050405020304" pitchFamily="18" charset="0"/>
              </a:defRPr>
            </a:lvl4pPr>
            <a:lvl5pPr marL="2057400" indent="-228600" defTabSz="449263">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Times" panose="02020603050405020304" pitchFamily="18" charset="0"/>
              </a:defRPr>
            </a:lvl5pPr>
            <a:lvl6pPr marL="2514600" indent="-228600" defTabSz="449263" eaLnBrk="0" fontAlgn="base" hangingPunct="0">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Times" panose="02020603050405020304" pitchFamily="18" charset="0"/>
              </a:defRPr>
            </a:lvl6pPr>
            <a:lvl7pPr marL="2971800" indent="-228600" defTabSz="449263" eaLnBrk="0" fontAlgn="base" hangingPunct="0">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Times" panose="02020603050405020304" pitchFamily="18" charset="0"/>
              </a:defRPr>
            </a:lvl7pPr>
            <a:lvl8pPr marL="3429000" indent="-228600" defTabSz="449263" eaLnBrk="0" fontAlgn="base" hangingPunct="0">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Times" panose="02020603050405020304" pitchFamily="18" charset="0"/>
              </a:defRPr>
            </a:lvl8pPr>
            <a:lvl9pPr marL="3886200" indent="-228600" defTabSz="449263" eaLnBrk="0" fontAlgn="base" hangingPunct="0">
              <a:spcBef>
                <a:spcPct val="0"/>
              </a:spcBef>
              <a:spcAft>
                <a:spcPct val="0"/>
              </a:spcAft>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Times" panose="02020603050405020304" pitchFamily="18" charset="0"/>
              </a:defRPr>
            </a:lvl9pPr>
          </a:lstStyle>
          <a:p>
            <a:pPr marL="285750" marR="0" lvl="0" indent="-285750" defTabSz="449263" eaLnBrk="1" fontAlgn="auto" latinLnBrk="0" hangingPunct="1">
              <a:lnSpc>
                <a:spcPct val="100000"/>
              </a:lnSpc>
              <a:spcBef>
                <a:spcPts val="488"/>
              </a:spcBef>
              <a:spcAft>
                <a:spcPts val="0"/>
              </a:spcAft>
              <a:buClrTx/>
              <a:buSzTx/>
              <a:buFontTx/>
              <a:buBlip>
                <a:blip r:embed="rId3">
                  <a:extLst/>
                </a:blip>
              </a:buBlip>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sv-SE" sz="2200" b="1" i="0" u="none" strike="noStrike" kern="0" cap="none" spc="0" normalizeH="0" baseline="0" noProof="0" dirty="0">
                <a:ln>
                  <a:noFill/>
                </a:ln>
                <a:solidFill>
                  <a:srgbClr val="0070C0"/>
                </a:solidFill>
                <a:effectLst/>
                <a:uLnTx/>
                <a:uFillTx/>
                <a:latin typeface="+mn-lt"/>
                <a:ea typeface="Microsoft YaHei" panose="020B0503020204020204" pitchFamily="34" charset="-122"/>
                <a:cs typeface="Arial" panose="020B0604020202020204" pitchFamily="34" charset="0"/>
              </a:rPr>
              <a:t>Handbook is a resource to cover most commonly used drought indicators/indices</a:t>
            </a:r>
          </a:p>
          <a:p>
            <a:pPr marL="285750" marR="0" lvl="0" indent="-285750" defTabSz="449263" eaLnBrk="1" fontAlgn="auto" latinLnBrk="0" hangingPunct="1">
              <a:lnSpc>
                <a:spcPct val="100000"/>
              </a:lnSpc>
              <a:spcBef>
                <a:spcPts val="488"/>
              </a:spcBef>
              <a:spcAft>
                <a:spcPts val="0"/>
              </a:spcAft>
              <a:buClrTx/>
              <a:buSzTx/>
              <a:buFontTx/>
              <a:buBlip>
                <a:blip r:embed="rId3">
                  <a:extLst/>
                </a:blip>
              </a:buBlip>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sv-SE" sz="2200" b="1" i="0" u="none" strike="noStrike" kern="0" cap="none" spc="0" normalizeH="0" baseline="0" noProof="0" dirty="0">
                <a:ln>
                  <a:noFill/>
                </a:ln>
                <a:solidFill>
                  <a:srgbClr val="0070C0"/>
                </a:solidFill>
                <a:effectLst/>
                <a:uLnTx/>
                <a:uFillTx/>
                <a:latin typeface="+mn-lt"/>
                <a:ea typeface="Microsoft YaHei" panose="020B0503020204020204" pitchFamily="34" charset="-122"/>
                <a:cs typeface="Arial" panose="020B0604020202020204" pitchFamily="34" charset="0"/>
              </a:rPr>
              <a:t>A starting point to describe and characterize the most common indicators and indices and their applications</a:t>
            </a:r>
          </a:p>
          <a:p>
            <a:pPr marL="285750" marR="0" lvl="0" indent="-285750" defTabSz="449263" eaLnBrk="1" fontAlgn="auto" latinLnBrk="0" hangingPunct="1">
              <a:lnSpc>
                <a:spcPct val="100000"/>
              </a:lnSpc>
              <a:spcBef>
                <a:spcPts val="488"/>
              </a:spcBef>
              <a:spcAft>
                <a:spcPts val="0"/>
              </a:spcAft>
              <a:buClrTx/>
              <a:buSzTx/>
              <a:buFontTx/>
              <a:buBlip>
                <a:blip r:embed="rId3">
                  <a:extLst/>
                </a:blip>
              </a:buBlip>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sv-SE" sz="2200" b="1" i="0" u="none" strike="noStrike" kern="0" cap="none" spc="0" normalizeH="0" baseline="0" noProof="0" dirty="0">
                <a:ln>
                  <a:noFill/>
                </a:ln>
                <a:solidFill>
                  <a:srgbClr val="0070C0"/>
                </a:solidFill>
                <a:effectLst/>
                <a:uLnTx/>
                <a:uFillTx/>
                <a:latin typeface="+mn-lt"/>
                <a:ea typeface="Microsoft YaHei" panose="020B0503020204020204" pitchFamily="34" charset="-122"/>
                <a:cs typeface="Arial" panose="020B0604020202020204" pitchFamily="34" charset="0"/>
              </a:rPr>
              <a:t>Does not recommend a ”best” set of indicators and indices, given research requirements for appropriate application in location in question.</a:t>
            </a:r>
          </a:p>
        </p:txBody>
      </p:sp>
      <p:sp>
        <p:nvSpPr>
          <p:cNvPr id="6" name="TextBox 5"/>
          <p:cNvSpPr txBox="1"/>
          <p:nvPr/>
        </p:nvSpPr>
        <p:spPr>
          <a:xfrm>
            <a:off x="245327" y="187703"/>
            <a:ext cx="8627613" cy="144655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effectLst/>
                <a:uLnTx/>
                <a:uFillTx/>
                <a:latin typeface="+mj-lt"/>
              </a:rPr>
              <a:t>Handbook of Drought Indicators and Indices</a:t>
            </a:r>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075" t="11600" r="34300" b="5561"/>
          <a:stretch/>
        </p:blipFill>
        <p:spPr bwMode="auto">
          <a:xfrm>
            <a:off x="6052019" y="2062977"/>
            <a:ext cx="2443166" cy="378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43122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D643E988-023B-4F04-87E2-FEA0D6D7917E}"/>
              </a:ext>
            </a:extLst>
          </p:cNvPr>
          <p:cNvSpPr/>
          <p:nvPr/>
        </p:nvSpPr>
        <p:spPr>
          <a:xfrm>
            <a:off x="0" y="4645152"/>
            <a:ext cx="2100507" cy="22128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CH"/>
          </a:p>
        </p:txBody>
      </p:sp>
      <p:sp>
        <p:nvSpPr>
          <p:cNvPr id="2" name="Title 1"/>
          <p:cNvSpPr>
            <a:spLocks noGrp="1"/>
          </p:cNvSpPr>
          <p:nvPr>
            <p:ph type="title"/>
          </p:nvPr>
        </p:nvSpPr>
        <p:spPr>
          <a:xfrm>
            <a:off x="228600" y="122238"/>
            <a:ext cx="8686800" cy="715962"/>
          </a:xfrm>
        </p:spPr>
        <p:txBody>
          <a:bodyPr>
            <a:normAutofit/>
          </a:bodyPr>
          <a:lstStyle/>
          <a:p>
            <a:pPr>
              <a:defRPr/>
            </a:pPr>
            <a:r>
              <a:rPr lang="en-US" sz="3600" b="1" dirty="0" err="1"/>
              <a:t>NorthEast</a:t>
            </a:r>
            <a:r>
              <a:rPr lang="en-US" sz="3600" b="1" dirty="0"/>
              <a:t> Brazil Drought Monitor</a:t>
            </a:r>
          </a:p>
        </p:txBody>
      </p:sp>
      <p:sp>
        <p:nvSpPr>
          <p:cNvPr id="11" name="Rectangle 3">
            <a:extLst>
              <a:ext uri="{FF2B5EF4-FFF2-40B4-BE49-F238E27FC236}">
                <a16:creationId xmlns="" xmlns:a16="http://schemas.microsoft.com/office/drawing/2014/main" id="{7B8F0E25-9392-4EB7-9E02-49213C211906}"/>
              </a:ext>
            </a:extLst>
          </p:cNvPr>
          <p:cNvSpPr txBox="1">
            <a:spLocks noChangeArrowheads="1"/>
          </p:cNvSpPr>
          <p:nvPr/>
        </p:nvSpPr>
        <p:spPr>
          <a:xfrm>
            <a:off x="39214" y="5348009"/>
            <a:ext cx="9138138" cy="1199453"/>
          </a:xfrm>
          <a:prstGeom prst="rect">
            <a:avLst/>
          </a:prstGeom>
        </p:spPr>
        <p:txBody>
          <a:bodyPr vert="horz" lIns="422031"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pt-BR" sz="2000" dirty="0"/>
              <a:t>Agência Pernambucana de Águas e Clima (APAC)</a:t>
            </a:r>
          </a:p>
          <a:p>
            <a:pPr>
              <a:lnSpc>
                <a:spcPct val="90000"/>
              </a:lnSpc>
            </a:pPr>
            <a:r>
              <a:rPr lang="pt-BR" sz="2000" dirty="0"/>
              <a:t>Fundação Cearense de Meteorologia e Recursos Hídricos (FUNCEME)</a:t>
            </a:r>
          </a:p>
          <a:p>
            <a:pPr>
              <a:lnSpc>
                <a:spcPct val="90000"/>
              </a:lnSpc>
            </a:pPr>
            <a:r>
              <a:rPr lang="pt-BR" sz="2000" dirty="0"/>
              <a:t>Instituto de Meio Ambiente e Recursos Hídricos (INEMA) do Estado da Bahia</a:t>
            </a:r>
            <a:endParaRPr lang="fr-CH" sz="2000" b="1" cap="all" dirty="0"/>
          </a:p>
        </p:txBody>
      </p:sp>
      <p:pic>
        <p:nvPicPr>
          <p:cNvPr id="5" name="Picture 4">
            <a:extLst>
              <a:ext uri="{FF2B5EF4-FFF2-40B4-BE49-F238E27FC236}">
                <a16:creationId xmlns="" xmlns:a16="http://schemas.microsoft.com/office/drawing/2014/main" id="{CC59D2C0-A2E1-4F6F-97E0-A088B1DE38C3}"/>
              </a:ext>
            </a:extLst>
          </p:cNvPr>
          <p:cNvPicPr>
            <a:picLocks noChangeAspect="1"/>
          </p:cNvPicPr>
          <p:nvPr/>
        </p:nvPicPr>
        <p:blipFill rotWithShape="1">
          <a:blip r:embed="rId3"/>
          <a:srcRect l="5154" t="4711" b="9562"/>
          <a:stretch/>
        </p:blipFill>
        <p:spPr>
          <a:xfrm>
            <a:off x="71143" y="1096920"/>
            <a:ext cx="2964087" cy="3788589"/>
          </a:xfrm>
          <a:prstGeom prst="rect">
            <a:avLst/>
          </a:prstGeom>
        </p:spPr>
      </p:pic>
      <p:pic>
        <p:nvPicPr>
          <p:cNvPr id="15" name="Picture 14">
            <a:extLst>
              <a:ext uri="{FF2B5EF4-FFF2-40B4-BE49-F238E27FC236}">
                <a16:creationId xmlns="" xmlns:a16="http://schemas.microsoft.com/office/drawing/2014/main" id="{7A6B1AC3-08AF-42D4-9AAC-4DAC64B25A14}"/>
              </a:ext>
            </a:extLst>
          </p:cNvPr>
          <p:cNvPicPr>
            <a:picLocks noChangeAspect="1"/>
          </p:cNvPicPr>
          <p:nvPr/>
        </p:nvPicPr>
        <p:blipFill rotWithShape="1">
          <a:blip r:embed="rId4"/>
          <a:srcRect l="4026" t="4355" b="7819"/>
          <a:stretch/>
        </p:blipFill>
        <p:spPr>
          <a:xfrm>
            <a:off x="3114188" y="1061869"/>
            <a:ext cx="3015362" cy="3902017"/>
          </a:xfrm>
          <a:prstGeom prst="rect">
            <a:avLst/>
          </a:prstGeom>
        </p:spPr>
      </p:pic>
      <p:pic>
        <p:nvPicPr>
          <p:cNvPr id="17" name="Picture 16">
            <a:extLst>
              <a:ext uri="{FF2B5EF4-FFF2-40B4-BE49-F238E27FC236}">
                <a16:creationId xmlns="" xmlns:a16="http://schemas.microsoft.com/office/drawing/2014/main" id="{82918865-F7BC-45ED-A2BA-58F986BF0F4D}"/>
              </a:ext>
            </a:extLst>
          </p:cNvPr>
          <p:cNvPicPr>
            <a:picLocks noChangeAspect="1"/>
          </p:cNvPicPr>
          <p:nvPr/>
        </p:nvPicPr>
        <p:blipFill rotWithShape="1">
          <a:blip r:embed="rId5"/>
          <a:srcRect l="4789" t="4686" b="7501"/>
          <a:stretch/>
        </p:blipFill>
        <p:spPr>
          <a:xfrm>
            <a:off x="6061163" y="956202"/>
            <a:ext cx="3072810" cy="4007684"/>
          </a:xfrm>
          <a:prstGeom prst="rect">
            <a:avLst/>
          </a:prstGeom>
        </p:spPr>
      </p:pic>
    </p:spTree>
    <p:extLst>
      <p:ext uri="{BB962C8B-B14F-4D97-AF65-F5344CB8AC3E}">
        <p14:creationId xmlns:p14="http://schemas.microsoft.com/office/powerpoint/2010/main" val="2244858165"/>
      </p:ext>
    </p:extLst>
  </p:cSld>
  <p:clrMapOvr>
    <a:masterClrMapping/>
  </p:clrMapOvr>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WMO_WHITE_Powerpoint_en_fr</Template>
  <TotalTime>814</TotalTime>
  <Words>988</Words>
  <Application>Microsoft Office PowerPoint</Application>
  <PresentationFormat>On-screen Show (4:3)</PresentationFormat>
  <Paragraphs>82</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WMO_WHITE_Powerpoint_en_fr</vt:lpstr>
      <vt:lpstr>PowerPoint Presentation</vt:lpstr>
      <vt:lpstr>Integrated Drought Management Programme (IDMP) </vt:lpstr>
      <vt:lpstr>PowerPoint Presentation</vt:lpstr>
      <vt:lpstr>PowerPoint Presentation</vt:lpstr>
      <vt:lpstr>Importance of a Drought Monitoring System</vt:lpstr>
      <vt:lpstr>Potential Monitoring System Products  and Reports</vt:lpstr>
      <vt:lpstr>PowerPoint Presentation</vt:lpstr>
      <vt:lpstr>PowerPoint Presentation</vt:lpstr>
      <vt:lpstr>NorthEast Brazil Drought Monitor</vt:lpstr>
      <vt:lpstr>PowerPoint Presentation</vt:lpstr>
      <vt:lpstr>Future Plans</vt:lpstr>
      <vt:lpstr>PowerPoint Presentation</vt:lpstr>
    </vt:vector>
  </TitlesOfParts>
  <Company>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Maxx Dilley</dc:creator>
  <cp:lastModifiedBy>Robert Stefanski</cp:lastModifiedBy>
  <cp:revision>85</cp:revision>
  <dcterms:created xsi:type="dcterms:W3CDTF">2016-04-04T10:41:12Z</dcterms:created>
  <dcterms:modified xsi:type="dcterms:W3CDTF">2018-03-20T11:01:44Z</dcterms:modified>
</cp:coreProperties>
</file>